
<file path=[Content_Types].xml><?xml version="1.0" encoding="utf-8"?>
<Types xmlns="http://schemas.openxmlformats.org/package/2006/content-types">
  <Default Extension="jpeg" ContentType="image/jpeg"/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4"/>
    <p:sldMasterId id="2147483666" r:id="rId5"/>
  </p:sldMasterIdLst>
  <p:notesMasterIdLst>
    <p:notesMasterId r:id="rId29"/>
  </p:notesMasterIdLst>
  <p:sldIdLst>
    <p:sldId id="256" r:id="rId6"/>
    <p:sldId id="27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90" r:id="rId26"/>
    <p:sldId id="292" r:id="rId27"/>
    <p:sldId id="295" r:id="rId28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D407158-3662-42A1-B1B7-FCEE395F9166}" v="13" dt="2020-11-04T13:39:42.207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88719" autoAdjust="0"/>
  </p:normalViewPr>
  <p:slideViewPr>
    <p:cSldViewPr>
      <p:cViewPr varScale="1">
        <p:scale>
          <a:sx n="101" d="100"/>
          <a:sy n="101" d="100"/>
        </p:scale>
        <p:origin x="954" y="13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microsoft.com/office/2016/11/relationships/changesInfo" Target="changesInfos/changesInfo1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theme" Target="theme/theme1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presProps" Target="presProps.xml"/><Relationship Id="rId35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OPPER, Frederik Anton" userId="0f901088-783c-438a-8209-1f3e953b174f" providerId="ADAL" clId="{3D407158-3662-42A1-B1B7-FCEE395F9166}"/>
    <pc:docChg chg="undo redo delSld modSld">
      <pc:chgData name="COPPER, Frederik Anton" userId="0f901088-783c-438a-8209-1f3e953b174f" providerId="ADAL" clId="{3D407158-3662-42A1-B1B7-FCEE395F9166}" dt="2020-11-04T13:39:47.912" v="33" actId="2696"/>
      <pc:docMkLst>
        <pc:docMk/>
      </pc:docMkLst>
      <pc:sldChg chg="del">
        <pc:chgData name="COPPER, Frederik Anton" userId="0f901088-783c-438a-8209-1f3e953b174f" providerId="ADAL" clId="{3D407158-3662-42A1-B1B7-FCEE395F9166}" dt="2020-11-04T13:38:04.334" v="31" actId="2696"/>
        <pc:sldMkLst>
          <pc:docMk/>
          <pc:sldMk cId="0" sldId="257"/>
        </pc:sldMkLst>
      </pc:sldChg>
      <pc:sldChg chg="addSp modSp">
        <pc:chgData name="COPPER, Frederik Anton" userId="0f901088-783c-438a-8209-1f3e953b174f" providerId="ADAL" clId="{3D407158-3662-42A1-B1B7-FCEE395F9166}" dt="2020-10-27T14:15:17.636" v="17" actId="14100"/>
        <pc:sldMkLst>
          <pc:docMk/>
          <pc:sldMk cId="0" sldId="258"/>
        </pc:sldMkLst>
        <pc:spChg chg="mod">
          <ac:chgData name="COPPER, Frederik Anton" userId="0f901088-783c-438a-8209-1f3e953b174f" providerId="ADAL" clId="{3D407158-3662-42A1-B1B7-FCEE395F9166}" dt="2020-10-27T14:11:06.512" v="3" actId="20577"/>
          <ac:spMkLst>
            <pc:docMk/>
            <pc:sldMk cId="0" sldId="258"/>
            <ac:spMk id="3" creationId="{00000000-0000-0000-0000-000000000000}"/>
          </ac:spMkLst>
        </pc:spChg>
        <pc:spChg chg="add mod">
          <ac:chgData name="COPPER, Frederik Anton" userId="0f901088-783c-438a-8209-1f3e953b174f" providerId="ADAL" clId="{3D407158-3662-42A1-B1B7-FCEE395F9166}" dt="2020-10-27T14:12:22.094" v="10" actId="14100"/>
          <ac:spMkLst>
            <pc:docMk/>
            <pc:sldMk cId="0" sldId="258"/>
            <ac:spMk id="8" creationId="{D2AD7F43-2ADD-40D3-8D76-132ABA6ABC01}"/>
          </ac:spMkLst>
        </pc:spChg>
        <pc:picChg chg="add mod">
          <ac:chgData name="COPPER, Frederik Anton" userId="0f901088-783c-438a-8209-1f3e953b174f" providerId="ADAL" clId="{3D407158-3662-42A1-B1B7-FCEE395F9166}" dt="2020-10-27T14:15:17.636" v="17" actId="14100"/>
          <ac:picMkLst>
            <pc:docMk/>
            <pc:sldMk cId="0" sldId="258"/>
            <ac:picMk id="9" creationId="{EF0917BE-D09A-49A5-9D35-F047AD70426F}"/>
          </ac:picMkLst>
        </pc:picChg>
      </pc:sldChg>
      <pc:sldChg chg="addSp modSp">
        <pc:chgData name="COPPER, Frederik Anton" userId="0f901088-783c-438a-8209-1f3e953b174f" providerId="ADAL" clId="{3D407158-3662-42A1-B1B7-FCEE395F9166}" dt="2020-10-27T14:49:33.811" v="30" actId="20577"/>
        <pc:sldMkLst>
          <pc:docMk/>
          <pc:sldMk cId="0" sldId="270"/>
        </pc:sldMkLst>
        <pc:spChg chg="mod">
          <ac:chgData name="COPPER, Frederik Anton" userId="0f901088-783c-438a-8209-1f3e953b174f" providerId="ADAL" clId="{3D407158-3662-42A1-B1B7-FCEE395F9166}" dt="2020-10-27T14:49:11.655" v="25" actId="1076"/>
          <ac:spMkLst>
            <pc:docMk/>
            <pc:sldMk cId="0" sldId="270"/>
            <ac:spMk id="3" creationId="{00000000-0000-0000-0000-000000000000}"/>
          </ac:spMkLst>
        </pc:spChg>
        <pc:spChg chg="mod">
          <ac:chgData name="COPPER, Frederik Anton" userId="0f901088-783c-438a-8209-1f3e953b174f" providerId="ADAL" clId="{3D407158-3662-42A1-B1B7-FCEE395F9166}" dt="2020-10-27T14:49:17.703" v="26" actId="1076"/>
          <ac:spMkLst>
            <pc:docMk/>
            <pc:sldMk cId="0" sldId="270"/>
            <ac:spMk id="4" creationId="{00000000-0000-0000-0000-000000000000}"/>
          </ac:spMkLst>
        </pc:spChg>
        <pc:spChg chg="add mod">
          <ac:chgData name="COPPER, Frederik Anton" userId="0f901088-783c-438a-8209-1f3e953b174f" providerId="ADAL" clId="{3D407158-3662-42A1-B1B7-FCEE395F9166}" dt="2020-10-27T14:49:33.811" v="30" actId="20577"/>
          <ac:spMkLst>
            <pc:docMk/>
            <pc:sldMk cId="0" sldId="270"/>
            <ac:spMk id="9" creationId="{78AD8584-8DC7-4AC3-AEDB-74F11450DA32}"/>
          </ac:spMkLst>
        </pc:spChg>
      </pc:sldChg>
      <pc:sldChg chg="del">
        <pc:chgData name="COPPER, Frederik Anton" userId="0f901088-783c-438a-8209-1f3e953b174f" providerId="ADAL" clId="{3D407158-3662-42A1-B1B7-FCEE395F9166}" dt="2020-11-04T13:39:11.148" v="32" actId="2696"/>
        <pc:sldMkLst>
          <pc:docMk/>
          <pc:sldMk cId="0" sldId="276"/>
        </pc:sldMkLst>
      </pc:sldChg>
      <pc:sldChg chg="del">
        <pc:chgData name="COPPER, Frederik Anton" userId="0f901088-783c-438a-8209-1f3e953b174f" providerId="ADAL" clId="{3D407158-3662-42A1-B1B7-FCEE395F9166}" dt="2020-11-04T13:39:47.912" v="33" actId="2696"/>
        <pc:sldMkLst>
          <pc:docMk/>
          <pc:sldMk cId="0" sldId="291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86591D-7E9A-48F8-A742-AFBDB17B1841}" type="datetimeFigureOut">
              <a:rPr lang="ru-RU" smtClean="0"/>
              <a:t>04.11.2020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C4E68B-44D8-4D99-8246-B47F96DBE45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87349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Группы сотрудников ВОЗ вместе с экспертами из разных стран мира разрабатывают это руководство. Они изучают доклады, исследования и презентации стран, анализируют тенденции, консультируются с другими группами экспертов и затем согласовывают наилучшие подходы. Руководство предназначено для лиц, принимающих решения в области здравоохранения, которые адаптируют информацию применительно к своим странам и условиям. По мере появления новых научных знаний эти документы обновляются.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EC4E68B-44D8-4D99-8246-B47F96DBE45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63799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Разбивка на группы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Планирование действий на основе полученных результатов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Действие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Обоснование приоритетов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Кто отвечает за осуществление действий?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Какие ресурсы требуются?</a:t>
            </a:r>
          </a:p>
          <a:p>
            <a:pPr marL="800100" lvl="2" indent="-342900">
              <a:spcBef>
                <a:spcPct val="20000"/>
              </a:spcBef>
              <a:buFont typeface="Calibri" pitchFamily="34" charset="0"/>
              <a:buChar char="–"/>
              <a:defRPr/>
            </a:pPr>
            <a:r>
              <a:rPr lang="ru-RU" sz="2400">
                <a:latin typeface="Calibri" pitchFamily="34" charset="0"/>
                <a:cs typeface="Courier New" pitchFamily="49" charset="0"/>
              </a:rPr>
              <a:t>К какому сроку?</a:t>
            </a:r>
          </a:p>
          <a:p>
            <a:pPr marL="342900" lvl="1" indent="-342900">
              <a:spcBef>
                <a:spcPct val="20000"/>
              </a:spcBef>
              <a:buFontTx/>
              <a:buChar char="•"/>
              <a:defRPr/>
            </a:pPr>
            <a:r>
              <a:rPr lang="ru-RU" sz="3500">
                <a:latin typeface="Calibri" pitchFamily="34" charset="0"/>
                <a:cs typeface="Courier New" pitchFamily="49" charset="0"/>
              </a:rPr>
              <a:t>Докладчики от каждой группы в 5-минутных выступлениях представляют сформулированные в группе выводы.</a:t>
            </a:r>
          </a:p>
          <a:p>
            <a:endParaRPr lang="en-US"/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AE61A72-6C7D-49E1-A69D-B1543F4FDA02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177006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7999"/>
                </a:lnTo>
                <a:lnTo>
                  <a:pt x="12192000" y="6857999"/>
                </a:lnTo>
                <a:lnTo>
                  <a:pt x="12192000" y="0"/>
                </a:lnTo>
                <a:close/>
              </a:path>
            </a:pathLst>
          </a:custGeom>
          <a:solidFill>
            <a:srgbClr val="40404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0251519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9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79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31125" y="-13716"/>
            <a:ext cx="11729749" cy="5130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532700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69915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8682139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9761513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12" Type="http://schemas.openxmlformats.org/officeDocument/2006/relationships/image" Target="../media/image6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11" Type="http://schemas.openxmlformats.org/officeDocument/2006/relationships/image" Target="../media/image5.png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.xml"/><Relationship Id="rId7" Type="http://schemas.openxmlformats.org/officeDocument/2006/relationships/image" Target="../media/image9.png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0.xml"/><Relationship Id="rId4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80631"/>
            <a:ext cx="12188952" cy="277368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055" y="6605265"/>
            <a:ext cx="12186285" cy="252729"/>
          </a:xfrm>
          <a:custGeom>
            <a:avLst/>
            <a:gdLst/>
            <a:ahLst/>
            <a:cxnLst/>
            <a:rect l="l" t="t" r="r" b="b"/>
            <a:pathLst>
              <a:path w="12186285" h="252729">
                <a:moveTo>
                  <a:pt x="0" y="0"/>
                </a:moveTo>
                <a:lnTo>
                  <a:pt x="12185943" y="0"/>
                </a:lnTo>
                <a:lnTo>
                  <a:pt x="12185943" y="252734"/>
                </a:lnTo>
                <a:lnTo>
                  <a:pt x="0" y="252734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3069335" y="6580631"/>
            <a:ext cx="4191000" cy="277368"/>
          </a:xfrm>
          <a:prstGeom prst="rect">
            <a:avLst/>
          </a:prstGeom>
          <a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0" name="bg object 20"/>
          <p:cNvSpPr/>
          <p:nvPr/>
        </p:nvSpPr>
        <p:spPr>
          <a:xfrm>
            <a:off x="3093982" y="6605265"/>
            <a:ext cx="4088129" cy="248920"/>
          </a:xfrm>
          <a:custGeom>
            <a:avLst/>
            <a:gdLst/>
            <a:ahLst/>
            <a:cxnLst/>
            <a:rect l="l" t="t" r="r" b="b"/>
            <a:pathLst>
              <a:path w="4088129" h="248920">
                <a:moveTo>
                  <a:pt x="3963689" y="0"/>
                </a:moveTo>
                <a:lnTo>
                  <a:pt x="0" y="0"/>
                </a:lnTo>
                <a:lnTo>
                  <a:pt x="0" y="248595"/>
                </a:lnTo>
                <a:lnTo>
                  <a:pt x="4087982" y="248595"/>
                </a:lnTo>
                <a:lnTo>
                  <a:pt x="4087982" y="124300"/>
                </a:lnTo>
                <a:lnTo>
                  <a:pt x="3963689" y="0"/>
                </a:lnTo>
                <a:close/>
              </a:path>
            </a:pathLst>
          </a:custGeom>
          <a:solidFill>
            <a:srgbClr val="49C7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1" name="bg object 21"/>
          <p:cNvSpPr/>
          <p:nvPr/>
        </p:nvSpPr>
        <p:spPr>
          <a:xfrm>
            <a:off x="2865120" y="6580631"/>
            <a:ext cx="4191000" cy="277368"/>
          </a:xfrm>
          <a:prstGeom prst="rect">
            <a:avLst/>
          </a:prstGeom>
          <a:blipFill>
            <a:blip r:embed="rId9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2890326" y="6605265"/>
            <a:ext cx="4088129" cy="248920"/>
          </a:xfrm>
          <a:custGeom>
            <a:avLst/>
            <a:gdLst/>
            <a:ahLst/>
            <a:cxnLst/>
            <a:rect l="l" t="t" r="r" b="b"/>
            <a:pathLst>
              <a:path w="4088129" h="248920">
                <a:moveTo>
                  <a:pt x="3963689" y="0"/>
                </a:moveTo>
                <a:lnTo>
                  <a:pt x="0" y="0"/>
                </a:lnTo>
                <a:lnTo>
                  <a:pt x="0" y="248595"/>
                </a:lnTo>
                <a:lnTo>
                  <a:pt x="4087982" y="248595"/>
                </a:lnTo>
                <a:lnTo>
                  <a:pt x="4087982" y="124300"/>
                </a:lnTo>
                <a:lnTo>
                  <a:pt x="3963689" y="0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bg object 23"/>
          <p:cNvSpPr/>
          <p:nvPr/>
        </p:nvSpPr>
        <p:spPr>
          <a:xfrm>
            <a:off x="1207008" y="6574535"/>
            <a:ext cx="4282440" cy="283464"/>
          </a:xfrm>
          <a:prstGeom prst="rect">
            <a:avLst/>
          </a:prstGeom>
          <a:blipFill>
            <a:blip r:embed="rId10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4" name="bg object 24"/>
          <p:cNvSpPr/>
          <p:nvPr/>
        </p:nvSpPr>
        <p:spPr>
          <a:xfrm>
            <a:off x="1232706" y="6599208"/>
            <a:ext cx="4178300" cy="259079"/>
          </a:xfrm>
          <a:custGeom>
            <a:avLst/>
            <a:gdLst/>
            <a:ahLst/>
            <a:cxnLst/>
            <a:rect l="l" t="t" r="r" b="b"/>
            <a:pathLst>
              <a:path w="4178300" h="259079">
                <a:moveTo>
                  <a:pt x="4048621" y="0"/>
                </a:moveTo>
                <a:lnTo>
                  <a:pt x="0" y="0"/>
                </a:lnTo>
                <a:lnTo>
                  <a:pt x="0" y="258506"/>
                </a:lnTo>
                <a:lnTo>
                  <a:pt x="4177872" y="258506"/>
                </a:lnTo>
                <a:lnTo>
                  <a:pt x="4177872" y="129252"/>
                </a:lnTo>
                <a:lnTo>
                  <a:pt x="4048621" y="0"/>
                </a:lnTo>
                <a:close/>
              </a:path>
            </a:pathLst>
          </a:custGeom>
          <a:solidFill>
            <a:srgbClr val="006A9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5" name="bg object 25"/>
          <p:cNvSpPr/>
          <p:nvPr/>
        </p:nvSpPr>
        <p:spPr>
          <a:xfrm>
            <a:off x="987552" y="6574535"/>
            <a:ext cx="4282440" cy="283464"/>
          </a:xfrm>
          <a:prstGeom prst="rect">
            <a:avLst/>
          </a:prstGeom>
          <a:blipFill>
            <a:blip r:embed="rId11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bg object 26"/>
          <p:cNvSpPr/>
          <p:nvPr/>
        </p:nvSpPr>
        <p:spPr>
          <a:xfrm>
            <a:off x="1011794" y="6599208"/>
            <a:ext cx="4178300" cy="248920"/>
          </a:xfrm>
          <a:custGeom>
            <a:avLst/>
            <a:gdLst/>
            <a:ahLst/>
            <a:cxnLst/>
            <a:rect l="l" t="t" r="r" b="b"/>
            <a:pathLst>
              <a:path w="4178300" h="248920">
                <a:moveTo>
                  <a:pt x="4053436" y="0"/>
                </a:moveTo>
                <a:lnTo>
                  <a:pt x="0" y="0"/>
                </a:lnTo>
                <a:lnTo>
                  <a:pt x="0" y="248879"/>
                </a:lnTo>
                <a:lnTo>
                  <a:pt x="4177873" y="248879"/>
                </a:lnTo>
                <a:lnTo>
                  <a:pt x="4177873" y="124441"/>
                </a:lnTo>
                <a:lnTo>
                  <a:pt x="4053436" y="0"/>
                </a:lnTo>
                <a:close/>
              </a:path>
            </a:pathLst>
          </a:custGeom>
          <a:solidFill>
            <a:srgbClr val="005D85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bg object 27"/>
          <p:cNvSpPr/>
          <p:nvPr/>
        </p:nvSpPr>
        <p:spPr>
          <a:xfrm>
            <a:off x="179831" y="6574535"/>
            <a:ext cx="2109216" cy="283464"/>
          </a:xfrm>
          <a:prstGeom prst="rect">
            <a:avLst/>
          </a:prstGeom>
          <a:blipFill>
            <a:blip r:embed="rId1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8" name="bg object 28"/>
          <p:cNvSpPr/>
          <p:nvPr/>
        </p:nvSpPr>
        <p:spPr>
          <a:xfrm>
            <a:off x="205386" y="6599208"/>
            <a:ext cx="2004695" cy="259079"/>
          </a:xfrm>
          <a:custGeom>
            <a:avLst/>
            <a:gdLst/>
            <a:ahLst/>
            <a:cxnLst/>
            <a:rect l="l" t="t" r="r" b="b"/>
            <a:pathLst>
              <a:path w="2004695" h="259079">
                <a:moveTo>
                  <a:pt x="1871348" y="0"/>
                </a:moveTo>
                <a:lnTo>
                  <a:pt x="0" y="0"/>
                </a:lnTo>
                <a:lnTo>
                  <a:pt x="0" y="258791"/>
                </a:lnTo>
                <a:lnTo>
                  <a:pt x="2004413" y="258791"/>
                </a:lnTo>
                <a:lnTo>
                  <a:pt x="2004413" y="133067"/>
                </a:lnTo>
                <a:lnTo>
                  <a:pt x="1871348" y="0"/>
                </a:lnTo>
                <a:close/>
              </a:path>
            </a:pathLst>
          </a:custGeom>
          <a:solidFill>
            <a:srgbClr val="D86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9" name="bg object 29"/>
          <p:cNvSpPr/>
          <p:nvPr/>
        </p:nvSpPr>
        <p:spPr>
          <a:xfrm>
            <a:off x="0" y="6574535"/>
            <a:ext cx="2084832" cy="283464"/>
          </a:xfrm>
          <a:prstGeom prst="rect">
            <a:avLst/>
          </a:prstGeom>
          <a:blipFill>
            <a:blip r:embed="rId1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0" name="bg object 30"/>
          <p:cNvSpPr/>
          <p:nvPr/>
        </p:nvSpPr>
        <p:spPr>
          <a:xfrm>
            <a:off x="0" y="6599208"/>
            <a:ext cx="2004695" cy="259079"/>
          </a:xfrm>
          <a:custGeom>
            <a:avLst/>
            <a:gdLst/>
            <a:ahLst/>
            <a:cxnLst/>
            <a:rect l="l" t="t" r="r" b="b"/>
            <a:pathLst>
              <a:path w="2004695" h="259079">
                <a:moveTo>
                  <a:pt x="1871348" y="0"/>
                </a:moveTo>
                <a:lnTo>
                  <a:pt x="0" y="0"/>
                </a:lnTo>
                <a:lnTo>
                  <a:pt x="0" y="258791"/>
                </a:lnTo>
                <a:lnTo>
                  <a:pt x="2004413" y="258791"/>
                </a:lnTo>
                <a:lnTo>
                  <a:pt x="2004413" y="133067"/>
                </a:lnTo>
                <a:lnTo>
                  <a:pt x="1871348" y="0"/>
                </a:lnTo>
                <a:close/>
              </a:path>
            </a:pathLst>
          </a:custGeom>
          <a:solidFill>
            <a:srgbClr val="A24B1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175664" y="-79755"/>
            <a:ext cx="3840670" cy="7569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8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41811" y="2080767"/>
            <a:ext cx="10570845" cy="3238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900" b="0" i="0">
                <a:solidFill>
                  <a:schemeClr val="tx1"/>
                </a:solidFill>
                <a:latin typeface="Roboto"/>
                <a:cs typeface="Roboto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6269" y="6652472"/>
            <a:ext cx="1776730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401037" y="6634184"/>
            <a:ext cx="617854" cy="19621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187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187"/>
                </a:lnTo>
                <a:lnTo>
                  <a:pt x="0" y="611187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0" y="6568440"/>
            <a:ext cx="12188952" cy="289560"/>
          </a:xfrm>
          <a:prstGeom prst="rect">
            <a:avLst/>
          </a:prstGeom>
          <a:blipFill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6350" y="6605586"/>
            <a:ext cx="12185650" cy="252729"/>
          </a:xfrm>
          <a:custGeom>
            <a:avLst/>
            <a:gdLst/>
            <a:ahLst/>
            <a:cxnLst/>
            <a:rect l="l" t="t" r="r" b="b"/>
            <a:pathLst>
              <a:path w="12185650" h="252729">
                <a:moveTo>
                  <a:pt x="0" y="0"/>
                </a:moveTo>
                <a:lnTo>
                  <a:pt x="12185650" y="0"/>
                </a:lnTo>
                <a:lnTo>
                  <a:pt x="12185650" y="252413"/>
                </a:lnTo>
                <a:lnTo>
                  <a:pt x="0" y="252413"/>
                </a:lnTo>
                <a:lnTo>
                  <a:pt x="0" y="0"/>
                </a:lnTo>
                <a:close/>
              </a:path>
            </a:pathLst>
          </a:custGeom>
          <a:solidFill>
            <a:srgbClr val="5959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0" y="1587"/>
            <a:ext cx="7771130" cy="6096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31125" y="1151635"/>
            <a:ext cx="7583805" cy="16713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800" b="0" i="0">
                <a:solidFill>
                  <a:schemeClr val="tx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2717195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jpg"/><Relationship Id="rId4" Type="http://schemas.openxmlformats.org/officeDocument/2006/relationships/image" Target="../media/image23.jp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11" Type="http://schemas.openxmlformats.org/officeDocument/2006/relationships/image" Target="../media/image27.jpg"/><Relationship Id="rId5" Type="http://schemas.openxmlformats.org/officeDocument/2006/relationships/image" Target="../media/image4.png"/><Relationship Id="rId10" Type="http://schemas.openxmlformats.org/officeDocument/2006/relationships/image" Target="../media/image26.jpg"/><Relationship Id="rId4" Type="http://schemas.openxmlformats.org/officeDocument/2006/relationships/image" Target="../media/image3.png"/><Relationship Id="rId9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mailto:rashforda@who.int" TargetMode="External"/><Relationship Id="rId13" Type="http://schemas.openxmlformats.org/officeDocument/2006/relationships/hyperlink" Target="https://www.who.int/ru/health-topics/coronavirus" TargetMode="External"/><Relationship Id="rId3" Type="http://schemas.openxmlformats.org/officeDocument/2006/relationships/hyperlink" Target="https://www.who.int/ru/emergencies/diseases/novel-coronavirus-2019" TargetMode="External"/><Relationship Id="rId7" Type="http://schemas.openxmlformats.org/officeDocument/2006/relationships/hyperlink" Target="mailto:schmidtt@who.int" TargetMode="External"/><Relationship Id="rId12" Type="http://schemas.openxmlformats.org/officeDocument/2006/relationships/hyperlink" Target="mailto:eshofoniea@who.int" TargetMode="External"/><Relationship Id="rId2" Type="http://schemas.openxmlformats.org/officeDocument/2006/relationships/notesSlide" Target="../notesSlides/notesSlide2.xml"/><Relationship Id="rId16" Type="http://schemas.openxmlformats.org/officeDocument/2006/relationships/image" Target="../media/image34.png"/><Relationship Id="rId1" Type="http://schemas.openxmlformats.org/officeDocument/2006/relationships/slideLayout" Target="../slideLayouts/slideLayout7.xml"/><Relationship Id="rId6" Type="http://schemas.openxmlformats.org/officeDocument/2006/relationships/hyperlink" Target="mailto:samhourid@who.int" TargetMode="External"/><Relationship Id="rId11" Type="http://schemas.openxmlformats.org/officeDocument/2006/relationships/hyperlink" Target="mailto:htikem@who.int" TargetMode="External"/><Relationship Id="rId5" Type="http://schemas.openxmlformats.org/officeDocument/2006/relationships/hyperlink" Target="mailto:stephenm@who.int" TargetMode="External"/><Relationship Id="rId15" Type="http://schemas.openxmlformats.org/officeDocument/2006/relationships/hyperlink" Target="https://www.who.int/ihr/procedures/simulation-exercise/en/" TargetMode="External"/><Relationship Id="rId10" Type="http://schemas.openxmlformats.org/officeDocument/2006/relationships/hyperlink" Target="mailto:katom@who.int" TargetMode="External"/><Relationship Id="rId4" Type="http://schemas.openxmlformats.org/officeDocument/2006/relationships/image" Target="../media/image32.png"/><Relationship Id="rId9" Type="http://schemas.openxmlformats.org/officeDocument/2006/relationships/hyperlink" Target="mailto:andragro@paho.org" TargetMode="External"/><Relationship Id="rId14" Type="http://schemas.openxmlformats.org/officeDocument/2006/relationships/image" Target="../media/image3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who.int/publications/i/item/infection-prevention-and-control-for-the-safe-management-of-a-dead-body-in-the-context-of-covid-19-interim-guidance" TargetMode="External"/><Relationship Id="rId2" Type="http://schemas.openxmlformats.org/officeDocument/2006/relationships/hyperlink" Target="https://www.who.int/publications/i/item/WHO-2019-nCoV-IPC-2020.4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jpg"/><Relationship Id="rId4" Type="http://schemas.openxmlformats.org/officeDocument/2006/relationships/image" Target="../media/image13.jp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70" y="2699004"/>
            <a:ext cx="4999355" cy="190500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lang="ru-RU" sz="4400" spc="-5" dirty="0" err="1">
                <a:latin typeface="Roboto"/>
                <a:cs typeface="Roboto"/>
              </a:rPr>
              <a:t>Коронавирусная</a:t>
            </a:r>
            <a:r>
              <a:rPr lang="ru-RU" sz="4400" spc="-5" dirty="0">
                <a:latin typeface="Roboto"/>
                <a:cs typeface="Roboto"/>
              </a:rPr>
              <a:t> инфекция</a:t>
            </a:r>
            <a:r>
              <a:rPr sz="4400" spc="-45" dirty="0">
                <a:latin typeface="Roboto"/>
                <a:cs typeface="Roboto"/>
              </a:rPr>
              <a:t> </a:t>
            </a:r>
            <a:r>
              <a:rPr sz="4400" spc="-5" dirty="0">
                <a:latin typeface="Roboto"/>
                <a:cs typeface="Roboto"/>
              </a:rPr>
              <a:t>(COVID-19)</a:t>
            </a:r>
            <a:endParaRPr sz="44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4295" y="3849116"/>
            <a:ext cx="3395345" cy="146835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7950" marR="5080" indent="-95250">
              <a:lnSpc>
                <a:spcPts val="2810"/>
              </a:lnSpc>
              <a:spcBef>
                <a:spcPts val="250"/>
              </a:spcBef>
            </a:pPr>
            <a:r>
              <a:rPr lang="ru-RU" sz="2400" b="1" dirty="0">
                <a:solidFill>
                  <a:srgbClr val="D86422"/>
                </a:solidFill>
                <a:latin typeface="Roboto"/>
                <a:cs typeface="Roboto"/>
              </a:rPr>
              <a:t>ИМИТАЦИОННОЕ УЧЕНИЕ ПО ПИИК В МЕДИЦИНСКИХ УЧРЕЖДЕНИЯХ</a:t>
            </a:r>
            <a:endParaRPr sz="2400" dirty="0">
              <a:latin typeface="Roboto"/>
              <a:cs typeface="Robo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797859" y="6440026"/>
            <a:ext cx="1266446" cy="38746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026" name="Picture 2" descr="WHO-logo">
            <a:extLst>
              <a:ext uri="{FF2B5EF4-FFF2-40B4-BE49-F238E27FC236}">
                <a16:creationId xmlns:a16="http://schemas.microsoft.com/office/drawing/2014/main" id="{3697A61C-0CCF-4698-B0DD-A080C20629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9" y="6227418"/>
            <a:ext cx="23336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52970" y="2699004"/>
            <a:ext cx="4999355" cy="1905009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12700" marR="5080">
              <a:lnSpc>
                <a:spcPts val="4680"/>
              </a:lnSpc>
              <a:spcBef>
                <a:spcPts val="755"/>
              </a:spcBef>
            </a:pPr>
            <a:r>
              <a:rPr lang="ru-RU" sz="4400" spc="-5" dirty="0" err="1">
                <a:latin typeface="Roboto"/>
                <a:cs typeface="Roboto"/>
              </a:rPr>
              <a:t>Коронавирусная</a:t>
            </a:r>
            <a:r>
              <a:rPr lang="ru-RU" sz="4400" spc="-5" dirty="0">
                <a:latin typeface="Roboto"/>
                <a:cs typeface="Roboto"/>
              </a:rPr>
              <a:t> инфекция </a:t>
            </a:r>
            <a:r>
              <a:rPr sz="4400" spc="-5" dirty="0">
                <a:latin typeface="Roboto"/>
                <a:cs typeface="Roboto"/>
              </a:rPr>
              <a:t>(COVID-19)</a:t>
            </a:r>
            <a:endParaRPr sz="4400" dirty="0">
              <a:latin typeface="Roboto"/>
              <a:cs typeface="Roboto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544295" y="3839971"/>
            <a:ext cx="3395345" cy="1468351"/>
          </a:xfrm>
          <a:prstGeom prst="rect">
            <a:avLst/>
          </a:prstGeom>
        </p:spPr>
        <p:txBody>
          <a:bodyPr vert="horz" wrap="square" lIns="0" tIns="31750" rIns="0" bIns="0" rtlCol="0">
            <a:spAutoFit/>
          </a:bodyPr>
          <a:lstStyle/>
          <a:p>
            <a:pPr marL="107950" marR="5080" indent="-95250">
              <a:lnSpc>
                <a:spcPts val="2810"/>
              </a:lnSpc>
              <a:spcBef>
                <a:spcPts val="250"/>
              </a:spcBef>
            </a:pPr>
            <a:r>
              <a:rPr lang="ru-RU" sz="2400" b="1" dirty="0">
                <a:solidFill>
                  <a:srgbClr val="D86422"/>
                </a:solidFill>
                <a:latin typeface="Roboto"/>
                <a:cs typeface="Roboto"/>
              </a:rPr>
              <a:t>ИМИТАЦИОННОЕ УЧЕНИЕ ПО ПИИК В МЕДИЦИНСКИХ УЧРЕЖДЕНИЯХ</a:t>
            </a:r>
            <a:endParaRPr sz="2400" dirty="0">
              <a:latin typeface="Roboto"/>
              <a:cs typeface="Roboto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10919683" y="6329159"/>
            <a:ext cx="1266446" cy="387467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Picture 2" descr="WHO-logo">
            <a:extLst>
              <a:ext uri="{FF2B5EF4-FFF2-40B4-BE49-F238E27FC236}">
                <a16:creationId xmlns:a16="http://schemas.microsoft.com/office/drawing/2014/main" id="{04F1F0F3-113F-4113-A4E6-06D2264AF8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6789" y="6227418"/>
            <a:ext cx="2333625" cy="600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ru-RU" sz="3600" spc="-5" dirty="0"/>
              <a:t>Сценарий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483895" y="914400"/>
            <a:ext cx="7287259" cy="5500370"/>
          </a:xfrm>
          <a:custGeom>
            <a:avLst/>
            <a:gdLst/>
            <a:ahLst/>
            <a:cxnLst/>
            <a:rect l="l" t="t" r="r" b="b"/>
            <a:pathLst>
              <a:path w="7287259" h="5500370">
                <a:moveTo>
                  <a:pt x="7286716" y="0"/>
                </a:moveTo>
                <a:lnTo>
                  <a:pt x="0" y="0"/>
                </a:lnTo>
                <a:lnTo>
                  <a:pt x="0" y="5500254"/>
                </a:lnTo>
                <a:lnTo>
                  <a:pt x="7286716" y="5500254"/>
                </a:lnTo>
                <a:lnTo>
                  <a:pt x="7286716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562635" y="1100835"/>
            <a:ext cx="7129145" cy="5091779"/>
          </a:xfrm>
          <a:prstGeom prst="rect">
            <a:avLst/>
          </a:prstGeom>
        </p:spPr>
        <p:txBody>
          <a:bodyPr vert="horz" wrap="square" lIns="0" tIns="10795" rIns="0" bIns="0" rtlCol="0">
            <a:spAutoFit/>
          </a:bodyPr>
          <a:lstStyle/>
          <a:p>
            <a:pPr marL="241300" marR="5715" indent="-228600" algn="just">
              <a:lnSpc>
                <a:spcPct val="100499"/>
              </a:lnSpc>
              <a:spcBef>
                <a:spcPts val="85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pc="-5" dirty="0">
                <a:latin typeface="Roboto"/>
                <a:cs typeface="Roboto"/>
              </a:rPr>
              <a:t>Больница героев – это высокоспециализированное медицинское учреждение в столице на 300 койко-мест с </a:t>
            </a:r>
            <a:br>
              <a:rPr lang="ru-RU" spc="-5" dirty="0">
                <a:latin typeface="Roboto"/>
                <a:cs typeface="Roboto"/>
              </a:rPr>
            </a:br>
            <a:r>
              <a:rPr lang="ru-RU" spc="-5" dirty="0">
                <a:latin typeface="Roboto"/>
                <a:cs typeface="Roboto"/>
              </a:rPr>
              <a:t>18 койко-местами в отделении интенсивной терапии (ОИТ)</a:t>
            </a:r>
            <a:r>
              <a:rPr spc="-5" dirty="0">
                <a:latin typeface="Roboto"/>
                <a:cs typeface="Roboto"/>
              </a:rPr>
              <a:t>. </a:t>
            </a:r>
            <a:r>
              <a:rPr lang="ru-RU" spc="-5" dirty="0">
                <a:latin typeface="Roboto"/>
                <a:cs typeface="Roboto"/>
              </a:rPr>
              <a:t>Больница работает в среднем на 90%-95% своей вместимости (поэтажные планы предоставлены)</a:t>
            </a:r>
            <a:r>
              <a:rPr spc="-5" dirty="0">
                <a:latin typeface="Roboto"/>
                <a:cs typeface="Roboto"/>
              </a:rPr>
              <a:t>.</a:t>
            </a:r>
            <a:endParaRPr dirty="0">
              <a:latin typeface="Roboto"/>
              <a:cs typeface="Roboto"/>
            </a:endParaRPr>
          </a:p>
          <a:p>
            <a:pPr marL="241300" marR="5080" indent="-228600" algn="just">
              <a:lnSpc>
                <a:spcPct val="100499"/>
              </a:lnSpc>
              <a:spcBef>
                <a:spcPts val="944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pc="-5" dirty="0">
                <a:latin typeface="Roboto"/>
                <a:cs typeface="Roboto"/>
              </a:rPr>
              <a:t>Больница испытывала большую нагрузку во время первой волны COVID-19 в марте-апреле 2020 г. В течение этого периода было госпитализировано  347 пациентов с COVID-19, из которых 29 умерли, в том числе 2 ребенка с сопутствующими нарушениями здоровья.</a:t>
            </a:r>
            <a:endParaRPr dirty="0">
              <a:latin typeface="Roboto"/>
              <a:cs typeface="Roboto"/>
            </a:endParaRPr>
          </a:p>
          <a:p>
            <a:pPr marL="241300" marR="5080" indent="-228600" algn="just">
              <a:lnSpc>
                <a:spcPct val="100499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pc="-5" dirty="0">
                <a:latin typeface="Roboto"/>
                <a:cs typeface="Roboto"/>
              </a:rPr>
              <a:t>После этого правительство ввело строгие медико-санитарные и социальные меры, которые действительно привели к уменьшению числа пациентов с COVID-19.</a:t>
            </a:r>
            <a:endParaRPr dirty="0">
              <a:latin typeface="Roboto"/>
              <a:cs typeface="Roboto"/>
            </a:endParaRPr>
          </a:p>
          <a:p>
            <a:pPr marL="241300" marR="5715" indent="-228600" algn="just">
              <a:lnSpc>
                <a:spcPct val="100000"/>
              </a:lnSpc>
              <a:spcBef>
                <a:spcPts val="96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pc="-5" dirty="0">
                <a:latin typeface="Roboto"/>
                <a:cs typeface="Roboto"/>
              </a:rPr>
              <a:t>Ослабление ограничений в течение нескольких последних месяцев  привело к росту числа случаев инфицирования, что нашло свое отражение в увеличении числа пациентов с </a:t>
            </a:r>
            <a:br>
              <a:rPr lang="ru-RU" spc="-5" dirty="0">
                <a:latin typeface="Roboto"/>
                <a:cs typeface="Roboto"/>
              </a:rPr>
            </a:br>
            <a:r>
              <a:rPr lang="ru-RU" spc="-5" dirty="0">
                <a:latin typeface="Roboto"/>
                <a:cs typeface="Roboto"/>
              </a:rPr>
              <a:t>COVID-19.</a:t>
            </a:r>
            <a:endParaRPr dirty="0">
              <a:latin typeface="Roboto"/>
              <a:cs typeface="Roboto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6" name="object 6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8040623" y="896"/>
            <a:ext cx="3881754" cy="752129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ru-RU" sz="2000" spc="-20" dirty="0">
                <a:solidFill>
                  <a:srgbClr val="FFFFFF"/>
                </a:solidFill>
                <a:latin typeface="Arial Black"/>
                <a:cs typeface="Arial Black"/>
              </a:rPr>
              <a:t>ЭТО ТОЛЬКО ИМИТАЦИЯ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40622" y="1823699"/>
            <a:ext cx="3925614" cy="30302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11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32736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Занятие 1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707619" y="689355"/>
            <a:ext cx="3940581" cy="351378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200" b="1" spc="-5" dirty="0">
                <a:solidFill>
                  <a:srgbClr val="005D85"/>
                </a:solidFill>
                <a:latin typeface="Roboto"/>
                <a:cs typeface="Roboto"/>
              </a:rPr>
              <a:t>Вопросы для обсуждения</a:t>
            </a:r>
            <a:endParaRPr sz="2200" dirty="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63065" y="1473191"/>
            <a:ext cx="10837972" cy="462947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lvl="0"/>
            <a:r>
              <a:rPr lang="ru-RU" dirty="0"/>
              <a:t> </a:t>
            </a:r>
            <a:endParaRPr lang="en-US" dirty="0"/>
          </a:p>
          <a:p>
            <a:pPr marL="36000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  <a:cs typeface="Roboto"/>
              </a:rPr>
              <a:t>С учетом плана и процедур, действующих в вашем учреждении, какие процедуры скрининга и сортировки должны применяться в этой больнице?</a:t>
            </a:r>
            <a:r>
              <a:rPr lang="ru-RU" spc="-5" dirty="0">
                <a:latin typeface="Roboto"/>
                <a:cs typeface="Roboto"/>
              </a:rPr>
              <a:t> Достаточно ли этого?</a:t>
            </a:r>
            <a:endParaRPr lang="ru-RU" dirty="0">
              <a:latin typeface="Roboto"/>
              <a:cs typeface="Roboto"/>
            </a:endParaRPr>
          </a:p>
          <a:p>
            <a:pPr marL="360000" lvl="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</a:rPr>
              <a:t>Поскольку вирус SARS-</a:t>
            </a:r>
            <a:r>
              <a:rPr lang="ru-RU" dirty="0" err="1">
                <a:latin typeface="Roboto"/>
              </a:rPr>
              <a:t>Co</a:t>
            </a:r>
            <a:r>
              <a:rPr lang="fr-CH" dirty="0">
                <a:latin typeface="Roboto"/>
              </a:rPr>
              <a:t>V</a:t>
            </a:r>
            <a:r>
              <a:rPr lang="ru-RU" dirty="0">
                <a:latin typeface="Roboto"/>
              </a:rPr>
              <a:t>-2, по всей видимости, останется с нами на долгое время, какими будут рекомендации по ПИИК для персонала и пациентов?</a:t>
            </a:r>
            <a:endParaRPr lang="en-US" dirty="0">
              <a:latin typeface="Roboto"/>
            </a:endParaRPr>
          </a:p>
          <a:p>
            <a:pPr marL="360000" lvl="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</a:rPr>
              <a:t>Какие меры по изолированию и разделению на когорты должны приниматься для ведения пациентов с инфекцией?</a:t>
            </a:r>
            <a:endParaRPr lang="en-US" dirty="0">
              <a:latin typeface="Roboto"/>
            </a:endParaRPr>
          </a:p>
          <a:p>
            <a:pPr marL="360000" lvl="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</a:rPr>
              <a:t>Какие виды оборудования, инструктаж или другие мероприятия могут привлечь внимание персонала к необходимости соблюдения мер ПИИК при высоких уровнях заболеваемости </a:t>
            </a:r>
            <a:r>
              <a:rPr lang="fr-CH" dirty="0">
                <a:latin typeface="Roboto"/>
              </a:rPr>
              <a:t>COVID</a:t>
            </a:r>
            <a:r>
              <a:rPr lang="ru-RU" dirty="0">
                <a:latin typeface="Roboto"/>
              </a:rPr>
              <a:t>-19?</a:t>
            </a:r>
            <a:endParaRPr lang="en-US" dirty="0">
              <a:latin typeface="Roboto"/>
            </a:endParaRPr>
          </a:p>
          <a:p>
            <a:pPr marL="360000" lvl="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</a:rPr>
              <a:t>Какие системы очистки и технического контроля окружающей среды введены в действие?</a:t>
            </a:r>
            <a:endParaRPr lang="en-US" dirty="0">
              <a:latin typeface="Roboto"/>
            </a:endParaRPr>
          </a:p>
          <a:p>
            <a:pPr marL="360000" lvl="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</a:rPr>
              <a:t>Необходимы ли на этой стадии какие-либо средства административного контроля, и, если необходимы, то какие?</a:t>
            </a:r>
            <a:endParaRPr lang="en-US" dirty="0">
              <a:latin typeface="Roboto"/>
            </a:endParaRPr>
          </a:p>
          <a:p>
            <a:pPr marL="360000" lvl="0" indent="-360000">
              <a:spcAft>
                <a:spcPts val="600"/>
              </a:spcAft>
              <a:buFont typeface="+mj-lt"/>
              <a:buAutoNum type="arabicPeriod"/>
            </a:pPr>
            <a:r>
              <a:rPr lang="ru-RU" dirty="0">
                <a:latin typeface="Roboto"/>
              </a:rPr>
              <a:t>Каким образом вы обеспечите соблюдение мер политики учреждения, и какие меры вы будете принимать в случае их несоблюдения? </a:t>
            </a:r>
            <a:endParaRPr lang="en-US" dirty="0">
              <a:latin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9988649" y="820014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/>
          <p:nvPr/>
        </p:nvSpPr>
        <p:spPr>
          <a:xfrm>
            <a:off x="10647968" y="959611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30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мин.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12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ru-RU" sz="3600" spc="-5" dirty="0"/>
              <a:t>Обновление сценария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4" name="object 4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934200" y="896"/>
            <a:ext cx="4988177" cy="444352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ru-RU" sz="2000" spc="-20" dirty="0">
                <a:solidFill>
                  <a:srgbClr val="FFFFFF"/>
                </a:solidFill>
                <a:latin typeface="Arial Black"/>
                <a:cs typeface="Arial Black"/>
              </a:rPr>
              <a:t>ЭТО ТОЛЬКО ИМИТАЦИЯ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483894" y="841247"/>
            <a:ext cx="7287259" cy="5553710"/>
          </a:xfrm>
          <a:custGeom>
            <a:avLst/>
            <a:gdLst/>
            <a:ahLst/>
            <a:cxnLst/>
            <a:rect l="l" t="t" r="r" b="b"/>
            <a:pathLst>
              <a:path w="7287259" h="5553710">
                <a:moveTo>
                  <a:pt x="7286716" y="0"/>
                </a:moveTo>
                <a:lnTo>
                  <a:pt x="0" y="0"/>
                </a:lnTo>
                <a:lnTo>
                  <a:pt x="0" y="5553386"/>
                </a:lnTo>
                <a:lnTo>
                  <a:pt x="7286716" y="5553386"/>
                </a:lnTo>
                <a:lnTo>
                  <a:pt x="7286716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62634" y="1081532"/>
            <a:ext cx="7012940" cy="362253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41300" marR="65151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z="2000" spc="-5" dirty="0">
                <a:latin typeface="Roboto"/>
                <a:cs typeface="Roboto"/>
              </a:rPr>
              <a:t>Число госпитализируемых пациентов с COVID-19 возрастает.</a:t>
            </a:r>
          </a:p>
          <a:p>
            <a:pPr marL="241300" marR="651510" indent="-228600">
              <a:lnSpc>
                <a:spcPct val="100000"/>
              </a:lnSpc>
              <a:spcBef>
                <a:spcPts val="10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z="2000" dirty="0">
                <a:latin typeface="Roboto"/>
                <a:cs typeface="Roboto"/>
              </a:rPr>
              <a:t>Пациенты с предполагаемым заболеванием изолируются и тестируются на новый вирус</a:t>
            </a:r>
            <a:r>
              <a:rPr sz="2000" spc="-5" dirty="0">
                <a:latin typeface="Roboto"/>
                <a:cs typeface="Roboto"/>
              </a:rPr>
              <a:t>.</a:t>
            </a:r>
            <a:endParaRPr sz="2000" dirty="0">
              <a:latin typeface="Roboto"/>
              <a:cs typeface="Roboto"/>
            </a:endParaRPr>
          </a:p>
          <a:p>
            <a:pPr marL="241300" marR="137160" indent="-228600">
              <a:lnSpc>
                <a:spcPct val="100800"/>
              </a:lnSpc>
              <a:spcBef>
                <a:spcPts val="985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z="2000" dirty="0">
                <a:latin typeface="Roboto"/>
                <a:cs typeface="Roboto"/>
              </a:rPr>
              <a:t>ОИТ почти полностью заполнено, свободными остаются только два койко-места.</a:t>
            </a:r>
            <a:endParaRPr sz="2000" dirty="0">
              <a:latin typeface="Roboto"/>
              <a:cs typeface="Roboto"/>
            </a:endParaRPr>
          </a:p>
          <a:p>
            <a:pPr marL="241300" marR="5080" indent="-228600">
              <a:lnSpc>
                <a:spcPts val="2810"/>
              </a:lnSpc>
              <a:spcBef>
                <a:spcPts val="116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z="2000" spc="-5" dirty="0">
                <a:latin typeface="Roboto"/>
                <a:cs typeface="Roboto"/>
              </a:rPr>
              <a:t>Руководство больницы рассматривает возможность создания изолированной палаты/полевого госпиталя.</a:t>
            </a:r>
            <a:endParaRPr sz="2000" dirty="0">
              <a:latin typeface="Roboto"/>
              <a:cs typeface="Roboto"/>
            </a:endParaRPr>
          </a:p>
          <a:p>
            <a:pPr marL="241300" indent="-228600">
              <a:lnSpc>
                <a:spcPct val="100000"/>
              </a:lnSpc>
              <a:spcBef>
                <a:spcPts val="95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z="2000" dirty="0">
                <a:latin typeface="Roboto"/>
                <a:cs typeface="Roboto"/>
              </a:rPr>
              <a:t>У некоторых медицинских работников появились симптомы</a:t>
            </a:r>
            <a:r>
              <a:rPr sz="2000" dirty="0">
                <a:latin typeface="Roboto"/>
                <a:cs typeface="Roboto"/>
              </a:rPr>
              <a:t> </a:t>
            </a:r>
            <a:r>
              <a:rPr sz="2000" spc="-5" dirty="0">
                <a:latin typeface="Roboto"/>
                <a:cs typeface="Roboto"/>
              </a:rPr>
              <a:t>COVID-19</a:t>
            </a:r>
            <a:r>
              <a:rPr lang="ru-RU" sz="2000" spc="-5" dirty="0">
                <a:latin typeface="Roboto"/>
                <a:cs typeface="Roboto"/>
              </a:rPr>
              <a:t>, и они остаются дома. </a:t>
            </a:r>
            <a:endParaRPr sz="2000" dirty="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312911" y="841248"/>
            <a:ext cx="3214069" cy="554540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13</a:t>
            </a:fld>
            <a:endParaRPr dirty="0"/>
          </a:p>
        </p:txBody>
      </p:sp>
      <p:sp>
        <p:nvSpPr>
          <p:cNvPr id="13" name="object 13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14" name="object 14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15963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90" dirty="0"/>
              <a:t>Занятие</a:t>
            </a:r>
            <a:r>
              <a:rPr sz="3600" spc="-90" dirty="0"/>
              <a:t> </a:t>
            </a:r>
            <a:r>
              <a:rPr sz="3600" dirty="0"/>
              <a:t>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41811" y="709167"/>
            <a:ext cx="3977789" cy="30521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900" b="1" spc="-5" dirty="0">
                <a:solidFill>
                  <a:srgbClr val="005D85"/>
                </a:solidFill>
                <a:latin typeface="Roboto"/>
                <a:cs typeface="Roboto"/>
              </a:rPr>
              <a:t>Вопросы для обсуждения</a:t>
            </a:r>
            <a:endParaRPr sz="1900" dirty="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41811" y="1294384"/>
            <a:ext cx="10674350" cy="530914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360000" indent="-360000">
              <a:lnSpc>
                <a:spcPct val="100000"/>
              </a:lnSpc>
              <a:spcBef>
                <a:spcPts val="60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ru-RU" dirty="0">
                <a:latin typeface="Roboto"/>
                <a:cs typeface="Roboto"/>
              </a:rPr>
              <a:t>Как вы будете подтверждать инфекцию, вызванную новым коронавирусом, у пациентов с предполагаемым заболеванием</a:t>
            </a:r>
            <a:r>
              <a:rPr spc="-5" dirty="0">
                <a:latin typeface="Roboto"/>
                <a:cs typeface="Roboto"/>
              </a:rPr>
              <a:t>?</a:t>
            </a:r>
            <a:endParaRPr lang="ru-RU" spc="-5" dirty="0">
              <a:latin typeface="Roboto"/>
              <a:cs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2. 	Куда вы будете должны направлять образцы для тестирования на </a:t>
            </a:r>
            <a:r>
              <a:rPr lang="fr-CH" dirty="0">
                <a:latin typeface="Roboto"/>
              </a:rPr>
              <a:t>COVID</a:t>
            </a:r>
            <a:r>
              <a:rPr lang="ru-RU" dirty="0">
                <a:latin typeface="Roboto"/>
              </a:rPr>
              <a:t>-19 и как долго будете ждать результатов?</a:t>
            </a:r>
            <a:endParaRPr lang="en-US" dirty="0">
              <a:latin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3. 	В какое отделение будут поступать пациенты с предполагаемым и подтвержденным заболеванием?</a:t>
            </a:r>
            <a:endParaRPr lang="en-US" dirty="0">
              <a:latin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4. 	Какие аспекты вы рекомендовали бы учитывать при клиническом ведении и изолировании пациентов? </a:t>
            </a:r>
            <a:endParaRPr lang="en-US" dirty="0">
              <a:latin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5. 	Создает ли нынешняя ситуация какие-либо проблемы применительно к занятости коек и укомплектования персоналом?</a:t>
            </a:r>
            <a:endParaRPr lang="en-US" dirty="0">
              <a:latin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6. 	Как можно усилить потенциал ОИТ?</a:t>
            </a:r>
            <a:endParaRPr lang="en-US" dirty="0">
              <a:latin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7. 	Как вы будете решать проблемы внутрибольничных инфекций, а также отслеживания и ведения контактов?</a:t>
            </a:r>
            <a:endParaRPr lang="en-US" dirty="0">
              <a:latin typeface="Roboto"/>
            </a:endParaRPr>
          </a:p>
          <a:p>
            <a:pPr marL="360000" indent="-360000">
              <a:spcBef>
                <a:spcPts val="600"/>
              </a:spcBef>
            </a:pPr>
            <a:r>
              <a:rPr lang="ru-RU" dirty="0">
                <a:latin typeface="Roboto"/>
              </a:rPr>
              <a:t>8. 	Какие дополнительные меры могли бы быть приняты в этой ситуации?</a:t>
            </a:r>
            <a:endParaRPr lang="en-US" dirty="0">
              <a:latin typeface="Roboto"/>
            </a:endParaRPr>
          </a:p>
          <a:p>
            <a:pPr marL="360000" indent="-360000">
              <a:lnSpc>
                <a:spcPct val="100000"/>
              </a:lnSpc>
              <a:spcBef>
                <a:spcPts val="100"/>
              </a:spcBef>
              <a:tabLst>
                <a:tab pos="526415" algn="l"/>
                <a:tab pos="527050" algn="l"/>
              </a:tabLst>
            </a:pPr>
            <a:endParaRPr lang="ru-RU" sz="1900" spc="-5" dirty="0">
              <a:latin typeface="Roboto"/>
              <a:cs typeface="Roboto"/>
            </a:endParaRPr>
          </a:p>
          <a:p>
            <a:pPr marL="527050" indent="-514350">
              <a:lnSpc>
                <a:spcPct val="100000"/>
              </a:lnSpc>
              <a:spcBef>
                <a:spcPts val="100"/>
              </a:spcBef>
              <a:buAutoNum type="arabicPeriod"/>
              <a:tabLst>
                <a:tab pos="526415" algn="l"/>
                <a:tab pos="527050" algn="l"/>
              </a:tabLst>
            </a:pPr>
            <a:endParaRPr sz="19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1750" dirty="0">
              <a:latin typeface="Roboto"/>
              <a:cs typeface="Roboto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0093803" y="680366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0753124" y="819403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30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мин.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14</a:t>
            </a:fld>
            <a:endParaRPr dirty="0"/>
          </a:p>
        </p:txBody>
      </p:sp>
      <p:sp>
        <p:nvSpPr>
          <p:cNvPr id="10" name="object 1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11" name="object 11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1169416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Занятие</a:t>
            </a:r>
            <a:r>
              <a:rPr sz="3600" spc="-5" dirty="0"/>
              <a:t> 2</a:t>
            </a:r>
            <a:r>
              <a:rPr lang="ru-RU" sz="3600" spc="-5" dirty="0"/>
              <a:t> </a:t>
            </a:r>
            <a:r>
              <a:rPr sz="3600" spc="-5" dirty="0"/>
              <a:t>- </a:t>
            </a:r>
            <a:r>
              <a:rPr lang="ru-RU" sz="3600" spc="-5" dirty="0"/>
              <a:t>совещание руководителей больницы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1277600" y="5334000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173109" y="566822"/>
            <a:ext cx="11694160" cy="6215869"/>
          </a:xfrm>
          <a:prstGeom prst="rect">
            <a:avLst/>
          </a:prstGeom>
        </p:spPr>
        <p:txBody>
          <a:bodyPr vert="horz" wrap="square" lIns="0" tIns="90170" rIns="0" bIns="0" rtlCol="0">
            <a:spAutoFit/>
          </a:bodyPr>
          <a:lstStyle/>
          <a:p>
            <a:pPr marL="241300" marR="892810" indent="-228600" algn="just">
              <a:lnSpc>
                <a:spcPct val="80400"/>
              </a:lnSpc>
              <a:spcBef>
                <a:spcPts val="710"/>
              </a:spcBef>
              <a:buFont typeface="Arial"/>
              <a:buChar char="•"/>
              <a:tabLst>
                <a:tab pos="241300" algn="l"/>
              </a:tabLst>
            </a:pPr>
            <a:r>
              <a:rPr lang="ru-RU" sz="2600" spc="-5" dirty="0">
                <a:latin typeface="Roboto"/>
                <a:cs typeface="Roboto"/>
              </a:rPr>
              <a:t>Руководство больницы созывает совещание для пересмотра действующего процесса на случай дальнейшего увеличения числа пациентов</a:t>
            </a:r>
            <a:r>
              <a:rPr sz="2600" spc="-5" dirty="0">
                <a:latin typeface="Roboto"/>
                <a:cs typeface="Roboto"/>
              </a:rPr>
              <a:t>. </a:t>
            </a:r>
            <a:r>
              <a:rPr lang="ru-RU" sz="2600" spc="-5" dirty="0">
                <a:latin typeface="Roboto"/>
                <a:cs typeface="Roboto"/>
              </a:rPr>
              <a:t>Обсудите ситуацию и определите приоритетные действия, включая</a:t>
            </a:r>
            <a:r>
              <a:rPr sz="2600" spc="-5" dirty="0">
                <a:latin typeface="Roboto"/>
                <a:cs typeface="Roboto"/>
              </a:rPr>
              <a:t>:</a:t>
            </a:r>
            <a:endParaRPr sz="26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buFont typeface="Arial"/>
              <a:buChar char="•"/>
            </a:pPr>
            <a:endParaRPr sz="3050" dirty="0">
              <a:latin typeface="Roboto"/>
              <a:cs typeface="Roboto"/>
            </a:endParaRPr>
          </a:p>
          <a:p>
            <a:pPr marL="698500" marR="1529080" lvl="1" indent="-228600">
              <a:lnSpc>
                <a:spcPct val="7910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spc="-5" dirty="0">
                <a:latin typeface="Roboto"/>
                <a:cs typeface="Roboto"/>
              </a:rPr>
              <a:t>введение в действие плана медицинского учреждения по оперативному развертыванию, включая вспомогательную искусственную вентиляцию легких, запасы СИЗ, ПИИК и охрану психического здоровья персонала </a:t>
            </a:r>
            <a:endParaRPr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59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spc="-5" dirty="0">
                <a:latin typeface="Roboto"/>
                <a:cs typeface="Roboto"/>
              </a:rPr>
              <a:t>потребности в оборудовании</a:t>
            </a:r>
            <a:endParaRPr lang="ru-RU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590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spc="-5" dirty="0">
                <a:latin typeface="Roboto"/>
                <a:cs typeface="Roboto"/>
              </a:rPr>
              <a:t>потребности в области инструктажа</a:t>
            </a:r>
            <a:endParaRPr lang="ru-RU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60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spc="-5" dirty="0">
                <a:latin typeface="Roboto"/>
                <a:cs typeface="Roboto"/>
              </a:rPr>
              <a:t>потребности в кадровых ресурсах</a:t>
            </a:r>
            <a:endParaRPr lang="ru-RU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60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spc="-5" dirty="0">
                <a:latin typeface="Roboto"/>
                <a:cs typeface="Roboto"/>
              </a:rPr>
              <a:t>требования к очистке окружающей среды</a:t>
            </a:r>
            <a:endParaRPr lang="ru-RU" sz="2200" dirty="0">
              <a:latin typeface="Roboto"/>
              <a:cs typeface="Roboto"/>
            </a:endParaRPr>
          </a:p>
          <a:p>
            <a:pPr marL="698500" lvl="1" indent="-228600">
              <a:lnSpc>
                <a:spcPts val="261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dirty="0">
                <a:latin typeface="Roboto"/>
                <a:cs typeface="Roboto"/>
              </a:rPr>
              <a:t>заполнение койко-мест и управление кадрами с учетом потребностей в изолировании</a:t>
            </a:r>
          </a:p>
          <a:p>
            <a:pPr marL="698500" lvl="1" indent="-228600">
              <a:lnSpc>
                <a:spcPts val="2615"/>
              </a:lnSpc>
              <a:buFont typeface="Arial"/>
              <a:buChar char="•"/>
              <a:tabLst>
                <a:tab pos="697865" algn="l"/>
                <a:tab pos="698500" algn="l"/>
              </a:tabLst>
            </a:pPr>
            <a:r>
              <a:rPr lang="ru-RU" sz="2200" spc="-5" dirty="0">
                <a:latin typeface="Roboto"/>
                <a:cs typeface="Roboto"/>
              </a:rPr>
              <a:t>перевод пациентов в другие больницы</a:t>
            </a:r>
            <a:endParaRPr lang="ru-RU" sz="22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20"/>
              </a:spcBef>
            </a:pPr>
            <a:endParaRPr sz="2300" dirty="0">
              <a:latin typeface="Roboto"/>
              <a:cs typeface="Roboto"/>
            </a:endParaRPr>
          </a:p>
          <a:p>
            <a:pPr marL="469900" marR="1173480">
              <a:lnSpc>
                <a:spcPts val="2110"/>
              </a:lnSpc>
            </a:pPr>
            <a:r>
              <a:rPr lang="ru-RU" sz="2200" spc="-5" dirty="0">
                <a:latin typeface="Roboto"/>
                <a:cs typeface="Roboto"/>
              </a:rPr>
              <a:t>Как этот план будет доведен до сведения внешних аудиторий</a:t>
            </a:r>
            <a:r>
              <a:rPr sz="2200" spc="-5" dirty="0">
                <a:latin typeface="Roboto"/>
                <a:cs typeface="Roboto"/>
              </a:rPr>
              <a:t> (</a:t>
            </a:r>
            <a:r>
              <a:rPr lang="ru-RU" sz="2200" spc="-5" dirty="0">
                <a:latin typeface="Roboto"/>
                <a:cs typeface="Roboto"/>
              </a:rPr>
              <a:t>например, СМИ, пациентов и широкой общественности</a:t>
            </a:r>
            <a:r>
              <a:rPr sz="2200" spc="-5" dirty="0">
                <a:latin typeface="Roboto"/>
                <a:cs typeface="Roboto"/>
              </a:rPr>
              <a:t>)</a:t>
            </a:r>
            <a:r>
              <a:rPr lang="ru-RU" sz="2200" spc="-5" dirty="0">
                <a:latin typeface="Roboto"/>
                <a:cs typeface="Roboto"/>
              </a:rPr>
              <a:t>?</a:t>
            </a:r>
            <a:endParaRPr sz="2200" dirty="0">
              <a:latin typeface="Roboto"/>
              <a:cs typeface="Roboto"/>
            </a:endParaRPr>
          </a:p>
          <a:p>
            <a:pPr marR="5080" algn="r">
              <a:lnSpc>
                <a:spcPts val="2700"/>
              </a:lnSpc>
            </a:pP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15</a:t>
            </a:fld>
            <a:endParaRPr dirty="0"/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9" name="object 12">
            <a:extLst>
              <a:ext uri="{FF2B5EF4-FFF2-40B4-BE49-F238E27FC236}">
                <a16:creationId xmlns:a16="http://schemas.microsoft.com/office/drawing/2014/main" id="{78AD8584-8DC7-4AC3-AEDB-74F11450DA32}"/>
              </a:ext>
            </a:extLst>
          </p:cNvPr>
          <p:cNvSpPr txBox="1"/>
          <p:nvPr/>
        </p:nvSpPr>
        <p:spPr>
          <a:xfrm>
            <a:off x="10977127" y="6007588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>
                <a:solidFill>
                  <a:srgbClr val="0070C0"/>
                </a:solidFill>
                <a:latin typeface="Arial"/>
                <a:cs typeface="Arial"/>
              </a:rPr>
              <a:t>6</a:t>
            </a: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0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мин.</a:t>
            </a:r>
            <a:endParaRPr sz="24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0" y="896"/>
            <a:ext cx="7771130" cy="52578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243840">
              <a:lnSpc>
                <a:spcPts val="4095"/>
              </a:lnSpc>
            </a:pPr>
            <a:r>
              <a:rPr lang="ru-RU" sz="3600" spc="-5" dirty="0"/>
              <a:t>Обновление сценария</a:t>
            </a:r>
            <a:endParaRPr sz="3600" dirty="0"/>
          </a:p>
        </p:txBody>
      </p:sp>
      <p:grpSp>
        <p:nvGrpSpPr>
          <p:cNvPr id="3" name="object 3"/>
          <p:cNvGrpSpPr/>
          <p:nvPr/>
        </p:nvGrpSpPr>
        <p:grpSpPr>
          <a:xfrm>
            <a:off x="7690104" y="0"/>
            <a:ext cx="4502150" cy="634365"/>
            <a:chOff x="7690104" y="0"/>
            <a:chExt cx="4502150" cy="634365"/>
          </a:xfrm>
        </p:grpSpPr>
        <p:sp>
          <p:nvSpPr>
            <p:cNvPr id="4" name="object 4"/>
            <p:cNvSpPr/>
            <p:nvPr/>
          </p:nvSpPr>
          <p:spPr>
            <a:xfrm>
              <a:off x="7690104" y="0"/>
              <a:ext cx="4258056" cy="633984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7770612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7961376" y="0"/>
              <a:ext cx="4227576" cy="633984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8040624" y="896"/>
              <a:ext cx="4151629" cy="607060"/>
            </a:xfrm>
            <a:custGeom>
              <a:avLst/>
              <a:gdLst/>
              <a:ahLst/>
              <a:cxnLst/>
              <a:rect l="l" t="t" r="r" b="b"/>
              <a:pathLst>
                <a:path w="4151629" h="607060">
                  <a:moveTo>
                    <a:pt x="4151376" y="0"/>
                  </a:moveTo>
                  <a:lnTo>
                    <a:pt x="676655" y="1"/>
                  </a:lnTo>
                  <a:lnTo>
                    <a:pt x="0" y="1"/>
                  </a:lnTo>
                  <a:lnTo>
                    <a:pt x="676655" y="606790"/>
                  </a:lnTo>
                  <a:lnTo>
                    <a:pt x="4151376" y="606790"/>
                  </a:lnTo>
                  <a:lnTo>
                    <a:pt x="4151376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6934200" y="896"/>
            <a:ext cx="4988177" cy="444352"/>
          </a:xfrm>
          <a:prstGeom prst="rect">
            <a:avLst/>
          </a:prstGeom>
          <a:solidFill>
            <a:srgbClr val="D86422"/>
          </a:solidFill>
        </p:spPr>
        <p:txBody>
          <a:bodyPr vert="horz" wrap="square" lIns="0" tIns="135255" rIns="0" bIns="0" rtlCol="0">
            <a:spAutoFit/>
          </a:bodyPr>
          <a:lstStyle/>
          <a:p>
            <a:pPr marL="1074420">
              <a:lnSpc>
                <a:spcPct val="100000"/>
              </a:lnSpc>
              <a:spcBef>
                <a:spcPts val="1065"/>
              </a:spcBef>
            </a:pPr>
            <a:r>
              <a:rPr lang="ru-RU" sz="2000" spc="-20" dirty="0">
                <a:solidFill>
                  <a:srgbClr val="FFFFFF"/>
                </a:solidFill>
                <a:latin typeface="Arial Black"/>
                <a:cs typeface="Arial Black"/>
              </a:rPr>
              <a:t>ЭТО ТОЛЬКО ИМИТАЦИЯ</a:t>
            </a:r>
            <a:endParaRPr sz="2000" dirty="0">
              <a:latin typeface="Arial Black"/>
              <a:cs typeface="Arial Black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500252" y="607957"/>
            <a:ext cx="7425055" cy="6151818"/>
          </a:xfrm>
          <a:custGeom>
            <a:avLst/>
            <a:gdLst/>
            <a:ahLst/>
            <a:cxnLst/>
            <a:rect l="l" t="t" r="r" b="b"/>
            <a:pathLst>
              <a:path w="7425055" h="5630545">
                <a:moveTo>
                  <a:pt x="7424547" y="0"/>
                </a:moveTo>
                <a:lnTo>
                  <a:pt x="0" y="0"/>
                </a:lnTo>
                <a:lnTo>
                  <a:pt x="0" y="5630356"/>
                </a:lnTo>
                <a:lnTo>
                  <a:pt x="7424547" y="5630356"/>
                </a:lnTo>
                <a:lnTo>
                  <a:pt x="7424547" y="0"/>
                </a:lnTo>
                <a:close/>
              </a:path>
            </a:pathLst>
          </a:custGeom>
          <a:solidFill>
            <a:srgbClr val="DEDED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 txBox="1"/>
          <p:nvPr/>
        </p:nvSpPr>
        <p:spPr>
          <a:xfrm>
            <a:off x="578993" y="914907"/>
            <a:ext cx="7266940" cy="5550237"/>
          </a:xfrm>
          <a:prstGeom prst="rect">
            <a:avLst/>
          </a:prstGeom>
        </p:spPr>
        <p:txBody>
          <a:bodyPr vert="horz" wrap="square" lIns="0" tIns="48260" rIns="0" bIns="0" rtlCol="0">
            <a:spAutoFit/>
          </a:bodyPr>
          <a:lstStyle/>
          <a:p>
            <a:pPr marL="241300" marR="5715" indent="-228600">
              <a:lnSpc>
                <a:spcPts val="2400"/>
              </a:lnSpc>
              <a:spcBef>
                <a:spcPts val="380"/>
              </a:spcBef>
              <a:buFont typeface="Arial"/>
              <a:buChar char="•"/>
              <a:tabLst>
                <a:tab pos="240665" algn="l"/>
                <a:tab pos="241300" algn="l"/>
                <a:tab pos="899794" algn="l"/>
              </a:tabLst>
            </a:pPr>
            <a:r>
              <a:rPr lang="ru-RU" spc="-5" dirty="0">
                <a:latin typeface="Roboto"/>
                <a:cs typeface="Roboto"/>
              </a:rPr>
              <a:t>Через пять дней потенциал ОИТ был расширен на 40% </a:t>
            </a:r>
            <a:r>
              <a:rPr spc="-5" dirty="0">
                <a:latin typeface="Roboto"/>
                <a:cs typeface="Roboto"/>
              </a:rPr>
              <a:t>(</a:t>
            </a:r>
            <a:r>
              <a:rPr lang="ru-RU" spc="-5" dirty="0">
                <a:latin typeface="Roboto"/>
                <a:cs typeface="Roboto"/>
              </a:rPr>
              <a:t>например, добавлено</a:t>
            </a:r>
            <a:r>
              <a:rPr spc="-5" dirty="0">
                <a:latin typeface="Roboto"/>
                <a:cs typeface="Roboto"/>
              </a:rPr>
              <a:t> </a:t>
            </a:r>
            <a:r>
              <a:rPr dirty="0">
                <a:latin typeface="Roboto"/>
                <a:cs typeface="Roboto"/>
              </a:rPr>
              <a:t>8</a:t>
            </a:r>
            <a:r>
              <a:rPr spc="20" dirty="0">
                <a:latin typeface="Roboto"/>
                <a:cs typeface="Roboto"/>
              </a:rPr>
              <a:t> </a:t>
            </a:r>
            <a:r>
              <a:rPr lang="ru-RU" spc="-5" dirty="0">
                <a:latin typeface="Roboto"/>
                <a:cs typeface="Roboto"/>
              </a:rPr>
              <a:t>коек</a:t>
            </a:r>
            <a:r>
              <a:rPr spc="-5" dirty="0">
                <a:latin typeface="Roboto"/>
                <a:cs typeface="Roboto"/>
              </a:rPr>
              <a:t>)</a:t>
            </a:r>
            <a:endParaRPr dirty="0">
              <a:latin typeface="Roboto"/>
              <a:cs typeface="Roboto"/>
            </a:endParaRPr>
          </a:p>
          <a:p>
            <a:pPr marL="241300" marR="5080" indent="-228600">
              <a:lnSpc>
                <a:spcPts val="2300"/>
              </a:lnSpc>
              <a:spcBef>
                <a:spcPts val="2480"/>
              </a:spcBef>
              <a:buFont typeface="Arial"/>
              <a:buChar char="•"/>
              <a:tabLst>
                <a:tab pos="240665" algn="l"/>
                <a:tab pos="241300" algn="l"/>
                <a:tab pos="1383665" algn="l"/>
                <a:tab pos="2347595" algn="l"/>
                <a:tab pos="3085465" algn="l"/>
                <a:tab pos="3733165" algn="l"/>
                <a:tab pos="4536440" algn="l"/>
                <a:tab pos="5897245" algn="l"/>
                <a:tab pos="6557645" algn="l"/>
              </a:tabLst>
            </a:pPr>
            <a:r>
              <a:rPr lang="ru-RU" spc="-5" dirty="0">
                <a:latin typeface="Roboto"/>
                <a:cs typeface="Roboto"/>
              </a:rPr>
              <a:t>Ситуация сказалась на регулярном оказании медицинской помощи, и некоторые пациенты были переведены в другие больницы</a:t>
            </a:r>
            <a:r>
              <a:rPr spc="-5" dirty="0">
                <a:latin typeface="Roboto"/>
                <a:cs typeface="Roboto"/>
              </a:rPr>
              <a:t>.</a:t>
            </a:r>
            <a:endParaRPr dirty="0">
              <a:latin typeface="Roboto"/>
              <a:cs typeface="Roboto"/>
            </a:endParaRPr>
          </a:p>
          <a:p>
            <a:pPr marL="241300" marR="5715" indent="-228600">
              <a:lnSpc>
                <a:spcPts val="2400"/>
              </a:lnSpc>
              <a:spcBef>
                <a:spcPts val="24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ru-RU" spc="-5" dirty="0">
                <a:latin typeface="Roboto"/>
                <a:cs typeface="Roboto"/>
              </a:rPr>
              <a:t>Другие палаты были переоборудованы, с тем чтобы обеспечить места для пациентов с предполагаемым и подтвержденным заболеванием.</a:t>
            </a:r>
          </a:p>
          <a:p>
            <a:pPr marL="241300" marR="5715" indent="-228600">
              <a:lnSpc>
                <a:spcPts val="2400"/>
              </a:lnSpc>
              <a:spcBef>
                <a:spcPts val="242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ru-RU" spc="-10" dirty="0">
                <a:latin typeface="Roboto"/>
                <a:cs typeface="Roboto"/>
              </a:rPr>
              <a:t>Медицинской персонал был проинструктирован в области оказания медицинской помощи пациентам с </a:t>
            </a:r>
            <a:r>
              <a:rPr dirty="0">
                <a:latin typeface="Roboto"/>
                <a:cs typeface="Roboto"/>
              </a:rPr>
              <a:t>COVID-19</a:t>
            </a:r>
            <a:r>
              <a:rPr spc="-5" dirty="0">
                <a:latin typeface="Roboto"/>
                <a:cs typeface="Roboto"/>
              </a:rPr>
              <a:t>.</a:t>
            </a:r>
            <a:endParaRPr dirty="0">
              <a:latin typeface="Roboto"/>
              <a:cs typeface="Roboto"/>
            </a:endParaRPr>
          </a:p>
          <a:p>
            <a:pPr marL="241300" marR="5080" indent="-228600">
              <a:lnSpc>
                <a:spcPts val="2400"/>
              </a:lnSpc>
              <a:spcBef>
                <a:spcPts val="2305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dirty="0">
                <a:latin typeface="Roboto"/>
                <a:cs typeface="Roboto"/>
              </a:rPr>
              <a:t>20% </a:t>
            </a:r>
            <a:r>
              <a:rPr lang="ru-RU" spc="-5" dirty="0">
                <a:latin typeface="Roboto"/>
                <a:cs typeface="Roboto"/>
              </a:rPr>
              <a:t>медицинских работников больницы были инфицированы вирусом</a:t>
            </a:r>
            <a:r>
              <a:rPr spc="-5" dirty="0">
                <a:latin typeface="Roboto"/>
                <a:cs typeface="Roboto"/>
              </a:rPr>
              <a:t> SARS-</a:t>
            </a:r>
            <a:r>
              <a:rPr spc="-5" dirty="0" err="1">
                <a:latin typeface="Roboto"/>
                <a:cs typeface="Roboto"/>
              </a:rPr>
              <a:t>CoV</a:t>
            </a:r>
            <a:r>
              <a:rPr dirty="0">
                <a:latin typeface="Roboto"/>
                <a:cs typeface="Roboto"/>
              </a:rPr>
              <a:t>.</a:t>
            </a:r>
          </a:p>
          <a:p>
            <a:pPr marL="241300" marR="5080" indent="-228600">
              <a:lnSpc>
                <a:spcPts val="2400"/>
              </a:lnSpc>
              <a:spcBef>
                <a:spcPts val="2400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lang="ru-RU" spc="-5" dirty="0">
                <a:latin typeface="Roboto"/>
                <a:cs typeface="Roboto"/>
              </a:rPr>
              <a:t>К сожалению, за последние дни несколько пациентов умерли</a:t>
            </a:r>
            <a:r>
              <a:rPr spc="-5" dirty="0">
                <a:latin typeface="Roboto"/>
                <a:cs typeface="Roboto"/>
              </a:rPr>
              <a:t>.</a:t>
            </a:r>
            <a:endParaRPr dirty="0">
              <a:latin typeface="Roboto"/>
              <a:cs typeface="Roboto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8040623" y="3799197"/>
            <a:ext cx="3967987" cy="2642098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8040623" y="809345"/>
            <a:ext cx="4039022" cy="270012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16</a:t>
            </a:fld>
            <a:endParaRPr dirty="0"/>
          </a:p>
        </p:txBody>
      </p:sp>
      <p:sp>
        <p:nvSpPr>
          <p:cNvPr id="14" name="object 1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15" name="object 15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24354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Занятие</a:t>
            </a:r>
            <a:r>
              <a:rPr sz="3600" spc="-90" dirty="0"/>
              <a:t> </a:t>
            </a:r>
            <a:r>
              <a:rPr sz="3600"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89643" y="999235"/>
            <a:ext cx="3929957" cy="38215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400" dirty="0">
                <a:latin typeface="Roboto"/>
                <a:cs typeface="Roboto"/>
              </a:rPr>
              <a:t>Вопросы для обсуждения</a:t>
            </a:r>
            <a:endParaRPr sz="2400" dirty="0">
              <a:latin typeface="Roboto"/>
              <a:cs typeface="Roboto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489643" y="1709420"/>
            <a:ext cx="11097260" cy="4228978"/>
          </a:xfrm>
          <a:prstGeom prst="rect">
            <a:avLst/>
          </a:prstGeom>
        </p:spPr>
        <p:txBody>
          <a:bodyPr vert="horz" wrap="square" lIns="0" tIns="51435" rIns="0" bIns="0" rtlCol="0">
            <a:spAutoFit/>
          </a:bodyPr>
          <a:lstStyle/>
          <a:p>
            <a:pPr marL="527050" marR="973455" indent="-514350">
              <a:lnSpc>
                <a:spcPts val="2620"/>
              </a:lnSpc>
              <a:spcBef>
                <a:spcPts val="40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ru-RU" dirty="0">
                <a:latin typeface="Roboto"/>
                <a:cs typeface="Roboto"/>
              </a:rPr>
              <a:t>Как вы будете смягчать риск инфицирования для ваших медицинских работников передней линии</a:t>
            </a:r>
            <a:r>
              <a:rPr spc="-5" dirty="0">
                <a:latin typeface="Roboto"/>
                <a:cs typeface="Roboto"/>
              </a:rPr>
              <a:t>?</a:t>
            </a:r>
            <a:endParaRPr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35"/>
              </a:spcBef>
              <a:buFont typeface="Roboto"/>
              <a:buAutoNum type="arabicPeriod"/>
            </a:pPr>
            <a:endParaRPr dirty="0">
              <a:latin typeface="Roboto"/>
              <a:cs typeface="Roboto"/>
            </a:endParaRPr>
          </a:p>
          <a:p>
            <a:pPr marL="527050" marR="5080" indent="-514350">
              <a:lnSpc>
                <a:spcPct val="904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ru-RU" dirty="0">
                <a:latin typeface="Roboto"/>
                <a:cs typeface="Roboto"/>
              </a:rPr>
              <a:t>Каким образом будут регулироваться внутренние контакты с инфицированными медицинскими работниками, включая прогнозируемую нехватку медицинских работников и стратегию безопасного возвращения инфицированных медицинских работников на работу?</a:t>
            </a:r>
            <a:endParaRPr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Font typeface="Roboto"/>
              <a:buAutoNum type="arabicPeriod"/>
            </a:pPr>
            <a:endParaRPr dirty="0">
              <a:latin typeface="Roboto"/>
              <a:cs typeface="Roboto"/>
            </a:endParaRPr>
          </a:p>
          <a:p>
            <a:pPr marL="527050" marR="617855" indent="-514350">
              <a:lnSpc>
                <a:spcPts val="2500"/>
              </a:lnSpc>
              <a:buAutoNum type="arabicPeriod"/>
              <a:tabLst>
                <a:tab pos="526415" algn="l"/>
                <a:tab pos="527050" algn="l"/>
              </a:tabLst>
            </a:pPr>
            <a:r>
              <a:rPr lang="ru-RU" dirty="0">
                <a:latin typeface="Roboto"/>
                <a:cs typeface="Roboto"/>
              </a:rPr>
              <a:t>Каким образом самостоятельное перемещение/реабилитация пациентов будут способствовать планированию выписки?</a:t>
            </a:r>
            <a:endParaRPr dirty="0">
              <a:latin typeface="Roboto"/>
              <a:cs typeface="Roboto"/>
            </a:endParaRPr>
          </a:p>
          <a:p>
            <a:pPr marL="527050" indent="-514350">
              <a:lnSpc>
                <a:spcPct val="100000"/>
              </a:lnSpc>
              <a:spcBef>
                <a:spcPts val="2710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ru-RU" dirty="0">
                <a:latin typeface="Roboto"/>
                <a:cs typeface="Roboto"/>
              </a:rPr>
              <a:t>Как будет организовано обращение с телами умерших</a:t>
            </a:r>
            <a:r>
              <a:rPr spc="-5" dirty="0">
                <a:latin typeface="Roboto"/>
                <a:cs typeface="Roboto"/>
              </a:rPr>
              <a:t>? </a:t>
            </a:r>
            <a:r>
              <a:rPr lang="ru-RU" spc="-5" dirty="0">
                <a:latin typeface="Roboto"/>
                <a:cs typeface="Roboto"/>
              </a:rPr>
              <a:t>Какие процедуры вы будете выполнять</a:t>
            </a:r>
            <a:r>
              <a:rPr dirty="0">
                <a:latin typeface="Roboto"/>
                <a:cs typeface="Roboto"/>
              </a:rPr>
              <a:t>?</a:t>
            </a:r>
          </a:p>
          <a:p>
            <a:pPr>
              <a:lnSpc>
                <a:spcPct val="100000"/>
              </a:lnSpc>
              <a:spcBef>
                <a:spcPts val="5"/>
              </a:spcBef>
              <a:buFont typeface="Roboto"/>
              <a:buAutoNum type="arabicPeriod"/>
            </a:pPr>
            <a:endParaRPr dirty="0">
              <a:latin typeface="Roboto"/>
              <a:cs typeface="Roboto"/>
            </a:endParaRPr>
          </a:p>
          <a:p>
            <a:pPr marL="527050" marR="422275" indent="-514350">
              <a:lnSpc>
                <a:spcPts val="2590"/>
              </a:lnSpc>
              <a:spcBef>
                <a:spcPts val="5"/>
              </a:spcBef>
              <a:buAutoNum type="arabicPeriod"/>
              <a:tabLst>
                <a:tab pos="526415" algn="l"/>
                <a:tab pos="527050" algn="l"/>
              </a:tabLst>
            </a:pPr>
            <a:r>
              <a:rPr lang="ru-RU" dirty="0">
                <a:latin typeface="Roboto"/>
                <a:cs typeface="Roboto"/>
              </a:rPr>
              <a:t>Как вы будете подготавливать и упаковывать тела для перевозки из больницы в отделение аутопсии, морг, крематорий или на место захоронения? </a:t>
            </a:r>
            <a:endParaRPr dirty="0">
              <a:latin typeface="Roboto"/>
              <a:cs typeface="Roboto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9869702" y="807994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0529022" y="947419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30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мин.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17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0"/>
            <a:ext cx="12192000" cy="611505"/>
          </a:xfrm>
          <a:custGeom>
            <a:avLst/>
            <a:gdLst/>
            <a:ahLst/>
            <a:cxnLst/>
            <a:rect l="l" t="t" r="r" b="b"/>
            <a:pathLst>
              <a:path w="12192000" h="611505">
                <a:moveTo>
                  <a:pt x="0" y="611408"/>
                </a:moveTo>
                <a:lnTo>
                  <a:pt x="0" y="0"/>
                </a:lnTo>
                <a:lnTo>
                  <a:pt x="12192000" y="0"/>
                </a:lnTo>
                <a:lnTo>
                  <a:pt x="12192000" y="611408"/>
                </a:lnTo>
                <a:lnTo>
                  <a:pt x="0" y="611408"/>
                </a:lnTo>
                <a:close/>
              </a:path>
            </a:pathLst>
          </a:custGeom>
          <a:solidFill>
            <a:srgbClr val="008FCE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4" name="object 4"/>
            <p:cNvSpPr/>
            <p:nvPr/>
          </p:nvSpPr>
          <p:spPr>
            <a:xfrm>
              <a:off x="0" y="6580631"/>
              <a:ext cx="12188952" cy="277368"/>
            </a:xfrm>
            <a:prstGeom prst="rect">
              <a:avLst/>
            </a:prstGeom>
            <a:blipFill>
              <a:blip r:embed="rId2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055" y="6605265"/>
              <a:ext cx="12186285" cy="252729"/>
            </a:xfrm>
            <a:custGeom>
              <a:avLst/>
              <a:gdLst/>
              <a:ahLst/>
              <a:cxnLst/>
              <a:rect l="l" t="t" r="r" b="b"/>
              <a:pathLst>
                <a:path w="12186285" h="252729">
                  <a:moveTo>
                    <a:pt x="0" y="0"/>
                  </a:moveTo>
                  <a:lnTo>
                    <a:pt x="12185943" y="0"/>
                  </a:lnTo>
                  <a:lnTo>
                    <a:pt x="12185943" y="252734"/>
                  </a:lnTo>
                  <a:lnTo>
                    <a:pt x="0" y="25273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069335" y="6580631"/>
              <a:ext cx="4191000" cy="277368"/>
            </a:xfrm>
            <a:prstGeom prst="rect">
              <a:avLst/>
            </a:prstGeom>
            <a:blipFill>
              <a:blip r:embed="rId3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093982" y="6605265"/>
              <a:ext cx="4088129" cy="248920"/>
            </a:xfrm>
            <a:custGeom>
              <a:avLst/>
              <a:gdLst/>
              <a:ahLst/>
              <a:cxnLst/>
              <a:rect l="l" t="t" r="r" b="b"/>
              <a:pathLst>
                <a:path w="4088129" h="248920">
                  <a:moveTo>
                    <a:pt x="3963689" y="0"/>
                  </a:moveTo>
                  <a:lnTo>
                    <a:pt x="0" y="0"/>
                  </a:lnTo>
                  <a:lnTo>
                    <a:pt x="0" y="248595"/>
                  </a:lnTo>
                  <a:lnTo>
                    <a:pt x="4087982" y="248595"/>
                  </a:lnTo>
                  <a:lnTo>
                    <a:pt x="4087982" y="124300"/>
                  </a:lnTo>
                  <a:lnTo>
                    <a:pt x="3963689" y="0"/>
                  </a:lnTo>
                  <a:close/>
                </a:path>
              </a:pathLst>
            </a:custGeom>
            <a:solidFill>
              <a:srgbClr val="49C7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2865120" y="6580631"/>
              <a:ext cx="4191000" cy="277368"/>
            </a:xfrm>
            <a:prstGeom prst="rect">
              <a:avLst/>
            </a:prstGeom>
            <a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890326" y="6605265"/>
              <a:ext cx="4088129" cy="248920"/>
            </a:xfrm>
            <a:custGeom>
              <a:avLst/>
              <a:gdLst/>
              <a:ahLst/>
              <a:cxnLst/>
              <a:rect l="l" t="t" r="r" b="b"/>
              <a:pathLst>
                <a:path w="4088129" h="248920">
                  <a:moveTo>
                    <a:pt x="3963689" y="0"/>
                  </a:moveTo>
                  <a:lnTo>
                    <a:pt x="0" y="0"/>
                  </a:lnTo>
                  <a:lnTo>
                    <a:pt x="0" y="248595"/>
                  </a:lnTo>
                  <a:lnTo>
                    <a:pt x="4087982" y="248595"/>
                  </a:lnTo>
                  <a:lnTo>
                    <a:pt x="4087982" y="124300"/>
                  </a:lnTo>
                  <a:lnTo>
                    <a:pt x="3963689" y="0"/>
                  </a:lnTo>
                  <a:close/>
                </a:path>
              </a:pathLst>
            </a:custGeom>
            <a:solidFill>
              <a:srgbClr val="008FC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1207008" y="6574535"/>
              <a:ext cx="4282440" cy="283464"/>
            </a:xfrm>
            <a:prstGeom prst="rect">
              <a:avLst/>
            </a:prstGeom>
            <a:blipFill>
              <a:blip r:embed="rId5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1232706" y="6599208"/>
              <a:ext cx="4178300" cy="259079"/>
            </a:xfrm>
            <a:custGeom>
              <a:avLst/>
              <a:gdLst/>
              <a:ahLst/>
              <a:cxnLst/>
              <a:rect l="l" t="t" r="r" b="b"/>
              <a:pathLst>
                <a:path w="4178300" h="259079">
                  <a:moveTo>
                    <a:pt x="4048621" y="0"/>
                  </a:moveTo>
                  <a:lnTo>
                    <a:pt x="0" y="0"/>
                  </a:lnTo>
                  <a:lnTo>
                    <a:pt x="0" y="258506"/>
                  </a:lnTo>
                  <a:lnTo>
                    <a:pt x="4177872" y="258506"/>
                  </a:lnTo>
                  <a:lnTo>
                    <a:pt x="4177872" y="129252"/>
                  </a:lnTo>
                  <a:lnTo>
                    <a:pt x="4048621" y="0"/>
                  </a:lnTo>
                  <a:close/>
                </a:path>
              </a:pathLst>
            </a:custGeom>
            <a:solidFill>
              <a:srgbClr val="006A9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987552" y="6574535"/>
              <a:ext cx="4282440" cy="283464"/>
            </a:xfrm>
            <a:prstGeom prst="rect">
              <a:avLst/>
            </a:prstGeom>
            <a:blipFill>
              <a:blip r:embed="rId6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011794" y="6599208"/>
              <a:ext cx="4178300" cy="248920"/>
            </a:xfrm>
            <a:custGeom>
              <a:avLst/>
              <a:gdLst/>
              <a:ahLst/>
              <a:cxnLst/>
              <a:rect l="l" t="t" r="r" b="b"/>
              <a:pathLst>
                <a:path w="4178300" h="248920">
                  <a:moveTo>
                    <a:pt x="4053436" y="0"/>
                  </a:moveTo>
                  <a:lnTo>
                    <a:pt x="0" y="0"/>
                  </a:lnTo>
                  <a:lnTo>
                    <a:pt x="0" y="248879"/>
                  </a:lnTo>
                  <a:lnTo>
                    <a:pt x="4177873" y="248879"/>
                  </a:lnTo>
                  <a:lnTo>
                    <a:pt x="4177873" y="124441"/>
                  </a:lnTo>
                  <a:lnTo>
                    <a:pt x="4053436" y="0"/>
                  </a:lnTo>
                  <a:close/>
                </a:path>
              </a:pathLst>
            </a:custGeom>
            <a:solidFill>
              <a:srgbClr val="005D85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79831" y="6574535"/>
              <a:ext cx="2109216" cy="283464"/>
            </a:xfrm>
            <a:prstGeom prst="rect">
              <a:avLst/>
            </a:prstGeom>
            <a:blipFill>
              <a:blip r:embed="rId7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205386" y="6599208"/>
              <a:ext cx="2004695" cy="259079"/>
            </a:xfrm>
            <a:custGeom>
              <a:avLst/>
              <a:gdLst/>
              <a:ahLst/>
              <a:cxnLst/>
              <a:rect l="l" t="t" r="r" b="b"/>
              <a:pathLst>
                <a:path w="2004695" h="259079">
                  <a:moveTo>
                    <a:pt x="1871348" y="0"/>
                  </a:moveTo>
                  <a:lnTo>
                    <a:pt x="0" y="0"/>
                  </a:lnTo>
                  <a:lnTo>
                    <a:pt x="0" y="258791"/>
                  </a:lnTo>
                  <a:lnTo>
                    <a:pt x="2004413" y="258791"/>
                  </a:lnTo>
                  <a:lnTo>
                    <a:pt x="2004413" y="133067"/>
                  </a:lnTo>
                  <a:lnTo>
                    <a:pt x="1871348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6"/>
            <p:cNvSpPr/>
            <p:nvPr/>
          </p:nvSpPr>
          <p:spPr>
            <a:xfrm>
              <a:off x="0" y="6574535"/>
              <a:ext cx="2084832" cy="283464"/>
            </a:xfrm>
            <a:prstGeom prst="rect">
              <a:avLst/>
            </a:prstGeom>
            <a:blipFill>
              <a:blip r:embed="rId8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0" y="6599208"/>
              <a:ext cx="2004695" cy="259079"/>
            </a:xfrm>
            <a:custGeom>
              <a:avLst/>
              <a:gdLst/>
              <a:ahLst/>
              <a:cxnLst/>
              <a:rect l="l" t="t" r="r" b="b"/>
              <a:pathLst>
                <a:path w="2004695" h="259079">
                  <a:moveTo>
                    <a:pt x="1871348" y="0"/>
                  </a:moveTo>
                  <a:lnTo>
                    <a:pt x="0" y="0"/>
                  </a:lnTo>
                  <a:lnTo>
                    <a:pt x="0" y="258791"/>
                  </a:lnTo>
                  <a:lnTo>
                    <a:pt x="2004413" y="258791"/>
                  </a:lnTo>
                  <a:lnTo>
                    <a:pt x="2004413" y="133067"/>
                  </a:lnTo>
                  <a:lnTo>
                    <a:pt x="1871348" y="0"/>
                  </a:lnTo>
                  <a:close/>
                </a:path>
              </a:pathLst>
            </a:custGeom>
            <a:solidFill>
              <a:srgbClr val="A24B1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0" y="0"/>
              <a:ext cx="12192000" cy="6638925"/>
            </a:xfrm>
            <a:custGeom>
              <a:avLst/>
              <a:gdLst/>
              <a:ahLst/>
              <a:cxnLst/>
              <a:rect l="l" t="t" r="r" b="b"/>
              <a:pathLst>
                <a:path w="12192000" h="6638925">
                  <a:moveTo>
                    <a:pt x="12192000" y="0"/>
                  </a:moveTo>
                  <a:lnTo>
                    <a:pt x="0" y="0"/>
                  </a:lnTo>
                  <a:lnTo>
                    <a:pt x="0" y="6638543"/>
                  </a:lnTo>
                  <a:lnTo>
                    <a:pt x="12192000" y="6638543"/>
                  </a:lnTo>
                  <a:lnTo>
                    <a:pt x="12192000" y="0"/>
                  </a:lnTo>
                  <a:close/>
                </a:path>
              </a:pathLst>
            </a:custGeom>
            <a:solidFill>
              <a:srgbClr val="595959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title"/>
          </p:nvPr>
        </p:nvSpPr>
        <p:spPr>
          <a:xfrm>
            <a:off x="2459610" y="133603"/>
            <a:ext cx="7693025" cy="1422825"/>
          </a:xfrm>
          <a:prstGeom prst="rect">
            <a:avLst/>
          </a:prstGeom>
        </p:spPr>
        <p:txBody>
          <a:bodyPr vert="horz" wrap="square" lIns="0" tIns="100965" rIns="0" bIns="0" rtlCol="0">
            <a:spAutoFit/>
          </a:bodyPr>
          <a:lstStyle/>
          <a:p>
            <a:pPr marR="853440" algn="ctr">
              <a:lnSpc>
                <a:spcPct val="100000"/>
              </a:lnSpc>
              <a:spcBef>
                <a:spcPts val="795"/>
              </a:spcBef>
            </a:pPr>
            <a:r>
              <a:rPr lang="ru-RU" sz="4000" spc="-5" dirty="0"/>
              <a:t>Заключительное занятие</a:t>
            </a:r>
            <a:endParaRPr sz="4000" dirty="0"/>
          </a:p>
          <a:p>
            <a:pPr marL="12700">
              <a:lnSpc>
                <a:spcPct val="100000"/>
              </a:lnSpc>
              <a:spcBef>
                <a:spcPts val="695"/>
              </a:spcBef>
            </a:pPr>
            <a:r>
              <a:rPr lang="ru-RU" sz="4000" spc="-5" dirty="0"/>
              <a:t>      Отзывы</a:t>
            </a:r>
            <a:r>
              <a:rPr sz="4000" spc="-45" dirty="0"/>
              <a:t> </a:t>
            </a:r>
            <a:r>
              <a:rPr lang="ru-RU" sz="4000" spc="-5" dirty="0"/>
              <a:t>участников</a:t>
            </a:r>
            <a:endParaRPr sz="4000" dirty="0"/>
          </a:p>
        </p:txBody>
      </p:sp>
      <p:grpSp>
        <p:nvGrpSpPr>
          <p:cNvPr id="20" name="object 20"/>
          <p:cNvGrpSpPr/>
          <p:nvPr/>
        </p:nvGrpSpPr>
        <p:grpSpPr>
          <a:xfrm>
            <a:off x="361247" y="2617816"/>
            <a:ext cx="11634470" cy="3796029"/>
            <a:chOff x="361247" y="2617816"/>
            <a:chExt cx="11634470" cy="3796029"/>
          </a:xfrm>
        </p:grpSpPr>
        <p:sp>
          <p:nvSpPr>
            <p:cNvPr id="21" name="object 21"/>
            <p:cNvSpPr/>
            <p:nvPr/>
          </p:nvSpPr>
          <p:spPr>
            <a:xfrm>
              <a:off x="361247" y="3262877"/>
              <a:ext cx="2721165" cy="2040874"/>
            </a:xfrm>
            <a:prstGeom prst="rect">
              <a:avLst/>
            </a:prstGeom>
            <a:blipFill>
              <a:blip r:embed="rId9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8944855" y="3522343"/>
              <a:ext cx="3050626" cy="1986793"/>
            </a:xfrm>
            <a:prstGeom prst="rect">
              <a:avLst/>
            </a:prstGeom>
            <a:blipFill>
              <a:blip r:embed="rId10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3443662" y="2617816"/>
              <a:ext cx="5304674" cy="3795848"/>
            </a:xfrm>
            <a:prstGeom prst="rect">
              <a:avLst/>
            </a:prstGeom>
            <a:blipFill>
              <a:blip r:embed="rId11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18</a:t>
            </a:fld>
            <a:endParaRPr dirty="0"/>
          </a:p>
        </p:txBody>
      </p:sp>
      <p:sp>
        <p:nvSpPr>
          <p:cNvPr id="25" name="object 2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26" name="object 26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27" name="object 27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0200821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spc="-5" dirty="0"/>
              <a:t>Окончательное подведение итогов/обзор потребностей</a:t>
            </a:r>
            <a:endParaRPr sz="2800" dirty="0"/>
          </a:p>
        </p:txBody>
      </p:sp>
      <p:grpSp>
        <p:nvGrpSpPr>
          <p:cNvPr id="3" name="object 3"/>
          <p:cNvGrpSpPr/>
          <p:nvPr/>
        </p:nvGrpSpPr>
        <p:grpSpPr>
          <a:xfrm>
            <a:off x="375525" y="901867"/>
            <a:ext cx="4843145" cy="5539105"/>
            <a:chOff x="375525" y="901867"/>
            <a:chExt cx="4843145" cy="5539105"/>
          </a:xfrm>
        </p:grpSpPr>
        <p:sp>
          <p:nvSpPr>
            <p:cNvPr id="4" name="object 4"/>
            <p:cNvSpPr/>
            <p:nvPr/>
          </p:nvSpPr>
          <p:spPr>
            <a:xfrm>
              <a:off x="388225" y="5660070"/>
              <a:ext cx="4817745" cy="768350"/>
            </a:xfrm>
            <a:custGeom>
              <a:avLst/>
              <a:gdLst/>
              <a:ahLst/>
              <a:cxnLst/>
              <a:rect l="l" t="t" r="r" b="b"/>
              <a:pathLst>
                <a:path w="4817745" h="768350">
                  <a:moveTo>
                    <a:pt x="4817659" y="0"/>
                  </a:moveTo>
                  <a:lnTo>
                    <a:pt x="0" y="0"/>
                  </a:lnTo>
                  <a:lnTo>
                    <a:pt x="0" y="767789"/>
                  </a:lnTo>
                  <a:lnTo>
                    <a:pt x="4817659" y="767789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004767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388225" y="5660070"/>
              <a:ext cx="4817745" cy="768350"/>
            </a:xfrm>
            <a:custGeom>
              <a:avLst/>
              <a:gdLst/>
              <a:ahLst/>
              <a:cxnLst/>
              <a:rect l="l" t="t" r="r" b="b"/>
              <a:pathLst>
                <a:path w="4817745" h="768350">
                  <a:moveTo>
                    <a:pt x="0" y="0"/>
                  </a:moveTo>
                  <a:lnTo>
                    <a:pt x="4817660" y="0"/>
                  </a:lnTo>
                  <a:lnTo>
                    <a:pt x="4817660" y="767789"/>
                  </a:lnTo>
                  <a:lnTo>
                    <a:pt x="0" y="767789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388225" y="3740296"/>
              <a:ext cx="4817745" cy="2019300"/>
            </a:xfrm>
            <a:custGeom>
              <a:avLst/>
              <a:gdLst/>
              <a:ahLst/>
              <a:cxnLst/>
              <a:rect l="l" t="t" r="r" b="b"/>
              <a:pathLst>
                <a:path w="4817745" h="2019300">
                  <a:moveTo>
                    <a:pt x="4817659" y="0"/>
                  </a:moveTo>
                  <a:lnTo>
                    <a:pt x="0" y="0"/>
                  </a:lnTo>
                  <a:lnTo>
                    <a:pt x="0" y="1615245"/>
                  </a:lnTo>
                  <a:lnTo>
                    <a:pt x="2408830" y="2019057"/>
                  </a:lnTo>
                  <a:lnTo>
                    <a:pt x="4817659" y="1615245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9B9B9B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388225" y="3740296"/>
              <a:ext cx="4817745" cy="2019300"/>
            </a:xfrm>
            <a:custGeom>
              <a:avLst/>
              <a:gdLst/>
              <a:ahLst/>
              <a:cxnLst/>
              <a:rect l="l" t="t" r="r" b="b"/>
              <a:pathLst>
                <a:path w="4817745" h="2019300">
                  <a:moveTo>
                    <a:pt x="0" y="0"/>
                  </a:moveTo>
                  <a:lnTo>
                    <a:pt x="4817660" y="0"/>
                  </a:lnTo>
                  <a:lnTo>
                    <a:pt x="4817660" y="1615246"/>
                  </a:lnTo>
                  <a:lnTo>
                    <a:pt x="2408830" y="2019058"/>
                  </a:lnTo>
                  <a:lnTo>
                    <a:pt x="0" y="1615246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88225" y="2342739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4817659" y="0"/>
                  </a:moveTo>
                  <a:lnTo>
                    <a:pt x="0" y="0"/>
                  </a:lnTo>
                  <a:lnTo>
                    <a:pt x="0" y="1179423"/>
                  </a:lnTo>
                  <a:lnTo>
                    <a:pt x="2408830" y="1474279"/>
                  </a:lnTo>
                  <a:lnTo>
                    <a:pt x="4817659" y="1179423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BDBDB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88225" y="2342739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0" y="0"/>
                  </a:moveTo>
                  <a:lnTo>
                    <a:pt x="4817660" y="0"/>
                  </a:lnTo>
                  <a:lnTo>
                    <a:pt x="4817660" y="1179424"/>
                  </a:lnTo>
                  <a:lnTo>
                    <a:pt x="2408830" y="1474280"/>
                  </a:lnTo>
                  <a:lnTo>
                    <a:pt x="0" y="117942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88225" y="914567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4817659" y="0"/>
                  </a:moveTo>
                  <a:lnTo>
                    <a:pt x="0" y="0"/>
                  </a:lnTo>
                  <a:lnTo>
                    <a:pt x="0" y="1179424"/>
                  </a:lnTo>
                  <a:lnTo>
                    <a:pt x="2408830" y="1474280"/>
                  </a:lnTo>
                  <a:lnTo>
                    <a:pt x="4817659" y="1179424"/>
                  </a:lnTo>
                  <a:lnTo>
                    <a:pt x="4817659" y="0"/>
                  </a:lnTo>
                  <a:close/>
                </a:path>
              </a:pathLst>
            </a:custGeom>
            <a:solidFill>
              <a:srgbClr val="E7E6E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8225" y="914567"/>
              <a:ext cx="4817745" cy="1474470"/>
            </a:xfrm>
            <a:custGeom>
              <a:avLst/>
              <a:gdLst/>
              <a:ahLst/>
              <a:cxnLst/>
              <a:rect l="l" t="t" r="r" b="b"/>
              <a:pathLst>
                <a:path w="4817745" h="1474470">
                  <a:moveTo>
                    <a:pt x="0" y="0"/>
                  </a:moveTo>
                  <a:lnTo>
                    <a:pt x="4817660" y="0"/>
                  </a:lnTo>
                  <a:lnTo>
                    <a:pt x="4817660" y="1179424"/>
                  </a:lnTo>
                  <a:lnTo>
                    <a:pt x="2408830" y="1474280"/>
                  </a:lnTo>
                  <a:lnTo>
                    <a:pt x="0" y="1179424"/>
                  </a:lnTo>
                  <a:lnTo>
                    <a:pt x="0" y="0"/>
                  </a:lnTo>
                  <a:close/>
                </a:path>
              </a:pathLst>
            </a:custGeom>
            <a:ln w="25400">
              <a:solidFill>
                <a:srgbClr val="005D85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3" name="object 13"/>
          <p:cNvSpPr txBox="1"/>
          <p:nvPr/>
        </p:nvSpPr>
        <p:spPr>
          <a:xfrm>
            <a:off x="5919981" y="1130300"/>
            <a:ext cx="859790" cy="2997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u="heavy" spc="-135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ЦЕЛИ</a:t>
            </a:r>
            <a:r>
              <a:rPr sz="1800" b="1" u="heavy" dirty="0">
                <a:uFill>
                  <a:solidFill>
                    <a:srgbClr val="000000"/>
                  </a:solidFill>
                </a:uFill>
                <a:latin typeface="Arial"/>
                <a:cs typeface="Arial"/>
              </a:rPr>
              <a:t>:</a:t>
            </a:r>
            <a:endParaRPr sz="1800" dirty="0">
              <a:latin typeface="Arial"/>
              <a:cs typeface="Arial"/>
            </a:endParaRPr>
          </a:p>
        </p:txBody>
      </p:sp>
      <p:sp>
        <p:nvSpPr>
          <p:cNvPr id="14" name="object 14"/>
          <p:cNvSpPr/>
          <p:nvPr/>
        </p:nvSpPr>
        <p:spPr>
          <a:xfrm>
            <a:off x="9873138" y="762502"/>
            <a:ext cx="559201" cy="664063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5575109" y="5534167"/>
            <a:ext cx="6228715" cy="0"/>
          </a:xfrm>
          <a:custGeom>
            <a:avLst/>
            <a:gdLst/>
            <a:ahLst/>
            <a:cxnLst/>
            <a:rect l="l" t="t" r="r" b="b"/>
            <a:pathLst>
              <a:path w="6228715">
                <a:moveTo>
                  <a:pt x="0" y="0"/>
                </a:moveTo>
                <a:lnTo>
                  <a:pt x="6228665" y="1"/>
                </a:lnTo>
              </a:path>
            </a:pathLst>
          </a:custGeom>
          <a:ln w="25400">
            <a:solidFill>
              <a:srgbClr val="A24B19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object 17"/>
          <p:cNvSpPr txBox="1"/>
          <p:nvPr/>
        </p:nvSpPr>
        <p:spPr>
          <a:xfrm>
            <a:off x="6513659" y="5999988"/>
            <a:ext cx="4155440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1400" i="1" spc="-5" dirty="0">
                <a:solidFill>
                  <a:srgbClr val="A24B19"/>
                </a:solidFill>
                <a:latin typeface="Arial"/>
                <a:cs typeface="Arial"/>
              </a:rPr>
              <a:t>Примечание</a:t>
            </a:r>
            <a:r>
              <a:rPr sz="1400" i="1" spc="-5" dirty="0">
                <a:solidFill>
                  <a:srgbClr val="A24B19"/>
                </a:solidFill>
                <a:latin typeface="Arial"/>
                <a:cs typeface="Arial"/>
              </a:rPr>
              <a:t>: </a:t>
            </a:r>
            <a:r>
              <a:rPr lang="ru-RU" sz="1400" i="1" spc="-5" dirty="0">
                <a:solidFill>
                  <a:srgbClr val="A24B19"/>
                </a:solidFill>
                <a:latin typeface="Arial"/>
                <a:cs typeface="Arial"/>
              </a:rPr>
              <a:t>план действий будет разработан на следующем занятии.</a:t>
            </a:r>
            <a:endParaRPr sz="1400" dirty="0">
              <a:latin typeface="Arial"/>
              <a:cs typeface="Arial"/>
            </a:endParaRPr>
          </a:p>
        </p:txBody>
      </p:sp>
      <p:sp>
        <p:nvSpPr>
          <p:cNvPr id="18" name="object 18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19</a:t>
            </a:fld>
            <a:endParaRPr dirty="0"/>
          </a:p>
        </p:txBody>
      </p:sp>
      <p:sp>
        <p:nvSpPr>
          <p:cNvPr id="19" name="object 1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20" name="object 20"/>
          <p:cNvSpPr txBox="1"/>
          <p:nvPr/>
        </p:nvSpPr>
        <p:spPr>
          <a:xfrm>
            <a:off x="2374926" y="6652472"/>
            <a:ext cx="256667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NOVEL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CORONAVIRUS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>
              <a:latin typeface="Arial"/>
              <a:cs typeface="Arial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71B6F717-3C3F-41EA-9391-94DA338ADFCB}"/>
              </a:ext>
            </a:extLst>
          </p:cNvPr>
          <p:cNvSpPr txBox="1"/>
          <p:nvPr/>
        </p:nvSpPr>
        <p:spPr>
          <a:xfrm>
            <a:off x="487135" y="880643"/>
            <a:ext cx="4565650" cy="9116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00"/>
              </a:spcBef>
              <a:spcAft>
                <a:spcPts val="800"/>
              </a:spcAft>
            </a:pPr>
            <a:r>
              <a:rPr lang="ru-RU" sz="2800" kern="1200" spc="-5" dirty="0">
                <a:solidFill>
                  <a:srgbClr val="000000"/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Рассмотреть сильные стороны и недостатки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object 12">
            <a:extLst>
              <a:ext uri="{FF2B5EF4-FFF2-40B4-BE49-F238E27FC236}">
                <a16:creationId xmlns:a16="http://schemas.microsoft.com/office/drawing/2014/main" id="{8514C405-BCF3-4E80-AC9E-1BCE03D92222}"/>
              </a:ext>
            </a:extLst>
          </p:cNvPr>
          <p:cNvSpPr txBox="1"/>
          <p:nvPr/>
        </p:nvSpPr>
        <p:spPr>
          <a:xfrm>
            <a:off x="514272" y="2701642"/>
            <a:ext cx="4565650" cy="4506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00"/>
              </a:spcBef>
              <a:spcAft>
                <a:spcPts val="800"/>
              </a:spcAft>
            </a:pPr>
            <a:r>
              <a:rPr lang="ru-RU" sz="2800" spc="-5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Проверить предположения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object 12">
            <a:extLst>
              <a:ext uri="{FF2B5EF4-FFF2-40B4-BE49-F238E27FC236}">
                <a16:creationId xmlns:a16="http://schemas.microsoft.com/office/drawing/2014/main" id="{07134D54-45E3-43F0-A45C-BB5BF4AF442A}"/>
              </a:ext>
            </a:extLst>
          </p:cNvPr>
          <p:cNvSpPr txBox="1"/>
          <p:nvPr/>
        </p:nvSpPr>
        <p:spPr>
          <a:xfrm>
            <a:off x="388225" y="4037881"/>
            <a:ext cx="4565650" cy="137268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00"/>
              </a:spcBef>
              <a:spcAft>
                <a:spcPts val="800"/>
              </a:spcAft>
            </a:pPr>
            <a:r>
              <a:rPr lang="ru-RU" sz="2800" spc="-5" dirty="0">
                <a:solidFill>
                  <a:srgbClr val="000000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Предложить идеи по улучшению ваших систем, планов и процедур</a:t>
            </a:r>
            <a:endParaRPr lang="en-US" sz="1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5" name="object 12">
            <a:extLst>
              <a:ext uri="{FF2B5EF4-FFF2-40B4-BE49-F238E27FC236}">
                <a16:creationId xmlns:a16="http://schemas.microsoft.com/office/drawing/2014/main" id="{53E1C12F-C6F0-427C-B6A5-213957589E07}"/>
              </a:ext>
            </a:extLst>
          </p:cNvPr>
          <p:cNvSpPr txBox="1"/>
          <p:nvPr/>
        </p:nvSpPr>
        <p:spPr>
          <a:xfrm>
            <a:off x="514272" y="5878699"/>
            <a:ext cx="4565650" cy="450636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ct val="107000"/>
              </a:lnSpc>
              <a:spcBef>
                <a:spcPts val="100"/>
              </a:spcBef>
              <a:spcAft>
                <a:spcPts val="800"/>
              </a:spcAft>
            </a:pPr>
            <a:r>
              <a:rPr lang="ru-RU" sz="2800" b="1" spc="-5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ПЛАН ДЕЙСТВИЙ</a:t>
            </a:r>
            <a:endParaRPr lang="en-US" sz="1100" b="1" dirty="0">
              <a:solidFill>
                <a:schemeClr val="bg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6" name="object 15">
            <a:extLst>
              <a:ext uri="{FF2B5EF4-FFF2-40B4-BE49-F238E27FC236}">
                <a16:creationId xmlns:a16="http://schemas.microsoft.com/office/drawing/2014/main" id="{59274CD1-68B4-4259-9841-E47B133DE16F}"/>
              </a:ext>
            </a:extLst>
          </p:cNvPr>
          <p:cNvSpPr txBox="1"/>
          <p:nvPr/>
        </p:nvSpPr>
        <p:spPr>
          <a:xfrm>
            <a:off x="5803073" y="798239"/>
            <a:ext cx="5772785" cy="475213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75</a:t>
            </a:r>
            <a:r>
              <a:rPr sz="2400" b="1" spc="-9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мин.</a:t>
            </a:r>
            <a:endParaRPr sz="2400" dirty="0">
              <a:latin typeface="Arial"/>
              <a:cs typeface="Arial"/>
            </a:endParaRPr>
          </a:p>
          <a:p>
            <a:pPr marL="355600" marR="1014094" indent="-342900">
              <a:lnSpc>
                <a:spcPct val="102200"/>
              </a:lnSpc>
              <a:spcBef>
                <a:spcPts val="218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z="1800" spc="-5" dirty="0">
                <a:latin typeface="Arial"/>
                <a:cs typeface="Arial"/>
              </a:rPr>
              <a:t>В разбивке на группы разделите листок бумаги на три раздела</a:t>
            </a:r>
            <a:r>
              <a:rPr sz="1800" spc="-5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355600" marR="518795" indent="-342900">
              <a:lnSpc>
                <a:spcPct val="102200"/>
              </a:lnSpc>
              <a:spcBef>
                <a:spcPts val="1080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pc="-5" dirty="0">
                <a:latin typeface="Arial"/>
                <a:cs typeface="Arial"/>
              </a:rPr>
              <a:t>Изучите контрольный перечень готовности, ваши планы и заметки из вашего </a:t>
            </a:r>
            <a:r>
              <a:rPr lang="fr-CH" spc="-5" dirty="0">
                <a:latin typeface="Arial"/>
                <a:cs typeface="Arial"/>
              </a:rPr>
              <a:t>TTX</a:t>
            </a:r>
            <a:r>
              <a:rPr lang="ru-RU" spc="-5" dirty="0">
                <a:latin typeface="Arial"/>
                <a:cs typeface="Arial"/>
              </a:rPr>
              <a:t>.</a:t>
            </a:r>
            <a:endParaRPr sz="1800" dirty="0">
              <a:latin typeface="Arial"/>
              <a:cs typeface="Arial"/>
            </a:endParaRPr>
          </a:p>
          <a:p>
            <a:pPr marL="355600" marR="1001394" indent="-342900">
              <a:lnSpc>
                <a:spcPts val="2110"/>
              </a:lnSpc>
              <a:spcBef>
                <a:spcPts val="1335"/>
              </a:spcBef>
              <a:buAutoNum type="arabicPeriod"/>
              <a:tabLst>
                <a:tab pos="354965" algn="l"/>
                <a:tab pos="355600" algn="l"/>
              </a:tabLst>
            </a:pPr>
            <a:r>
              <a:rPr lang="ru-RU" spc="-5" dirty="0">
                <a:latin typeface="Arial"/>
                <a:cs typeface="Arial"/>
              </a:rPr>
              <a:t>Обсудите и запишите ваши замечания в каждом разделе, чтобы ответить на следующие вопросы:</a:t>
            </a:r>
            <a:endParaRPr sz="1800" dirty="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1185"/>
              </a:spcBef>
              <a:buChar char="•"/>
              <a:tabLst>
                <a:tab pos="812165" algn="l"/>
                <a:tab pos="812800" algn="l"/>
              </a:tabLst>
            </a:pPr>
            <a:r>
              <a:rPr lang="ru-RU" sz="1800" spc="-5" dirty="0">
                <a:latin typeface="Arial"/>
                <a:cs typeface="Arial"/>
              </a:rPr>
              <a:t>Что было эффективным</a:t>
            </a:r>
            <a:r>
              <a:rPr sz="1800" spc="-5" dirty="0">
                <a:latin typeface="Arial"/>
                <a:cs typeface="Arial"/>
              </a:rPr>
              <a:t>?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</a:t>
            </a:r>
            <a:r>
              <a:rPr lang="ru-RU" sz="1800" spc="-5" dirty="0">
                <a:latin typeface="Arial"/>
                <a:cs typeface="Arial"/>
              </a:rPr>
              <a:t>Достижения</a:t>
            </a:r>
            <a:r>
              <a:rPr sz="1800" spc="-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  <a:p>
            <a:pPr marL="812800" lvl="1" indent="-342900">
              <a:lnSpc>
                <a:spcPct val="100000"/>
              </a:lnSpc>
              <a:spcBef>
                <a:spcPts val="1130"/>
              </a:spcBef>
              <a:buChar char="•"/>
              <a:tabLst>
                <a:tab pos="812165" algn="l"/>
                <a:tab pos="812800" algn="l"/>
              </a:tabLst>
            </a:pPr>
            <a:r>
              <a:rPr lang="ru-RU" spc="-5" dirty="0">
                <a:latin typeface="Arial"/>
                <a:cs typeface="Arial"/>
              </a:rPr>
              <a:t>Какие были трудности</a:t>
            </a:r>
            <a:r>
              <a:rPr sz="1800" spc="-5" dirty="0">
                <a:latin typeface="Arial"/>
                <a:cs typeface="Arial"/>
              </a:rPr>
              <a:t>?</a:t>
            </a:r>
            <a:r>
              <a:rPr sz="1800" spc="-10" dirty="0">
                <a:latin typeface="Arial"/>
                <a:cs typeface="Arial"/>
              </a:rPr>
              <a:t> </a:t>
            </a:r>
            <a:r>
              <a:rPr sz="1800" spc="-5" dirty="0">
                <a:latin typeface="Arial"/>
                <a:cs typeface="Arial"/>
              </a:rPr>
              <a:t>(</a:t>
            </a:r>
            <a:r>
              <a:rPr lang="ru-RU" sz="1800" spc="-5" dirty="0">
                <a:latin typeface="Arial"/>
                <a:cs typeface="Arial"/>
              </a:rPr>
              <a:t>Проблемы</a:t>
            </a:r>
            <a:r>
              <a:rPr sz="1800" spc="-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  <a:p>
            <a:pPr marL="812800" marR="1153795" lvl="1" indent="-342900">
              <a:lnSpc>
                <a:spcPct val="101099"/>
              </a:lnSpc>
              <a:spcBef>
                <a:spcPts val="1225"/>
              </a:spcBef>
              <a:buChar char="•"/>
              <a:tabLst>
                <a:tab pos="812165" algn="l"/>
                <a:tab pos="812800" algn="l"/>
              </a:tabLst>
            </a:pPr>
            <a:r>
              <a:rPr lang="ru-RU" sz="1800" spc="-5" dirty="0">
                <a:latin typeface="Arial"/>
                <a:cs typeface="Arial"/>
              </a:rPr>
              <a:t>Какие рекомендации</a:t>
            </a:r>
            <a:r>
              <a:rPr sz="1800" spc="-5" dirty="0">
                <a:latin typeface="Arial"/>
                <a:cs typeface="Arial"/>
              </a:rPr>
              <a:t>? (</a:t>
            </a:r>
            <a:r>
              <a:rPr lang="ru-RU" sz="1800" spc="-5" dirty="0">
                <a:latin typeface="Arial"/>
                <a:cs typeface="Arial"/>
              </a:rPr>
              <a:t>и установите их приоритетность, определите три основные</a:t>
            </a:r>
            <a:r>
              <a:rPr sz="1800" spc="-5" dirty="0">
                <a:latin typeface="Arial"/>
                <a:cs typeface="Arial"/>
              </a:rPr>
              <a:t>)</a:t>
            </a:r>
            <a:endParaRPr sz="1800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49504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da-DK" sz="3200"/>
              <a:t>	</a:t>
            </a:r>
            <a:r>
              <a:rPr lang="ru-RU" sz="3200"/>
              <a:t>Программа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2DE68DE2-6316-4455-9697-9ED7EF612BA9}"/>
              </a:ext>
            </a:extLst>
          </p:cNvPr>
          <p:cNvSpPr txBox="1">
            <a:spLocks/>
          </p:cNvSpPr>
          <p:nvPr/>
        </p:nvSpPr>
        <p:spPr>
          <a:xfrm>
            <a:off x="237744" y="1033272"/>
            <a:ext cx="5779211" cy="401830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Часть 1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08:45	Регистрация участников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09:00	Введение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09:10	Задачи учений и «правила игры»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09:15	Кабинетная имитация 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10:45	Перерыв на кофе (15 мин)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11:00	Кабинетная имитация 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12:30	Разбор «по горячим следам»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13:00	Завершение части 1</a:t>
            </a:r>
          </a:p>
          <a:p>
            <a:pPr marL="0" marR="0" lvl="0" indent="0" algn="l" defTabSz="1252538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ru-RU" sz="2000" b="0" i="1" u="none" strike="noStrike" kern="120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Arial" panose="020B0604020202020204"/>
                <a:ea typeface="+mn-ea"/>
                <a:cs typeface="Arial" panose="020B0604020202020204" pitchFamily="34" charset="0"/>
              </a:rPr>
              <a:t>13:00	Обед</a:t>
            </a:r>
            <a:endParaRPr kumimoji="0" lang="ru-RU" sz="2000" b="0" i="1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Arial" panose="020B0604020202020204"/>
              <a:ea typeface="+mn-ea"/>
              <a:cs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5345226-480B-414B-AA22-2B6F837BB1F0}"/>
              </a:ext>
            </a:extLst>
          </p:cNvPr>
          <p:cNvSpPr txBox="1"/>
          <p:nvPr/>
        </p:nvSpPr>
        <p:spPr>
          <a:xfrm>
            <a:off x="6056478" y="1033272"/>
            <a:ext cx="5833905" cy="44140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Часть 2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09:00	Краткий обзор предыдущей части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09:15	Анализ недочетов и планирование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	действий 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(работа по группам)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10:30	Перерыв на кофе (15 мин)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10:45	Планирование действий, продолжение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	</a:t>
            </a:r>
            <a:r>
              <a:rPr kumimoji="0" lang="ru-RU" sz="1800" b="0" i="1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(работа по группам)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11:30	Обобщение результатов </a:t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</a:b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	на пленарной сессии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12:00	Заключение </a:t>
            </a:r>
            <a:r>
              <a:rPr kumimoji="0" lang="ru-RU" sz="2000" b="0" i="0" u="none" strike="noStrike" kern="1200" cap="none" spc="0" normalizeH="0" baseline="0" noProof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и дальнейшие шаги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rgbClr val="383838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srgbClr val="383838"/>
                </a:solidFill>
                <a:effectLst/>
                <a:uLnTx/>
                <a:uFillTx/>
                <a:latin typeface="Arial" panose="020B0604020202020204"/>
                <a:ea typeface="+mn-ea"/>
                <a:cs typeface="Calibri" panose="020F0502020204030204" pitchFamily="34" charset="0"/>
              </a:rPr>
              <a:t>12:30	Закрытие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/>
              <a:ea typeface="+mn-ea"/>
              <a:cs typeface="Calibri" panose="020F0502020204030204" pitchFamily="34" charset="0"/>
            </a:endParaRP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0FE309E-CD75-4C2F-817D-B24489667C9A}"/>
              </a:ext>
            </a:extLst>
          </p:cNvPr>
          <p:cNvCxnSpPr>
            <a:cxnSpLocks/>
          </p:cNvCxnSpPr>
          <p:nvPr/>
        </p:nvCxnSpPr>
        <p:spPr>
          <a:xfrm>
            <a:off x="5963767" y="1033272"/>
            <a:ext cx="0" cy="4018302"/>
          </a:xfrm>
          <a:prstGeom prst="line">
            <a:avLst/>
          </a:prstGeom>
          <a:noFill/>
          <a:ln w="38100" cap="flat" cmpd="sng" algn="ctr">
            <a:solidFill>
              <a:srgbClr val="D86422"/>
            </a:solidFill>
            <a:prstDash val="solid"/>
            <a:miter lim="800000"/>
          </a:ln>
          <a:effectLst/>
        </p:spPr>
      </p:cxn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373872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План действий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152779" y="1629504"/>
            <a:ext cx="3633700" cy="359899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3937912" y="1007979"/>
            <a:ext cx="7944255" cy="43273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54829" y="5704273"/>
            <a:ext cx="559201" cy="664063"/>
          </a:xfrm>
          <a:prstGeom prst="rect">
            <a:avLst/>
          </a:prstGeom>
          <a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2214148" y="5845555"/>
            <a:ext cx="1160145" cy="3911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solidFill>
                  <a:srgbClr val="0070C0"/>
                </a:solidFill>
                <a:latin typeface="Arial"/>
                <a:cs typeface="Arial"/>
              </a:rPr>
              <a:t>45</a:t>
            </a:r>
            <a:r>
              <a:rPr sz="2400" b="1" spc="-85" dirty="0">
                <a:solidFill>
                  <a:srgbClr val="0070C0"/>
                </a:solidFill>
                <a:latin typeface="Arial"/>
                <a:cs typeface="Arial"/>
              </a:rPr>
              <a:t> </a:t>
            </a:r>
            <a:r>
              <a:rPr lang="ru-RU" sz="2400" b="1" spc="-5" dirty="0">
                <a:solidFill>
                  <a:srgbClr val="0070C0"/>
                </a:solidFill>
                <a:latin typeface="Arial"/>
                <a:cs typeface="Arial"/>
              </a:rPr>
              <a:t>мин.</a:t>
            </a:r>
            <a:endParaRPr sz="24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5" dirty="0"/>
              <a:t>page</a:t>
            </a:r>
            <a:r>
              <a:rPr spc="-55" dirty="0"/>
              <a:t> </a:t>
            </a:r>
            <a:fld id="{81D60167-4931-47E6-BA6A-407CBD079E47}" type="slidenum">
              <a:rPr dirty="0"/>
              <a:t>20</a:t>
            </a:fld>
            <a:endParaRPr dirty="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9" name="object 9"/>
          <p:cNvSpPr txBox="1"/>
          <p:nvPr/>
        </p:nvSpPr>
        <p:spPr>
          <a:xfrm>
            <a:off x="2374926" y="6652472"/>
            <a:ext cx="256667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NOVEL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CORONAVIRUS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>
              <a:latin typeface="Arial"/>
              <a:cs typeface="Arial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124" y="0"/>
            <a:ext cx="881512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/>
              <a:t>	</a:t>
            </a:r>
            <a:r>
              <a:rPr lang="ru-RU" sz="3200"/>
              <a:t>Обобщение результатов</a:t>
            </a:r>
          </a:p>
        </p:txBody>
      </p:sp>
      <p:pic>
        <p:nvPicPr>
          <p:cNvPr id="7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357" y="1261241"/>
            <a:ext cx="5574810" cy="29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1440" y="2017986"/>
            <a:ext cx="5574810" cy="29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2585" y="2757980"/>
            <a:ext cx="5574810" cy="29934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31125" y="0"/>
            <a:ext cx="10513075" cy="51308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	</a:t>
            </a:r>
            <a:r>
              <a:rPr kumimoji="0" lang="ru-RU" sz="32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Дальнейшие шаги и подведение итогов</a:t>
            </a:r>
          </a:p>
        </p:txBody>
      </p:sp>
      <p:sp>
        <p:nvSpPr>
          <p:cNvPr id="3" name="object 3"/>
          <p:cNvSpPr/>
          <p:nvPr/>
        </p:nvSpPr>
        <p:spPr>
          <a:xfrm>
            <a:off x="1712976" y="765047"/>
            <a:ext cx="8281416" cy="5297424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3505200" y="4625846"/>
            <a:ext cx="6859590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0" lvl="0" indent="0" algn="l" defTabSz="914400" rtl="0" eaLnBrk="1" fontAlgn="auto" latinLnBrk="0" hangingPunct="1">
              <a:lnSpc>
                <a:spcPct val="100000"/>
              </a:lnSpc>
              <a:spcBef>
                <a:spcPts val="1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ДАЛЬНЕЙШИЕ ШАГИ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9772BCF9-0B8D-4074-9436-701BDD2B6BFF}"/>
              </a:ext>
            </a:extLst>
          </p:cNvPr>
          <p:cNvSpPr/>
          <p:nvPr/>
        </p:nvSpPr>
        <p:spPr>
          <a:xfrm>
            <a:off x="0" y="3773606"/>
            <a:ext cx="12192000" cy="2893325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t"/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					   </a:t>
            </a:r>
            <a:r>
              <a:rPr kumimoji="0" lang="ru-RU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РЕСУРСЫ ВОЗ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4F2AF43-6C07-4B87-BFC4-B1B98FDD4CAF}"/>
              </a:ext>
            </a:extLst>
          </p:cNvPr>
          <p:cNvSpPr txBox="1"/>
          <p:nvPr/>
        </p:nvSpPr>
        <p:spPr>
          <a:xfrm>
            <a:off x="0" y="-101525"/>
            <a:ext cx="12192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4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СПАСИБО!</a:t>
            </a: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C11B9C60-02FC-41E8-B2BE-53DD780C3CA3}"/>
              </a:ext>
            </a:extLst>
          </p:cNvPr>
          <p:cNvSpPr/>
          <p:nvPr/>
        </p:nvSpPr>
        <p:spPr>
          <a:xfrm>
            <a:off x="838200" y="4381796"/>
            <a:ext cx="2867639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Веб-страница ВОЗ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чрезвычайной ситуации в связи с COVID-19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Picture 8">
            <a:hlinkClick r:id="rId3"/>
            <a:extLst>
              <a:ext uri="{FF2B5EF4-FFF2-40B4-BE49-F238E27FC236}">
                <a16:creationId xmlns:a16="http://schemas.microsoft.com/office/drawing/2014/main" id="{73E02E2C-30C2-49FA-8399-05DC2B895B5E}"/>
              </a:ext>
            </a:extLst>
          </p:cNvPr>
          <p:cNvPicPr>
            <a:picLocks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722182" y="5090038"/>
            <a:ext cx="1008000" cy="1008000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92C72D7-0DB3-47B6-ACCD-3268695FBC1A}"/>
              </a:ext>
            </a:extLst>
          </p:cNvPr>
          <p:cNvSpPr txBox="1"/>
          <p:nvPr/>
        </p:nvSpPr>
        <p:spPr>
          <a:xfrm>
            <a:off x="0" y="733317"/>
            <a:ext cx="12192000" cy="2939266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Для получения технической поддержки по проведению имитационных учений </a:t>
            </a:r>
            <a:b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</a:b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обращайтесь в страновой офис или к координатору в региональном бюро ВОЗ: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AFRO (АФРБ):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5"/>
              </a:rPr>
              <a:t>stephenm@who.int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EMRO (ВСРБ):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6"/>
              </a:rPr>
              <a:t>samhourid@who.int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EURO (ЕРБ):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7"/>
              </a:rPr>
              <a:t>schmidtt@who.int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; 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8"/>
              </a:rPr>
              <a:t>rashforda@who.int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PAHO (ПАОЗ):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9"/>
              </a:rPr>
              <a:t>andragro@paho.org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				SEARO (ЮВАРБ): 	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0"/>
              </a:rPr>
              <a:t>katom@who.int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; 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  <a:hlinkClick r:id="rId11"/>
              </a:rPr>
              <a:t>htikem@who.int</a:t>
            </a:r>
            <a:r>
              <a:rPr kumimoji="0" lang="ru-RU" sz="1800" b="1" i="0" u="none" strike="noStrike" kern="1200" cap="none" spc="0" normalizeH="0" baseline="0" noProof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lt"/>
                <a:cs typeface="Calibri"/>
              </a:rPr>
              <a:t> 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				WPRO (ЗТОРБ): 	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  <a:hlinkClick r:id="rId12"/>
              </a:rPr>
              <a:t>eshofoniea@who.int</a:t>
            </a:r>
            <a:r>
              <a:rPr kumimoji="0" lang="ru-RU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/>
              </a:rPr>
              <a:t>  </a:t>
            </a:r>
          </a:p>
        </p:txBody>
      </p:sp>
      <p:sp>
        <p:nvSpPr>
          <p:cNvPr id="15" name="Rectangle: Rounded Corners 14">
            <a:extLst>
              <a:ext uri="{FF2B5EF4-FFF2-40B4-BE49-F238E27FC236}">
                <a16:creationId xmlns:a16="http://schemas.microsoft.com/office/drawing/2014/main" id="{8C6D610C-26D0-4FA3-8062-200749C0C412}"/>
              </a:ext>
            </a:extLst>
          </p:cNvPr>
          <p:cNvSpPr/>
          <p:nvPr/>
        </p:nvSpPr>
        <p:spPr>
          <a:xfrm>
            <a:off x="4343400" y="4381796"/>
            <a:ext cx="3041764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Более подробная информация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о коронавирусе</a:t>
            </a:r>
          </a:p>
        </p:txBody>
      </p:sp>
      <p:pic>
        <p:nvPicPr>
          <p:cNvPr id="16" name="Picture 15">
            <a:hlinkClick r:id="rId13"/>
            <a:extLst>
              <a:ext uri="{FF2B5EF4-FFF2-40B4-BE49-F238E27FC236}">
                <a16:creationId xmlns:a16="http://schemas.microsoft.com/office/drawing/2014/main" id="{BD923BB1-F5AD-406F-BBD9-A8E464A1FDE4}"/>
              </a:ext>
            </a:extLst>
          </p:cNvPr>
          <p:cNvPicPr>
            <a:picLocks/>
          </p:cNvPicPr>
          <p:nvPr/>
        </p:nvPicPr>
        <p:blipFill>
          <a:blip r:embed="rId14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05359" y="5090038"/>
            <a:ext cx="1008000" cy="1008000"/>
          </a:xfrm>
          <a:prstGeom prst="rect">
            <a:avLst/>
          </a:prstGeom>
        </p:spPr>
      </p:pic>
      <p:sp>
        <p:nvSpPr>
          <p:cNvPr id="19" name="Rectangle: Rounded Corners 18">
            <a:extLst>
              <a:ext uri="{FF2B5EF4-FFF2-40B4-BE49-F238E27FC236}">
                <a16:creationId xmlns:a16="http://schemas.microsoft.com/office/drawing/2014/main" id="{143DD285-C321-4EA7-9111-A30C5465E894}"/>
              </a:ext>
            </a:extLst>
          </p:cNvPr>
          <p:cNvSpPr/>
          <p:nvPr/>
        </p:nvSpPr>
        <p:spPr>
          <a:xfrm>
            <a:off x="7924800" y="4381795"/>
            <a:ext cx="3139689" cy="2153780"/>
          </a:xfrm>
          <a:prstGeom prst="roundRect">
            <a:avLst/>
          </a:prstGeom>
          <a:solidFill>
            <a:schemeClr val="bg1"/>
          </a:solidFill>
          <a:effectLst>
            <a:innerShdw blurRad="63500" dist="50800" dir="18900000">
              <a:prstClr val="black">
                <a:alpha val="50000"/>
              </a:prstClr>
            </a:innerShdw>
          </a:effectLst>
        </p:spPr>
        <p:txBody>
          <a:bodyPr wrap="square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Ресурсы ВОЗ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 имитационным </a:t>
            </a:r>
            <a:br>
              <a:rPr kumimoji="0" lang="en-US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учениям</a:t>
            </a:r>
          </a:p>
          <a:p>
            <a:pPr marL="0" marR="0" lvl="0" indent="0" algn="ctr" defTabSz="914400" rtl="0" eaLnBrk="1" fontAlgn="auto" latinLnBrk="0" hangingPunct="1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>
                <a:tab pos="1882775" algn="r"/>
              </a:tabLst>
              <a:defRPr/>
            </a:pPr>
            <a:endParaRPr kumimoji="0" lang="ru-RU" sz="16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4" name="Picture 3">
            <a:hlinkClick r:id="rId15"/>
            <a:extLst>
              <a:ext uri="{FF2B5EF4-FFF2-40B4-BE49-F238E27FC236}">
                <a16:creationId xmlns:a16="http://schemas.microsoft.com/office/drawing/2014/main" id="{8D4128EA-2D55-489B-A288-BCFD7174DEE5}"/>
              </a:ext>
            </a:extLst>
          </p:cNvPr>
          <p:cNvPicPr>
            <a:picLocks/>
          </p:cNvPicPr>
          <p:nvPr/>
        </p:nvPicPr>
        <p:blipFill>
          <a:blip r:embed="rId16"/>
          <a:stretch>
            <a:fillRect/>
          </a:stretch>
        </p:blipFill>
        <p:spPr>
          <a:xfrm>
            <a:off x="8966636" y="5105400"/>
            <a:ext cx="1044000" cy="10440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1524000" y="6122160"/>
            <a:ext cx="1820969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Сканируйте или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нажмите мышью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5243906" y="6096000"/>
            <a:ext cx="1820969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Сканируйте или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нажмите мышью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E23129EC-78FD-42DC-A2CC-588997984439}"/>
              </a:ext>
            </a:extLst>
          </p:cNvPr>
          <p:cNvSpPr txBox="1"/>
          <p:nvPr/>
        </p:nvSpPr>
        <p:spPr>
          <a:xfrm>
            <a:off x="8847031" y="6096000"/>
            <a:ext cx="1820969" cy="4413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80000"/>
              </a:lnSpc>
              <a:spcBef>
                <a:spcPts val="700"/>
              </a:spcBef>
              <a:spcAft>
                <a:spcPts val="0"/>
              </a:spcAft>
              <a:buClr>
                <a:srgbClr val="DD8047"/>
              </a:buClr>
              <a:buSzPct val="60000"/>
              <a:buFontTx/>
              <a:buNone/>
              <a:tabLst/>
              <a:defRPr/>
            </a:pP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Сканируйте или</a:t>
            </a:r>
            <a:b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</a:br>
            <a:r>
              <a:rPr kumimoji="0" lang="ru-RU" sz="14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/>
                <a:ea typeface="+mn-ea"/>
                <a:cs typeface="Calibri" panose="020F0502020204030204" pitchFamily="34" charset="0"/>
              </a:rPr>
              <a:t>нажмите мышью</a:t>
            </a:r>
          </a:p>
        </p:txBody>
      </p:sp>
    </p:spTree>
    <p:extLst>
      <p:ext uri="{BB962C8B-B14F-4D97-AF65-F5344CB8AC3E}">
        <p14:creationId xmlns:p14="http://schemas.microsoft.com/office/powerpoint/2010/main" val="3088037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118842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800" dirty="0"/>
              <a:t>Руководство по обеспечению готовности и</a:t>
            </a:r>
            <a:r>
              <a:rPr lang="ru-RU" sz="3600" dirty="0"/>
              <a:t> </a:t>
            </a:r>
            <a:r>
              <a:rPr lang="ru-RU" sz="2800" dirty="0"/>
              <a:t>реагированию</a:t>
            </a:r>
            <a:endParaRPr sz="2800" dirty="0"/>
          </a:p>
        </p:txBody>
      </p:sp>
      <p:sp>
        <p:nvSpPr>
          <p:cNvPr id="4" name="object 4"/>
          <p:cNvSpPr txBox="1"/>
          <p:nvPr/>
        </p:nvSpPr>
        <p:spPr>
          <a:xfrm>
            <a:off x="11485176" y="6634184"/>
            <a:ext cx="53403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3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286000" y="6670003"/>
            <a:ext cx="2667000" cy="17953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lang="ru-RU" sz="1200" b="1" spc="-5" dirty="0">
                <a:solidFill>
                  <a:srgbClr val="FFFFFF"/>
                </a:solidFill>
                <a:latin typeface="Arial"/>
                <a:cs typeface="Arial"/>
              </a:rPr>
              <a:t>НОВЫЙ КОРОНАВИРУС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 dirty="0">
              <a:latin typeface="Arial"/>
              <a:cs typeface="Arial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1519" y="893571"/>
            <a:ext cx="11669395" cy="174150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100"/>
              </a:spcBef>
            </a:pPr>
            <a:r>
              <a:rPr lang="ru-RU" sz="2800" b="1" spc="-5" dirty="0">
                <a:solidFill>
                  <a:srgbClr val="005D85"/>
                </a:solidFill>
                <a:latin typeface="Arial"/>
                <a:cs typeface="Arial"/>
              </a:rPr>
              <a:t>ВОЗ предоставляет актуальные и точные рекомендации</a:t>
            </a:r>
          </a:p>
          <a:p>
            <a:pPr marL="12700" algn="just">
              <a:lnSpc>
                <a:spcPct val="100000"/>
              </a:lnSpc>
              <a:spcBef>
                <a:spcPts val="100"/>
              </a:spcBef>
            </a:pPr>
            <a:endParaRPr sz="2950" dirty="0">
              <a:latin typeface="Arial"/>
              <a:cs typeface="Arial"/>
            </a:endParaRPr>
          </a:p>
          <a:p>
            <a:pPr marL="12700" marR="5080" algn="just">
              <a:lnSpc>
                <a:spcPct val="100000"/>
              </a:lnSpc>
            </a:pPr>
            <a:r>
              <a:rPr lang="ru-RU" i="1" spc="-5" dirty="0">
                <a:latin typeface="Arial"/>
                <a:cs typeface="Arial"/>
              </a:rPr>
              <a:t>Во время чрезвычайных ситуаций в области здравоохранения, таких как пандемия COVID-19, одна из важнейших функций ВОЗ заключается в сборе данных и результатов исследований во всем мире, их оценке и последующем консультировании стран в отношении ответных действий</a:t>
            </a:r>
            <a:r>
              <a:rPr i="1" spc="-5" dirty="0">
                <a:latin typeface="Arial"/>
                <a:cs typeface="Arial"/>
              </a:rPr>
              <a:t>.</a:t>
            </a:r>
            <a:endParaRPr lang="ru-RU" i="1" spc="-5" dirty="0">
              <a:latin typeface="Arial"/>
              <a:cs typeface="Arial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2AD7F43-2ADD-40D3-8D76-132ABA6ABC01}"/>
              </a:ext>
            </a:extLst>
          </p:cNvPr>
          <p:cNvSpPr/>
          <p:nvPr/>
        </p:nvSpPr>
        <p:spPr>
          <a:xfrm>
            <a:off x="77658" y="2855492"/>
            <a:ext cx="6018342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2700" marR="5080" lvl="0" algn="just"/>
            <a:r>
              <a:rPr lang="ru-RU" i="1" dirty="0">
                <a:solidFill>
                  <a:prstClr val="black"/>
                </a:solidFill>
                <a:latin typeface="Arial"/>
                <a:cs typeface="Arial"/>
              </a:rPr>
              <a:t>С января 2020 г. ВОЗ опубликовала более 100 документов по </a:t>
            </a:r>
            <a:r>
              <a:rPr lang="ru-RU" i="1" spc="-5" dirty="0">
                <a:solidFill>
                  <a:prstClr val="black"/>
                </a:solidFill>
                <a:latin typeface="Arial"/>
                <a:cs typeface="Arial"/>
              </a:rPr>
              <a:t>COVID-19. </a:t>
            </a:r>
            <a:r>
              <a:rPr lang="ru-RU" i="1" dirty="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Из них более половины представляют собой подробные технические руководства по выявлению и тестированию случаев заболевания, обеспечению безопасной и надлежащей медицинской помощи людям в зависимости от степени тяжести их болезни, отслеживанию и помещению на карантин контактов, предотвращению передачи вируса от одного лица другому, защите медицинских работников и содействию общинам в обеспечении надлежащих ответных действий. </a:t>
            </a:r>
            <a:endParaRPr lang="ru-RU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F0917BE-D09A-49A5-9D35-F047AD7042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3658" y="2855492"/>
            <a:ext cx="6459672" cy="35453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61554" y="0"/>
            <a:ext cx="995404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Что такое кабинетное упражнение </a:t>
            </a:r>
            <a:r>
              <a:rPr sz="3600" spc="-5" dirty="0"/>
              <a:t>(</a:t>
            </a:r>
            <a:r>
              <a:rPr lang="fr-CH" sz="3600" spc="-5" dirty="0"/>
              <a:t>TTX</a:t>
            </a:r>
            <a:r>
              <a:rPr sz="3600" spc="-5" dirty="0"/>
              <a:t>)?</a:t>
            </a:r>
            <a:endParaRPr sz="3600" dirty="0"/>
          </a:p>
        </p:txBody>
      </p:sp>
      <p:sp>
        <p:nvSpPr>
          <p:cNvPr id="5" name="object 5"/>
          <p:cNvSpPr txBox="1"/>
          <p:nvPr/>
        </p:nvSpPr>
        <p:spPr>
          <a:xfrm>
            <a:off x="11485176" y="6634184"/>
            <a:ext cx="53403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4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256667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NOVEL </a:t>
            </a: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CORONAVIRUS</a:t>
            </a:r>
            <a:r>
              <a:rPr sz="1200" b="1" spc="-40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(COVID-19)</a:t>
            </a:r>
            <a:endParaRPr sz="1200">
              <a:latin typeface="Arial"/>
              <a:cs typeface="Arial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560608" y="6652472"/>
            <a:ext cx="1200150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971613" y="1750059"/>
            <a:ext cx="10247630" cy="3697679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 indent="-635" algn="ctr">
              <a:lnSpc>
                <a:spcPct val="90200"/>
              </a:lnSpc>
              <a:spcBef>
                <a:spcPts val="430"/>
              </a:spcBef>
            </a:pPr>
            <a:r>
              <a:rPr lang="ru-RU" sz="2800" b="1" spc="-15" dirty="0">
                <a:solidFill>
                  <a:srgbClr val="005D85"/>
                </a:solidFill>
                <a:latin typeface="Calibri"/>
                <a:cs typeface="Calibri"/>
              </a:rPr>
              <a:t>Кабинетное упражнение</a:t>
            </a:r>
            <a:r>
              <a:rPr sz="2800" b="1" spc="-20" dirty="0">
                <a:solidFill>
                  <a:srgbClr val="005D85"/>
                </a:solidFill>
                <a:latin typeface="Calibri"/>
                <a:cs typeface="Calibri"/>
              </a:rPr>
              <a:t> </a:t>
            </a:r>
            <a:r>
              <a:rPr sz="2800" b="1" spc="5" dirty="0">
                <a:solidFill>
                  <a:srgbClr val="005D85"/>
                </a:solidFill>
                <a:latin typeface="Calibri"/>
                <a:cs typeface="Calibri"/>
              </a:rPr>
              <a:t>(</a:t>
            </a:r>
            <a:r>
              <a:rPr lang="fr-CH" sz="2800" b="1" spc="5" dirty="0">
                <a:solidFill>
                  <a:srgbClr val="005D85"/>
                </a:solidFill>
                <a:latin typeface="Calibri"/>
                <a:cs typeface="Calibri"/>
              </a:rPr>
              <a:t>TTX</a:t>
            </a:r>
            <a:r>
              <a:rPr sz="2800" b="1" spc="5" dirty="0">
                <a:solidFill>
                  <a:srgbClr val="005D85"/>
                </a:solidFill>
                <a:latin typeface="Calibri"/>
                <a:cs typeface="Calibri"/>
              </a:rPr>
              <a:t>) </a:t>
            </a:r>
            <a:r>
              <a:rPr lang="ru-RU" sz="2800" spc="-5" dirty="0">
                <a:latin typeface="Calibri"/>
                <a:cs typeface="Calibri"/>
              </a:rPr>
              <a:t>– </a:t>
            </a:r>
            <a:r>
              <a:rPr lang="ru-RU" sz="2800" dirty="0">
                <a:latin typeface="Calibri"/>
                <a:cs typeface="Calibri"/>
              </a:rPr>
              <a:t>это </a:t>
            </a:r>
            <a:r>
              <a:rPr lang="ru-RU" sz="2800" dirty="0">
                <a:cs typeface="Calibri"/>
              </a:rPr>
              <a:t>дискуссионное мероприятие с использованием прогрессивного имитационного сценария, включающего подробно прописанные блоки информации, которое позволяет участникам рассмотреть воздействие потенциальной чрезвычайной ситуации на существующие планы, процедуры и возможности</a:t>
            </a:r>
            <a:r>
              <a:rPr sz="2800" spc="-5" dirty="0">
                <a:latin typeface="Calibri"/>
                <a:cs typeface="Calibri"/>
              </a:rPr>
              <a:t>.</a:t>
            </a:r>
            <a:endParaRPr sz="2800" dirty="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0"/>
              </a:spcBef>
            </a:pPr>
            <a:endParaRPr sz="3550" dirty="0">
              <a:latin typeface="Calibri"/>
              <a:cs typeface="Calibri"/>
            </a:endParaRPr>
          </a:p>
          <a:p>
            <a:pPr marL="254635" marR="246379" algn="ctr">
              <a:lnSpc>
                <a:spcPts val="3000"/>
              </a:lnSpc>
            </a:pPr>
            <a:r>
              <a:rPr lang="fr-CH" sz="2800" spc="-120" dirty="0">
                <a:cs typeface="Calibri"/>
              </a:rPr>
              <a:t>«TTX</a:t>
            </a:r>
            <a:r>
              <a:rPr lang="ru-RU" sz="2800" spc="-120" dirty="0">
                <a:latin typeface="Calibri"/>
                <a:cs typeface="Calibri"/>
              </a:rPr>
              <a:t> позволяет</a:t>
            </a:r>
            <a:r>
              <a:rPr sz="2800" spc="10" dirty="0">
                <a:latin typeface="Calibri"/>
                <a:cs typeface="Calibri"/>
              </a:rPr>
              <a:t> </a:t>
            </a:r>
            <a:r>
              <a:rPr lang="ru-RU" sz="2800" b="1" spc="-10" dirty="0">
                <a:solidFill>
                  <a:srgbClr val="005D85"/>
                </a:solidFill>
                <a:latin typeface="Calibri"/>
                <a:cs typeface="Calibri"/>
              </a:rPr>
              <a:t>смоделировать чрезвычайную ситуацию</a:t>
            </a:r>
            <a:r>
              <a:rPr sz="2800" b="1" spc="-10" dirty="0">
                <a:solidFill>
                  <a:srgbClr val="005D85"/>
                </a:solidFill>
                <a:latin typeface="Calibri"/>
                <a:cs typeface="Calibri"/>
              </a:rPr>
              <a:t> </a:t>
            </a:r>
            <a:r>
              <a:rPr lang="ru-RU" sz="2800" spc="-5" dirty="0">
                <a:latin typeface="Calibri"/>
                <a:cs typeface="Calibri"/>
              </a:rPr>
              <a:t>в неформальной и свободной от стресса обстановке</a:t>
            </a:r>
            <a:r>
              <a:rPr lang="ru-RU" sz="2800" spc="-30" dirty="0">
                <a:latin typeface="Calibri"/>
                <a:cs typeface="Calibri"/>
              </a:rPr>
              <a:t>».</a:t>
            </a:r>
            <a:endParaRPr sz="2800" dirty="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8" y="0"/>
            <a:ext cx="7617082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Структура и целевое назначение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578612" y="887476"/>
            <a:ext cx="7447915" cy="533582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lang="ru-RU" sz="2200" b="1" spc="-5" dirty="0">
                <a:solidFill>
                  <a:srgbClr val="005D85"/>
                </a:solidFill>
                <a:latin typeface="Roboto"/>
                <a:cs typeface="Roboto"/>
              </a:rPr>
              <a:t>Структура учения</a:t>
            </a:r>
            <a:endParaRPr sz="2200" dirty="0">
              <a:latin typeface="Roboto"/>
              <a:cs typeface="Roboto"/>
            </a:endParaRPr>
          </a:p>
          <a:p>
            <a:pPr marL="12700" marR="5715">
              <a:lnSpc>
                <a:spcPct val="79100"/>
              </a:lnSpc>
              <a:spcBef>
                <a:spcPts val="1005"/>
              </a:spcBef>
            </a:pPr>
            <a:r>
              <a:rPr lang="ru-RU" sz="2200" spc="-5" dirty="0">
                <a:latin typeface="Roboto"/>
                <a:cs typeface="Roboto"/>
              </a:rPr>
              <a:t>Это учение основано на последних руководствах ВОЗ по ПИИК в условиях</a:t>
            </a:r>
            <a:r>
              <a:rPr sz="2200" spc="-5" dirty="0">
                <a:latin typeface="Roboto"/>
              </a:rPr>
              <a:t> COVID</a:t>
            </a:r>
            <a:r>
              <a:rPr lang="en-US" sz="2200" spc="-5" dirty="0">
                <a:latin typeface="Roboto"/>
              </a:rPr>
              <a:t>-</a:t>
            </a:r>
            <a:r>
              <a:rPr sz="2200" spc="-5" dirty="0">
                <a:latin typeface="Roboto"/>
              </a:rPr>
              <a:t>19, </a:t>
            </a:r>
            <a:r>
              <a:rPr lang="ru-RU" sz="2200" spc="-5" dirty="0">
                <a:latin typeface="Roboto"/>
                <a:cs typeface="Roboto"/>
              </a:rPr>
              <a:t>включая</a:t>
            </a:r>
            <a:r>
              <a:rPr sz="2200" spc="-5" dirty="0">
                <a:latin typeface="Roboto"/>
                <a:cs typeface="Roboto"/>
              </a:rPr>
              <a:t>:</a:t>
            </a:r>
            <a:endParaRPr sz="2200" dirty="0">
              <a:latin typeface="Roboto"/>
              <a:cs typeface="Roboto"/>
            </a:endParaRPr>
          </a:p>
          <a:p>
            <a:pPr marL="241300" indent="-228600">
              <a:lnSpc>
                <a:spcPts val="2375"/>
              </a:lnSpc>
              <a:spcBef>
                <a:spcPts val="459"/>
              </a:spcBef>
              <a:buFont typeface="Arial"/>
              <a:buChar char="•"/>
              <a:tabLst>
                <a:tab pos="240665" algn="l"/>
                <a:tab pos="241300" algn="l"/>
              </a:tabLst>
            </a:pPr>
            <a:r>
              <a:rPr sz="2200" spc="-5" dirty="0">
                <a:latin typeface="Roboto"/>
                <a:cs typeface="Roboto"/>
                <a:hlinkClick r:id="rId2"/>
              </a:rPr>
              <a:t>Infection</a:t>
            </a:r>
            <a:r>
              <a:rPr sz="2200" spc="235" dirty="0">
                <a:latin typeface="Roboto"/>
                <a:cs typeface="Roboto"/>
                <a:hlinkClick r:id="rId2"/>
              </a:rPr>
              <a:t> </a:t>
            </a:r>
            <a:r>
              <a:rPr sz="2200" spc="-5" dirty="0">
                <a:latin typeface="Roboto"/>
                <a:cs typeface="Roboto"/>
                <a:hlinkClick r:id="rId2"/>
              </a:rPr>
              <a:t>prevention</a:t>
            </a:r>
            <a:r>
              <a:rPr sz="2200" spc="229" dirty="0">
                <a:latin typeface="Roboto"/>
                <a:cs typeface="Roboto"/>
                <a:hlinkClick r:id="rId2"/>
              </a:rPr>
              <a:t> </a:t>
            </a:r>
            <a:r>
              <a:rPr sz="2200" spc="-5" dirty="0">
                <a:latin typeface="Roboto"/>
                <a:cs typeface="Roboto"/>
                <a:hlinkClick r:id="rId2"/>
              </a:rPr>
              <a:t>and</a:t>
            </a:r>
            <a:r>
              <a:rPr sz="2200" spc="229" dirty="0">
                <a:latin typeface="Roboto"/>
                <a:cs typeface="Roboto"/>
                <a:hlinkClick r:id="rId2"/>
              </a:rPr>
              <a:t> </a:t>
            </a:r>
            <a:r>
              <a:rPr sz="2200" spc="-5" dirty="0">
                <a:latin typeface="Roboto"/>
                <a:cs typeface="Roboto"/>
                <a:hlinkClick r:id="rId2"/>
              </a:rPr>
              <a:t>control</a:t>
            </a:r>
            <a:r>
              <a:rPr sz="2200" spc="245" dirty="0">
                <a:latin typeface="Roboto"/>
                <a:cs typeface="Roboto"/>
                <a:hlinkClick r:id="rId2"/>
              </a:rPr>
              <a:t> </a:t>
            </a:r>
            <a:r>
              <a:rPr sz="2200" spc="-5" dirty="0">
                <a:latin typeface="Roboto"/>
                <a:cs typeface="Roboto"/>
                <a:hlinkClick r:id="rId2"/>
              </a:rPr>
              <a:t>during</a:t>
            </a:r>
            <a:r>
              <a:rPr sz="2200" spc="235" dirty="0">
                <a:latin typeface="Roboto"/>
                <a:cs typeface="Roboto"/>
                <a:hlinkClick r:id="rId2"/>
              </a:rPr>
              <a:t> </a:t>
            </a:r>
            <a:r>
              <a:rPr sz="2200" spc="-5" dirty="0">
                <a:latin typeface="Roboto"/>
                <a:cs typeface="Roboto"/>
                <a:hlinkClick r:id="rId2"/>
              </a:rPr>
              <a:t>health</a:t>
            </a:r>
            <a:r>
              <a:rPr sz="2200" spc="235" dirty="0">
                <a:latin typeface="Roboto"/>
                <a:cs typeface="Roboto"/>
                <a:hlinkClick r:id="rId2"/>
              </a:rPr>
              <a:t> </a:t>
            </a:r>
            <a:r>
              <a:rPr sz="2200" dirty="0">
                <a:latin typeface="Roboto"/>
                <a:cs typeface="Roboto"/>
                <a:hlinkClick r:id="rId2"/>
              </a:rPr>
              <a:t>care</a:t>
            </a:r>
            <a:r>
              <a:rPr sz="2200" spc="235" dirty="0">
                <a:latin typeface="Roboto"/>
                <a:cs typeface="Roboto"/>
                <a:hlinkClick r:id="rId2"/>
              </a:rPr>
              <a:t> </a:t>
            </a:r>
            <a:r>
              <a:rPr sz="2200" spc="-5" dirty="0">
                <a:latin typeface="Roboto"/>
                <a:cs typeface="Roboto"/>
                <a:hlinkClick r:id="rId2"/>
              </a:rPr>
              <a:t>when</a:t>
            </a:r>
            <a:endParaRPr sz="2200" dirty="0">
              <a:latin typeface="Roboto"/>
              <a:cs typeface="Roboto"/>
              <a:hlinkClick r:id="rId2"/>
            </a:endParaRPr>
          </a:p>
          <a:p>
            <a:pPr marL="241300" marR="6350">
              <a:lnSpc>
                <a:spcPct val="79100"/>
              </a:lnSpc>
              <a:spcBef>
                <a:spcPts val="285"/>
              </a:spcBef>
              <a:tabLst>
                <a:tab pos="2026285" algn="l"/>
                <a:tab pos="3312160" algn="l"/>
                <a:tab pos="5031105" algn="l"/>
                <a:tab pos="5567045" algn="l"/>
                <a:tab pos="7179945" algn="l"/>
              </a:tabLst>
            </a:pPr>
            <a:r>
              <a:rPr sz="2200" spc="-5" dirty="0">
                <a:latin typeface="Roboto"/>
                <a:cs typeface="Roboto"/>
                <a:hlinkClick r:id="rId2"/>
              </a:rPr>
              <a:t>c</a:t>
            </a:r>
            <a:r>
              <a:rPr sz="2200" spc="-10" dirty="0">
                <a:latin typeface="Roboto"/>
                <a:cs typeface="Roboto"/>
                <a:hlinkClick r:id="rId2"/>
              </a:rPr>
              <a:t>o</a:t>
            </a:r>
            <a:r>
              <a:rPr sz="2200" spc="5" dirty="0">
                <a:latin typeface="Roboto"/>
                <a:cs typeface="Roboto"/>
                <a:hlinkClick r:id="rId2"/>
              </a:rPr>
              <a:t>r</a:t>
            </a:r>
            <a:r>
              <a:rPr sz="2200" spc="-10" dirty="0">
                <a:latin typeface="Roboto"/>
                <a:cs typeface="Roboto"/>
                <a:hlinkClick r:id="rId2"/>
              </a:rPr>
              <a:t>o</a:t>
            </a:r>
            <a:r>
              <a:rPr sz="2200" spc="-5" dirty="0">
                <a:latin typeface="Roboto"/>
                <a:cs typeface="Roboto"/>
                <a:hlinkClick r:id="rId2"/>
              </a:rPr>
              <a:t>n</a:t>
            </a:r>
            <a:r>
              <a:rPr sz="2200" dirty="0">
                <a:latin typeface="Roboto"/>
                <a:cs typeface="Roboto"/>
                <a:hlinkClick r:id="rId2"/>
              </a:rPr>
              <a:t>a</a:t>
            </a:r>
            <a:r>
              <a:rPr sz="2200" spc="-5" dirty="0">
                <a:latin typeface="Roboto"/>
                <a:cs typeface="Roboto"/>
                <a:hlinkClick r:id="rId2"/>
              </a:rPr>
              <a:t>v</a:t>
            </a:r>
            <a:r>
              <a:rPr sz="2200" dirty="0">
                <a:latin typeface="Roboto"/>
                <a:cs typeface="Roboto"/>
                <a:hlinkClick r:id="rId2"/>
              </a:rPr>
              <a:t>i</a:t>
            </a:r>
            <a:r>
              <a:rPr sz="2200" spc="5" dirty="0">
                <a:latin typeface="Roboto"/>
                <a:cs typeface="Roboto"/>
                <a:hlinkClick r:id="rId2"/>
              </a:rPr>
              <a:t>r</a:t>
            </a:r>
            <a:r>
              <a:rPr sz="2200" spc="-5" dirty="0">
                <a:latin typeface="Roboto"/>
                <a:cs typeface="Roboto"/>
                <a:hlinkClick r:id="rId2"/>
              </a:rPr>
              <a:t>u</a:t>
            </a:r>
            <a:r>
              <a:rPr sz="2200" dirty="0">
                <a:latin typeface="Roboto"/>
                <a:cs typeface="Roboto"/>
                <a:hlinkClick r:id="rId2"/>
              </a:rPr>
              <a:t>s	</a:t>
            </a:r>
            <a:r>
              <a:rPr sz="2200" spc="-5" dirty="0">
                <a:latin typeface="Roboto"/>
                <a:cs typeface="Roboto"/>
                <a:hlinkClick r:id="rId2"/>
              </a:rPr>
              <a:t>d</a:t>
            </a:r>
            <a:r>
              <a:rPr sz="2200" dirty="0">
                <a:latin typeface="Roboto"/>
                <a:cs typeface="Roboto"/>
                <a:hlinkClick r:id="rId2"/>
              </a:rPr>
              <a:t>is</a:t>
            </a:r>
            <a:r>
              <a:rPr sz="2200" spc="-5" dirty="0">
                <a:latin typeface="Roboto"/>
                <a:cs typeface="Roboto"/>
                <a:hlinkClick r:id="rId2"/>
              </a:rPr>
              <a:t>e</a:t>
            </a:r>
            <a:r>
              <a:rPr sz="2200" dirty="0">
                <a:latin typeface="Roboto"/>
                <a:cs typeface="Roboto"/>
                <a:hlinkClick r:id="rId2"/>
              </a:rPr>
              <a:t>ase	</a:t>
            </a:r>
            <a:r>
              <a:rPr sz="2200" spc="-5" dirty="0">
                <a:latin typeface="Roboto"/>
                <a:cs typeface="Roboto"/>
                <a:hlinkClick r:id="rId2"/>
              </a:rPr>
              <a:t>(</a:t>
            </a:r>
            <a:r>
              <a:rPr sz="2200" spc="5" dirty="0">
                <a:latin typeface="Roboto"/>
                <a:cs typeface="Roboto"/>
                <a:hlinkClick r:id="rId2"/>
              </a:rPr>
              <a:t>C</a:t>
            </a:r>
            <a:r>
              <a:rPr sz="2200" dirty="0">
                <a:latin typeface="Roboto"/>
                <a:cs typeface="Roboto"/>
                <a:hlinkClick r:id="rId2"/>
              </a:rPr>
              <a:t>OVI</a:t>
            </a:r>
            <a:r>
              <a:rPr sz="2200" spc="-10" dirty="0">
                <a:latin typeface="Roboto"/>
                <a:cs typeface="Roboto"/>
                <a:hlinkClick r:id="rId2"/>
              </a:rPr>
              <a:t>D</a:t>
            </a:r>
            <a:r>
              <a:rPr sz="2200" spc="5" dirty="0">
                <a:latin typeface="Roboto"/>
                <a:cs typeface="Roboto"/>
                <a:hlinkClick r:id="rId2"/>
              </a:rPr>
              <a:t>-</a:t>
            </a:r>
            <a:r>
              <a:rPr sz="2200" dirty="0">
                <a:latin typeface="Roboto"/>
                <a:cs typeface="Roboto"/>
                <a:hlinkClick r:id="rId2"/>
              </a:rPr>
              <a:t>19)	is	sus</a:t>
            </a:r>
            <a:r>
              <a:rPr sz="2200" spc="5" dirty="0">
                <a:latin typeface="Roboto"/>
                <a:cs typeface="Roboto"/>
                <a:hlinkClick r:id="rId2"/>
              </a:rPr>
              <a:t>p</a:t>
            </a:r>
            <a:r>
              <a:rPr sz="2200" spc="-5" dirty="0">
                <a:latin typeface="Roboto"/>
                <a:cs typeface="Roboto"/>
                <a:hlinkClick r:id="rId2"/>
              </a:rPr>
              <a:t>ec</a:t>
            </a:r>
            <a:r>
              <a:rPr sz="2200" spc="-10" dirty="0">
                <a:latin typeface="Roboto"/>
                <a:cs typeface="Roboto"/>
                <a:hlinkClick r:id="rId2"/>
              </a:rPr>
              <a:t>t</a:t>
            </a:r>
            <a:r>
              <a:rPr sz="2200" spc="-5" dirty="0">
                <a:latin typeface="Roboto"/>
                <a:cs typeface="Roboto"/>
                <a:hlinkClick r:id="rId2"/>
              </a:rPr>
              <a:t>e</a:t>
            </a:r>
            <a:r>
              <a:rPr sz="2200" dirty="0">
                <a:latin typeface="Roboto"/>
                <a:cs typeface="Roboto"/>
                <a:hlinkClick r:id="rId2"/>
              </a:rPr>
              <a:t>d	</a:t>
            </a:r>
            <a:r>
              <a:rPr sz="2200" spc="-5" dirty="0">
                <a:latin typeface="Roboto"/>
                <a:cs typeface="Roboto"/>
                <a:hlinkClick r:id="rId2"/>
              </a:rPr>
              <a:t>or  confirmed</a:t>
            </a:r>
            <a:r>
              <a:rPr sz="2200" spc="-5" dirty="0">
                <a:latin typeface="Roboto"/>
                <a:cs typeface="Roboto"/>
              </a:rPr>
              <a:t> (</a:t>
            </a:r>
            <a:r>
              <a:rPr lang="ru-RU" sz="2200" spc="-5" dirty="0">
                <a:latin typeface="Roboto"/>
                <a:cs typeface="Roboto"/>
              </a:rPr>
              <a:t>временное руководство от </a:t>
            </a:r>
            <a:r>
              <a:rPr sz="2200" dirty="0">
                <a:latin typeface="Roboto"/>
                <a:cs typeface="Roboto"/>
              </a:rPr>
              <a:t>29 </a:t>
            </a:r>
            <a:r>
              <a:rPr lang="ru-RU" sz="2200" spc="-5" dirty="0">
                <a:latin typeface="Roboto"/>
                <a:cs typeface="Roboto"/>
              </a:rPr>
              <a:t>июня</a:t>
            </a:r>
            <a:r>
              <a:rPr sz="2200" spc="25" dirty="0">
                <a:latin typeface="Roboto"/>
                <a:cs typeface="Roboto"/>
              </a:rPr>
              <a:t> </a:t>
            </a:r>
            <a:r>
              <a:rPr sz="2200" dirty="0">
                <a:latin typeface="Roboto"/>
                <a:cs typeface="Roboto"/>
              </a:rPr>
              <a:t>2020</a:t>
            </a:r>
            <a:r>
              <a:rPr lang="ru-RU" sz="2200" dirty="0">
                <a:latin typeface="Roboto"/>
                <a:cs typeface="Roboto"/>
              </a:rPr>
              <a:t> г.</a:t>
            </a:r>
            <a:r>
              <a:rPr sz="2200" dirty="0">
                <a:latin typeface="Roboto"/>
                <a:cs typeface="Roboto"/>
              </a:rPr>
              <a:t>)</a:t>
            </a:r>
          </a:p>
          <a:p>
            <a:pPr marL="241300" marR="5080" indent="-228600" algn="just">
              <a:lnSpc>
                <a:spcPct val="79500"/>
              </a:lnSpc>
              <a:spcBef>
                <a:spcPts val="1120"/>
              </a:spcBef>
              <a:buFont typeface="Arial"/>
              <a:buChar char="•"/>
              <a:tabLst>
                <a:tab pos="241300" algn="l"/>
              </a:tabLst>
            </a:pPr>
            <a:r>
              <a:rPr sz="2200" spc="-5" dirty="0">
                <a:latin typeface="Roboto"/>
                <a:cs typeface="Roboto"/>
                <a:hlinkClick r:id="rId3"/>
              </a:rPr>
              <a:t>Infection prevention and control for the </a:t>
            </a:r>
            <a:r>
              <a:rPr sz="2200" dirty="0">
                <a:latin typeface="Roboto"/>
                <a:cs typeface="Roboto"/>
                <a:hlinkClick r:id="rId3"/>
              </a:rPr>
              <a:t>safe </a:t>
            </a:r>
            <a:r>
              <a:rPr sz="2200" spc="-5" dirty="0">
                <a:latin typeface="Roboto"/>
                <a:cs typeface="Roboto"/>
                <a:hlinkClick r:id="rId3"/>
              </a:rPr>
              <a:t>management  of </a:t>
            </a:r>
            <a:r>
              <a:rPr sz="2200" dirty="0">
                <a:latin typeface="Roboto"/>
                <a:cs typeface="Roboto"/>
                <a:hlinkClick r:id="rId3"/>
              </a:rPr>
              <a:t>a </a:t>
            </a:r>
            <a:r>
              <a:rPr sz="2200" spc="-5" dirty="0">
                <a:latin typeface="Roboto"/>
                <a:cs typeface="Roboto"/>
                <a:hlinkClick r:id="rId3"/>
              </a:rPr>
              <a:t>dead body </a:t>
            </a:r>
            <a:r>
              <a:rPr sz="2200" dirty="0">
                <a:latin typeface="Roboto"/>
                <a:cs typeface="Roboto"/>
                <a:hlinkClick r:id="rId3"/>
              </a:rPr>
              <a:t>in </a:t>
            </a:r>
            <a:r>
              <a:rPr sz="2200" spc="-5" dirty="0">
                <a:latin typeface="Roboto"/>
                <a:cs typeface="Roboto"/>
                <a:hlinkClick r:id="rId3"/>
              </a:rPr>
              <a:t>the </a:t>
            </a:r>
            <a:r>
              <a:rPr sz="2200" spc="-10" dirty="0">
                <a:latin typeface="Roboto"/>
                <a:cs typeface="Roboto"/>
                <a:hlinkClick r:id="rId3"/>
              </a:rPr>
              <a:t>context </a:t>
            </a:r>
            <a:r>
              <a:rPr sz="2200" spc="-5" dirty="0">
                <a:latin typeface="Roboto"/>
                <a:cs typeface="Roboto"/>
                <a:hlinkClick r:id="rId3"/>
              </a:rPr>
              <a:t>of </a:t>
            </a:r>
            <a:r>
              <a:rPr sz="2200" dirty="0">
                <a:latin typeface="Roboto"/>
                <a:cs typeface="Roboto"/>
                <a:hlinkClick r:id="rId3"/>
              </a:rPr>
              <a:t>COVID-19</a:t>
            </a:r>
            <a:r>
              <a:rPr sz="2200" dirty="0">
                <a:latin typeface="Roboto"/>
                <a:cs typeface="Roboto"/>
              </a:rPr>
              <a:t> </a:t>
            </a:r>
            <a:r>
              <a:rPr sz="2200" spc="-5" dirty="0">
                <a:latin typeface="Roboto"/>
                <a:cs typeface="Roboto"/>
              </a:rPr>
              <a:t>(</a:t>
            </a:r>
            <a:r>
              <a:rPr lang="ru-RU" sz="2200" spc="-5" dirty="0">
                <a:latin typeface="Roboto"/>
                <a:cs typeface="Roboto"/>
              </a:rPr>
              <a:t>временное руководство от</a:t>
            </a:r>
            <a:r>
              <a:rPr sz="2200" spc="-5" dirty="0">
                <a:latin typeface="Roboto"/>
                <a:cs typeface="Roboto"/>
              </a:rPr>
              <a:t> </a:t>
            </a:r>
            <a:r>
              <a:rPr sz="2200" dirty="0">
                <a:latin typeface="Roboto"/>
                <a:cs typeface="Roboto"/>
              </a:rPr>
              <a:t>4 </a:t>
            </a:r>
            <a:r>
              <a:rPr lang="ru-RU" sz="2200" spc="-5" dirty="0">
                <a:latin typeface="Roboto"/>
                <a:cs typeface="Roboto"/>
              </a:rPr>
              <a:t>сентября</a:t>
            </a:r>
            <a:r>
              <a:rPr sz="2200" spc="10" dirty="0">
                <a:latin typeface="Roboto"/>
                <a:cs typeface="Roboto"/>
              </a:rPr>
              <a:t> </a:t>
            </a:r>
            <a:r>
              <a:rPr sz="2200" spc="-5" dirty="0">
                <a:latin typeface="Roboto"/>
                <a:cs typeface="Roboto"/>
              </a:rPr>
              <a:t>2020</a:t>
            </a:r>
            <a:r>
              <a:rPr lang="ru-RU" sz="2200" spc="-5" dirty="0">
                <a:latin typeface="Roboto"/>
                <a:cs typeface="Roboto"/>
              </a:rPr>
              <a:t> г.</a:t>
            </a:r>
            <a:r>
              <a:rPr sz="2200" spc="-5" dirty="0">
                <a:latin typeface="Roboto"/>
                <a:cs typeface="Roboto"/>
              </a:rPr>
              <a:t>).</a:t>
            </a:r>
            <a:endParaRPr sz="22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55"/>
              </a:spcBef>
            </a:pPr>
            <a:endParaRPr sz="265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</a:pPr>
            <a:r>
              <a:rPr lang="ru-RU" sz="2200" b="1" spc="-5" dirty="0">
                <a:solidFill>
                  <a:srgbClr val="005D85"/>
                </a:solidFill>
                <a:latin typeface="Roboto"/>
                <a:cs typeface="Roboto"/>
              </a:rPr>
              <a:t>Целевое назначение</a:t>
            </a:r>
            <a:endParaRPr sz="2200" dirty="0">
              <a:latin typeface="Roboto"/>
              <a:cs typeface="Roboto"/>
            </a:endParaRPr>
          </a:p>
          <a:p>
            <a:pPr marL="12700" algn="just">
              <a:lnSpc>
                <a:spcPts val="2375"/>
              </a:lnSpc>
              <a:spcBef>
                <a:spcPts val="455"/>
              </a:spcBef>
            </a:pPr>
            <a:r>
              <a:rPr lang="ru-RU" sz="2200" spc="-5" dirty="0">
                <a:latin typeface="Roboto"/>
              </a:rPr>
              <a:t>Настоящее</a:t>
            </a:r>
            <a:r>
              <a:rPr lang="ru-RU" sz="2400" dirty="0"/>
              <a:t> мероприятие предназначается для того, чтобы в рамках направленного группового обсуждения</a:t>
            </a:r>
            <a:br>
              <a:rPr lang="ru-RU" sz="2400" dirty="0"/>
            </a:br>
            <a:r>
              <a:rPr lang="ru-RU" sz="2400" dirty="0"/>
              <a:t>изучить осуществление стратегий ПИИК, необходимых для предотвращения или ограничения передачи </a:t>
            </a:r>
            <a:br>
              <a:rPr lang="ru-RU" sz="2400" dirty="0"/>
            </a:br>
            <a:r>
              <a:rPr lang="ru-RU" sz="2400" dirty="0"/>
              <a:t>COVID-19 в медицинских учреждениях. </a:t>
            </a:r>
            <a:endParaRPr sz="2200" dirty="0">
              <a:latin typeface="Roboto"/>
              <a:cs typeface="Roboto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23132" y="1440048"/>
            <a:ext cx="3796079" cy="1944794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8280819" y="3907863"/>
            <a:ext cx="3769418" cy="168027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11485176" y="6634184"/>
            <a:ext cx="53403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5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6455410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dirty="0"/>
              <a:t>Общие цели </a:t>
            </a:r>
            <a:r>
              <a:rPr lang="fr-CH" sz="3600" dirty="0"/>
              <a:t>TTX</a:t>
            </a:r>
            <a:endParaRPr sz="3600" dirty="0"/>
          </a:p>
        </p:txBody>
      </p:sp>
      <p:sp>
        <p:nvSpPr>
          <p:cNvPr id="4" name="object 4"/>
          <p:cNvSpPr txBox="1"/>
          <p:nvPr/>
        </p:nvSpPr>
        <p:spPr>
          <a:xfrm>
            <a:off x="11485176" y="6634184"/>
            <a:ext cx="53403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6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6" name="object 6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71931" y="1084579"/>
            <a:ext cx="10803890" cy="4756815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 algn="just">
              <a:lnSpc>
                <a:spcPct val="100000"/>
              </a:lnSpc>
              <a:spcBef>
                <a:spcPts val="625"/>
              </a:spcBef>
            </a:pPr>
            <a:r>
              <a:rPr lang="ru-RU" sz="2000" b="1" dirty="0">
                <a:solidFill>
                  <a:srgbClr val="005D85"/>
                </a:solidFill>
                <a:latin typeface="Roboto"/>
                <a:cs typeface="Roboto"/>
              </a:rPr>
              <a:t>Общие цели</a:t>
            </a:r>
            <a:endParaRPr sz="2000" dirty="0">
              <a:latin typeface="Roboto"/>
              <a:cs typeface="Roboto"/>
            </a:endParaRPr>
          </a:p>
          <a:p>
            <a:pPr marL="469900" marR="5080" indent="-457200" algn="just">
              <a:lnSpc>
                <a:spcPct val="100400"/>
              </a:lnSpc>
              <a:spcBef>
                <a:spcPts val="52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ru-RU" sz="2000" spc="-5" dirty="0">
                <a:solidFill>
                  <a:srgbClr val="008FCE"/>
                </a:solidFill>
                <a:latin typeface="Roboto"/>
                <a:cs typeface="Roboto"/>
              </a:rPr>
              <a:t>Обменяться информацией</a:t>
            </a:r>
            <a:r>
              <a:rPr sz="2000" dirty="0">
                <a:solidFill>
                  <a:srgbClr val="008FCE"/>
                </a:solidFill>
                <a:latin typeface="Roboto"/>
                <a:cs typeface="Roboto"/>
              </a:rPr>
              <a:t> </a:t>
            </a:r>
            <a:r>
              <a:rPr lang="ru-RU" sz="2000" dirty="0">
                <a:latin typeface="Roboto"/>
                <a:cs typeface="Roboto"/>
              </a:rPr>
              <a:t>о практике в области ПИИК, связанной с оказанием медицинской помощи пациентам с предполагаемой или подтвержденной инфекцией COVID-19, и о том, каким образом эти меры предосторожности могут изменяться в зависимости от хода развития событий в вашем учреждении</a:t>
            </a:r>
            <a:r>
              <a:rPr sz="2000" dirty="0">
                <a:latin typeface="Roboto"/>
                <a:cs typeface="Roboto"/>
              </a:rPr>
              <a:t>.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105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ru-RU" sz="2000" spc="-5" dirty="0">
                <a:solidFill>
                  <a:srgbClr val="008FCE"/>
                </a:solidFill>
                <a:latin typeface="Roboto"/>
                <a:cs typeface="Roboto"/>
              </a:rPr>
              <a:t>Определить проблемы в области занятости коек и управления персоналом </a:t>
            </a:r>
            <a:r>
              <a:rPr lang="ru-RU" sz="2000" spc="-5" dirty="0">
                <a:latin typeface="Roboto"/>
                <a:cs typeface="Roboto"/>
              </a:rPr>
              <a:t>в разных отделениях</a:t>
            </a:r>
            <a:r>
              <a:rPr sz="2000" spc="-5" dirty="0">
                <a:latin typeface="Roboto"/>
                <a:cs typeface="Roboto"/>
              </a:rPr>
              <a:t>.</a:t>
            </a:r>
            <a:endParaRPr sz="2000" dirty="0">
              <a:latin typeface="Roboto"/>
              <a:cs typeface="Roboto"/>
            </a:endParaRPr>
          </a:p>
          <a:p>
            <a:pPr marL="469900" marR="5080" indent="-457200" algn="just">
              <a:lnSpc>
                <a:spcPct val="100800"/>
              </a:lnSpc>
              <a:spcBef>
                <a:spcPts val="120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ru-RU" sz="2000" dirty="0">
                <a:solidFill>
                  <a:srgbClr val="008FCE"/>
                </a:solidFill>
                <a:latin typeface="Roboto"/>
                <a:cs typeface="Roboto"/>
              </a:rPr>
              <a:t>Обсудить процедуры </a:t>
            </a:r>
            <a:r>
              <a:rPr lang="ru-RU" sz="2000" dirty="0">
                <a:latin typeface="Roboto"/>
                <a:cs typeface="Roboto"/>
              </a:rPr>
              <a:t>сбора лабораторных образцов у пациентов с</a:t>
            </a:r>
            <a:r>
              <a:rPr sz="2000" dirty="0">
                <a:latin typeface="Roboto"/>
                <a:cs typeface="Roboto"/>
              </a:rPr>
              <a:t> </a:t>
            </a:r>
            <a:r>
              <a:rPr sz="2000" spc="-5" dirty="0">
                <a:latin typeface="Roboto"/>
                <a:cs typeface="Roboto"/>
              </a:rPr>
              <a:t>COVID</a:t>
            </a:r>
            <a:r>
              <a:rPr lang="en-US" sz="2000" spc="-5" dirty="0">
                <a:latin typeface="Roboto"/>
                <a:cs typeface="Roboto"/>
              </a:rPr>
              <a:t>-</a:t>
            </a:r>
            <a:r>
              <a:rPr sz="2000" spc="-5" dirty="0">
                <a:latin typeface="Roboto"/>
                <a:cs typeface="Roboto"/>
              </a:rPr>
              <a:t>19</a:t>
            </a:r>
            <a:r>
              <a:rPr lang="fr-CH" sz="2000" spc="-5" dirty="0">
                <a:latin typeface="Roboto"/>
                <a:cs typeface="Roboto"/>
              </a:rPr>
              <a:t> </a:t>
            </a:r>
            <a:r>
              <a:rPr lang="ru-RU" sz="2000" dirty="0">
                <a:latin typeface="Roboto"/>
                <a:cs typeface="Roboto"/>
              </a:rPr>
              <a:t>и их</a:t>
            </a:r>
            <a:r>
              <a:rPr lang="fr-CH" sz="2000" dirty="0">
                <a:latin typeface="Roboto"/>
                <a:cs typeface="Roboto"/>
              </a:rPr>
              <a:t> </a:t>
            </a:r>
            <a:r>
              <a:rPr lang="ru-RU" sz="2000" dirty="0">
                <a:latin typeface="Roboto"/>
                <a:cs typeface="Roboto"/>
              </a:rPr>
              <a:t>обработки</a:t>
            </a:r>
            <a:r>
              <a:rPr lang="ru-RU" sz="2000" spc="-5" dirty="0">
                <a:latin typeface="Roboto"/>
                <a:cs typeface="Roboto"/>
              </a:rPr>
              <a:t>.</a:t>
            </a:r>
            <a:r>
              <a:rPr sz="2000" dirty="0">
                <a:latin typeface="Roboto"/>
                <a:cs typeface="Roboto"/>
              </a:rPr>
              <a:t> </a:t>
            </a:r>
          </a:p>
          <a:p>
            <a:pPr marL="469900" indent="-457200" algn="just">
              <a:lnSpc>
                <a:spcPct val="100000"/>
              </a:lnSpc>
              <a:spcBef>
                <a:spcPts val="1200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ru-RU" sz="2000" spc="-5" dirty="0">
                <a:solidFill>
                  <a:srgbClr val="008FCE"/>
                </a:solidFill>
                <a:latin typeface="Roboto"/>
                <a:cs typeface="Roboto"/>
              </a:rPr>
              <a:t>Произвести переоценку</a:t>
            </a:r>
            <a:r>
              <a:rPr sz="2000" spc="-5" dirty="0">
                <a:solidFill>
                  <a:srgbClr val="008FCE"/>
                </a:solidFill>
                <a:latin typeface="Roboto"/>
                <a:cs typeface="Roboto"/>
              </a:rPr>
              <a:t> </a:t>
            </a:r>
            <a:r>
              <a:rPr lang="ru-RU" sz="2000" dirty="0">
                <a:latin typeface="Roboto"/>
                <a:cs typeface="Roboto"/>
              </a:rPr>
              <a:t>протоколов обращения с телами умерших людей.</a:t>
            </a:r>
            <a:r>
              <a:rPr sz="2000" dirty="0">
                <a:latin typeface="Roboto"/>
                <a:cs typeface="Roboto"/>
              </a:rPr>
              <a:t> </a:t>
            </a:r>
          </a:p>
          <a:p>
            <a:pPr marL="469900" marR="5080" indent="-457200" algn="just">
              <a:lnSpc>
                <a:spcPct val="100800"/>
              </a:lnSpc>
              <a:spcBef>
                <a:spcPts val="1105"/>
              </a:spcBef>
              <a:buClr>
                <a:srgbClr val="000000"/>
              </a:buClr>
              <a:buAutoNum type="arabicPeriod"/>
              <a:tabLst>
                <a:tab pos="469900" algn="l"/>
              </a:tabLst>
            </a:pPr>
            <a:r>
              <a:rPr lang="ru-RU" sz="2000" spc="-5" dirty="0">
                <a:solidFill>
                  <a:srgbClr val="008FCE"/>
                </a:solidFill>
                <a:latin typeface="Roboto"/>
                <a:cs typeface="Roboto"/>
              </a:rPr>
              <a:t>Определить области для принятия мер в ваших учреждениях</a:t>
            </a:r>
            <a:r>
              <a:rPr sz="2000" spc="-5" dirty="0">
                <a:latin typeface="Roboto"/>
                <a:cs typeface="Roboto"/>
              </a:rPr>
              <a:t> </a:t>
            </a:r>
            <a:r>
              <a:rPr lang="ru-RU" sz="2000" spc="-5" dirty="0">
                <a:latin typeface="Roboto"/>
                <a:cs typeface="Roboto"/>
              </a:rPr>
              <a:t>на основе вопросов, изученных в рамках данного сценария, и с учетом того, каким образом этот сценарий может быть реализован в ваших медицинских учреждениях</a:t>
            </a:r>
            <a:r>
              <a:rPr sz="2000" dirty="0">
                <a:latin typeface="Roboto"/>
                <a:cs typeface="Roboto"/>
              </a:rPr>
              <a:t>.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363283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5" dirty="0"/>
              <a:t>Правила </a:t>
            </a:r>
            <a:r>
              <a:rPr lang="fr-CH" sz="3600" spc="-5" dirty="0"/>
              <a:t>TTX</a:t>
            </a:r>
            <a:endParaRPr sz="3600" dirty="0"/>
          </a:p>
        </p:txBody>
      </p:sp>
      <p:sp>
        <p:nvSpPr>
          <p:cNvPr id="3" name="object 3"/>
          <p:cNvSpPr txBox="1"/>
          <p:nvPr/>
        </p:nvSpPr>
        <p:spPr>
          <a:xfrm>
            <a:off x="215267" y="1008379"/>
            <a:ext cx="6001385" cy="434016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412115" indent="-356235">
              <a:lnSpc>
                <a:spcPct val="100000"/>
              </a:lnSpc>
              <a:spcBef>
                <a:spcPts val="100"/>
              </a:spcBef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lang="ru-RU" sz="2000" dirty="0">
                <a:latin typeface="Roboto"/>
                <a:cs typeface="Roboto"/>
              </a:rPr>
              <a:t>Это не индивидуальный тест</a:t>
            </a:r>
            <a:endParaRPr sz="20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buClr>
                <a:srgbClr val="A24B19"/>
              </a:buClr>
              <a:buFont typeface="Arial"/>
              <a:buChar char="•"/>
            </a:pPr>
            <a:endParaRPr sz="2000" dirty="0">
              <a:latin typeface="Roboto"/>
              <a:cs typeface="Roboto"/>
            </a:endParaRPr>
          </a:p>
          <a:p>
            <a:pPr marL="412115" indent="-356235">
              <a:lnSpc>
                <a:spcPct val="1000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lang="ru-RU" sz="2000" spc="-5" dirty="0">
                <a:latin typeface="Roboto"/>
                <a:cs typeface="Roboto"/>
              </a:rPr>
              <a:t>Уважайте мнения других участников</a:t>
            </a:r>
            <a:endParaRPr sz="20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24B19"/>
              </a:buClr>
              <a:buFont typeface="Arial"/>
              <a:buChar char="•"/>
            </a:pPr>
            <a:endParaRPr sz="2000" dirty="0">
              <a:latin typeface="Roboto"/>
              <a:cs typeface="Roboto"/>
            </a:endParaRPr>
          </a:p>
          <a:p>
            <a:pPr marL="412115" marR="1079500" indent="-355600">
              <a:lnSpc>
                <a:spcPct val="1008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412115" algn="l"/>
                <a:tab pos="412750" algn="l"/>
              </a:tabLst>
            </a:pPr>
            <a:r>
              <a:rPr lang="ru-RU" sz="2000" dirty="0">
                <a:latin typeface="Roboto"/>
                <a:cs typeface="Roboto"/>
              </a:rPr>
              <a:t>Рассматривайте сценарий применительно к его воздействию на вверенное вам подразделение</a:t>
            </a:r>
            <a:endParaRPr sz="20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0"/>
              </a:spcBef>
              <a:buClr>
                <a:srgbClr val="A24B19"/>
              </a:buClr>
              <a:buFont typeface="Arial"/>
              <a:buChar char="•"/>
            </a:pPr>
            <a:endParaRPr sz="2000" dirty="0">
              <a:latin typeface="Roboto"/>
              <a:cs typeface="Roboto"/>
            </a:endParaRPr>
          </a:p>
          <a:p>
            <a:pPr marL="367665" marR="390525" indent="-355600">
              <a:lnSpc>
                <a:spcPct val="100800"/>
              </a:lnSpc>
              <a:buClr>
                <a:srgbClr val="A24B19"/>
              </a:buClr>
              <a:buSzPct val="150000"/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lang="ru-RU" sz="2000" dirty="0">
                <a:latin typeface="Roboto"/>
                <a:cs typeface="Roboto"/>
              </a:rPr>
              <a:t>Для обоснования своих ответов используйте ваши планы, руководящие указания и правила </a:t>
            </a:r>
            <a:endParaRPr sz="2000" dirty="0">
              <a:latin typeface="Roboto"/>
              <a:cs typeface="Roboto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Clr>
                <a:srgbClr val="A24B19"/>
              </a:buClr>
              <a:buFont typeface="Arial"/>
              <a:buChar char="•"/>
            </a:pPr>
            <a:endParaRPr sz="2000" dirty="0">
              <a:latin typeface="Roboto"/>
              <a:cs typeface="Roboto"/>
            </a:endParaRPr>
          </a:p>
          <a:p>
            <a:pPr marL="368300" indent="-355600">
              <a:lnSpc>
                <a:spcPct val="100000"/>
              </a:lnSpc>
              <a:spcBef>
                <a:spcPts val="5"/>
              </a:spcBef>
              <a:buClr>
                <a:srgbClr val="A24B19"/>
              </a:buClr>
              <a:buSzPct val="150000"/>
              <a:buFont typeface="Arial"/>
              <a:buChar char="•"/>
              <a:tabLst>
                <a:tab pos="367665" algn="l"/>
                <a:tab pos="368300" algn="l"/>
              </a:tabLst>
            </a:pPr>
            <a:r>
              <a:rPr lang="ru-RU" sz="2000" dirty="0">
                <a:latin typeface="Roboto"/>
                <a:cs typeface="Roboto"/>
              </a:rPr>
              <a:t>Сосредоточьте внимание на решениях и перспективном планировании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608654" y="1311854"/>
            <a:ext cx="5249861" cy="348667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1485176" y="6634184"/>
            <a:ext cx="53403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7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31519" y="0"/>
            <a:ext cx="9903081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spc="-65" dirty="0"/>
              <a:t>Кабинетное упражнение</a:t>
            </a:r>
            <a:r>
              <a:rPr sz="3600" spc="-5" dirty="0"/>
              <a:t>: </a:t>
            </a:r>
            <a:r>
              <a:rPr lang="ru-RU" sz="3600" spc="-5" dirty="0"/>
              <a:t>как действовать?</a:t>
            </a:r>
            <a:endParaRPr sz="3600" dirty="0"/>
          </a:p>
        </p:txBody>
      </p:sp>
      <p:sp>
        <p:nvSpPr>
          <p:cNvPr id="3" name="object 3"/>
          <p:cNvSpPr/>
          <p:nvPr/>
        </p:nvSpPr>
        <p:spPr>
          <a:xfrm>
            <a:off x="4674549" y="5018505"/>
            <a:ext cx="2864228" cy="1113155"/>
          </a:xfrm>
          <a:custGeom>
            <a:avLst/>
            <a:gdLst/>
            <a:ahLst/>
            <a:cxnLst/>
            <a:rect l="l" t="t" r="r" b="b"/>
            <a:pathLst>
              <a:path w="2491740" h="1113154">
                <a:moveTo>
                  <a:pt x="1993261" y="0"/>
                </a:moveTo>
                <a:lnTo>
                  <a:pt x="0" y="0"/>
                </a:lnTo>
                <a:lnTo>
                  <a:pt x="0" y="1112813"/>
                </a:lnTo>
                <a:lnTo>
                  <a:pt x="1993261" y="1112813"/>
                </a:lnTo>
                <a:lnTo>
                  <a:pt x="2491576" y="556406"/>
                </a:lnTo>
                <a:lnTo>
                  <a:pt x="1993261" y="0"/>
                </a:lnTo>
                <a:close/>
              </a:path>
            </a:pathLst>
          </a:custGeom>
          <a:solidFill>
            <a:srgbClr val="D8642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/>
          <p:nvPr/>
        </p:nvSpPr>
        <p:spPr>
          <a:xfrm>
            <a:off x="4787038" y="5260893"/>
            <a:ext cx="2491739" cy="62837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2000" b="1" spc="5" dirty="0">
                <a:solidFill>
                  <a:srgbClr val="FFFFFF"/>
                </a:solidFill>
                <a:latin typeface="Arial"/>
                <a:cs typeface="Arial"/>
              </a:rPr>
              <a:t>Окончательное подведение итогов</a:t>
            </a:r>
            <a:endParaRPr sz="2000" dirty="0">
              <a:latin typeface="Arial"/>
              <a:cs typeface="Arial"/>
            </a:endParaRPr>
          </a:p>
        </p:txBody>
      </p:sp>
      <p:grpSp>
        <p:nvGrpSpPr>
          <p:cNvPr id="5" name="object 5"/>
          <p:cNvGrpSpPr/>
          <p:nvPr/>
        </p:nvGrpSpPr>
        <p:grpSpPr>
          <a:xfrm>
            <a:off x="7511102" y="5073084"/>
            <a:ext cx="2864228" cy="1125855"/>
            <a:chOff x="7511102" y="5073084"/>
            <a:chExt cx="2504440" cy="1125855"/>
          </a:xfrm>
        </p:grpSpPr>
        <p:sp>
          <p:nvSpPr>
            <p:cNvPr id="6" name="object 6"/>
            <p:cNvSpPr/>
            <p:nvPr/>
          </p:nvSpPr>
          <p:spPr>
            <a:xfrm>
              <a:off x="7517452" y="5079434"/>
              <a:ext cx="2491740" cy="1113155"/>
            </a:xfrm>
            <a:custGeom>
              <a:avLst/>
              <a:gdLst/>
              <a:ahLst/>
              <a:cxnLst/>
              <a:rect l="l" t="t" r="r" b="b"/>
              <a:pathLst>
                <a:path w="2491740" h="1113154">
                  <a:moveTo>
                    <a:pt x="1993262" y="0"/>
                  </a:moveTo>
                  <a:lnTo>
                    <a:pt x="0" y="0"/>
                  </a:lnTo>
                  <a:lnTo>
                    <a:pt x="498314" y="556407"/>
                  </a:lnTo>
                  <a:lnTo>
                    <a:pt x="0" y="1112814"/>
                  </a:lnTo>
                  <a:lnTo>
                    <a:pt x="1993262" y="1112814"/>
                  </a:lnTo>
                  <a:lnTo>
                    <a:pt x="2491577" y="556407"/>
                  </a:lnTo>
                  <a:lnTo>
                    <a:pt x="1993262" y="0"/>
                  </a:lnTo>
                  <a:close/>
                </a:path>
              </a:pathLst>
            </a:custGeom>
            <a:solidFill>
              <a:srgbClr val="D8642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7517452" y="5079434"/>
              <a:ext cx="2491740" cy="1113155"/>
            </a:xfrm>
            <a:custGeom>
              <a:avLst/>
              <a:gdLst/>
              <a:ahLst/>
              <a:cxnLst/>
              <a:rect l="l" t="t" r="r" b="b"/>
              <a:pathLst>
                <a:path w="2491740" h="1113154">
                  <a:moveTo>
                    <a:pt x="0" y="0"/>
                  </a:moveTo>
                  <a:lnTo>
                    <a:pt x="1993262" y="0"/>
                  </a:lnTo>
                  <a:lnTo>
                    <a:pt x="2491577" y="556407"/>
                  </a:lnTo>
                  <a:lnTo>
                    <a:pt x="1993262" y="1112814"/>
                  </a:lnTo>
                  <a:lnTo>
                    <a:pt x="0" y="1112814"/>
                  </a:lnTo>
                  <a:lnTo>
                    <a:pt x="498315" y="556407"/>
                  </a:lnTo>
                  <a:lnTo>
                    <a:pt x="0" y="0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7832581" y="5036820"/>
            <a:ext cx="2302019" cy="1150315"/>
          </a:xfrm>
          <a:prstGeom prst="rect">
            <a:avLst/>
          </a:prstGeom>
        </p:spPr>
        <p:txBody>
          <a:bodyPr vert="horz" wrap="square" lIns="0" tIns="41910" rIns="0" bIns="0" rtlCol="0">
            <a:spAutoFit/>
          </a:bodyPr>
          <a:lstStyle/>
          <a:p>
            <a:pPr marL="12700" marR="5080" algn="ctr">
              <a:lnSpc>
                <a:spcPct val="90300"/>
              </a:lnSpc>
              <a:spcBef>
                <a:spcPts val="330"/>
              </a:spcBef>
            </a:pPr>
            <a:r>
              <a:rPr lang="ru-RU" sz="2000" b="1" spc="-5" dirty="0">
                <a:solidFill>
                  <a:srgbClr val="FFFFFF"/>
                </a:solidFill>
                <a:latin typeface="Arial"/>
                <a:cs typeface="Arial"/>
              </a:rPr>
              <a:t>Обзор потребностей медицинского учреждения</a:t>
            </a:r>
            <a:endParaRPr sz="2000" dirty="0">
              <a:latin typeface="Arial"/>
              <a:cs typeface="Arial"/>
            </a:endParaRPr>
          </a:p>
        </p:txBody>
      </p:sp>
      <p:sp>
        <p:nvSpPr>
          <p:cNvPr id="9" name="object 9"/>
          <p:cNvSpPr/>
          <p:nvPr/>
        </p:nvSpPr>
        <p:spPr>
          <a:xfrm>
            <a:off x="2068372" y="592765"/>
            <a:ext cx="7068307" cy="3822940"/>
          </a:xfrm>
          <a:prstGeom prst="rect">
            <a:avLst/>
          </a:prstGeom>
          <a:blipFill>
            <a:blip r:embed="rId2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4" name="object 14"/>
          <p:cNvSpPr txBox="1"/>
          <p:nvPr/>
        </p:nvSpPr>
        <p:spPr>
          <a:xfrm>
            <a:off x="11485176" y="6634184"/>
            <a:ext cx="53403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5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fld id="{81D60167-4931-47E6-BA6A-407CBD079E47}" type="slidenum"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8</a:t>
            </a:fld>
            <a:endParaRPr sz="1200">
              <a:latin typeface="Arial"/>
              <a:cs typeface="Arial"/>
            </a:endParaRPr>
          </a:p>
        </p:txBody>
      </p:sp>
      <p:sp>
        <p:nvSpPr>
          <p:cNvPr id="15" name="object 1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pc="-15" dirty="0"/>
              <a:t>SIMULATION</a:t>
            </a:r>
            <a:r>
              <a:rPr spc="-35" dirty="0"/>
              <a:t> </a:t>
            </a:r>
            <a:r>
              <a:rPr spc="-5" dirty="0"/>
              <a:t>EXERCISE</a:t>
            </a:r>
          </a:p>
        </p:txBody>
      </p:sp>
      <p:sp>
        <p:nvSpPr>
          <p:cNvPr id="16" name="object 16"/>
          <p:cNvSpPr txBox="1"/>
          <p:nvPr/>
        </p:nvSpPr>
        <p:spPr>
          <a:xfrm>
            <a:off x="2374926" y="6652472"/>
            <a:ext cx="727075" cy="196215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425"/>
              </a:lnSpc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2321817" y="1250471"/>
            <a:ext cx="1282674" cy="28982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latin typeface="Arial"/>
                <a:cs typeface="Arial"/>
              </a:rPr>
              <a:t>Сценарий</a:t>
            </a:r>
            <a:endParaRPr b="1" dirty="0">
              <a:latin typeface="Arial"/>
              <a:cs typeface="Arial"/>
            </a:endParaRPr>
          </a:p>
        </p:txBody>
      </p:sp>
      <p:sp>
        <p:nvSpPr>
          <p:cNvPr id="17" name="object 13">
            <a:extLst>
              <a:ext uri="{FF2B5EF4-FFF2-40B4-BE49-F238E27FC236}">
                <a16:creationId xmlns:a16="http://schemas.microsoft.com/office/drawing/2014/main" id="{300B7B37-8CE6-470B-B5E0-6A4EF99D70D2}"/>
              </a:ext>
            </a:extLst>
          </p:cNvPr>
          <p:cNvSpPr txBox="1"/>
          <p:nvPr/>
        </p:nvSpPr>
        <p:spPr>
          <a:xfrm>
            <a:off x="4038600" y="1099524"/>
            <a:ext cx="135887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dirty="0">
                <a:latin typeface="Arial"/>
                <a:cs typeface="Arial"/>
              </a:rPr>
              <a:t>Вопросы и обсуждение (1)</a:t>
            </a:r>
            <a:endParaRPr dirty="0">
              <a:latin typeface="Arial"/>
              <a:cs typeface="Arial"/>
            </a:endParaRPr>
          </a:p>
        </p:txBody>
      </p:sp>
      <p:sp>
        <p:nvSpPr>
          <p:cNvPr id="18" name="object 13">
            <a:extLst>
              <a:ext uri="{FF2B5EF4-FFF2-40B4-BE49-F238E27FC236}">
                <a16:creationId xmlns:a16="http://schemas.microsoft.com/office/drawing/2014/main" id="{5BCEEDCB-5769-4F5D-9347-790D238BBE7D}"/>
              </a:ext>
            </a:extLst>
          </p:cNvPr>
          <p:cNvSpPr txBox="1"/>
          <p:nvPr/>
        </p:nvSpPr>
        <p:spPr>
          <a:xfrm>
            <a:off x="5744498" y="1066524"/>
            <a:ext cx="153611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latin typeface="Arial"/>
                <a:cs typeface="Arial"/>
              </a:rPr>
              <a:t>Обновление сценария</a:t>
            </a:r>
            <a:endParaRPr b="1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id="{ADE6EA97-06CF-4330-A8D8-A02491DDEAB9}"/>
              </a:ext>
            </a:extLst>
          </p:cNvPr>
          <p:cNvSpPr txBox="1"/>
          <p:nvPr/>
        </p:nvSpPr>
        <p:spPr>
          <a:xfrm>
            <a:off x="7624809" y="1006096"/>
            <a:ext cx="135887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dirty="0">
                <a:latin typeface="Arial"/>
                <a:cs typeface="Arial"/>
              </a:rPr>
              <a:t>Вопросы и обсуждение (2)</a:t>
            </a:r>
            <a:endParaRPr dirty="0">
              <a:latin typeface="Arial"/>
              <a:cs typeface="Arial"/>
            </a:endParaRPr>
          </a:p>
        </p:txBody>
      </p:sp>
      <p:sp>
        <p:nvSpPr>
          <p:cNvPr id="20" name="object 13">
            <a:extLst>
              <a:ext uri="{FF2B5EF4-FFF2-40B4-BE49-F238E27FC236}">
                <a16:creationId xmlns:a16="http://schemas.microsoft.com/office/drawing/2014/main" id="{AD7B23EC-F437-4B45-AB01-C485263C7CD1}"/>
              </a:ext>
            </a:extLst>
          </p:cNvPr>
          <p:cNvSpPr txBox="1"/>
          <p:nvPr/>
        </p:nvSpPr>
        <p:spPr>
          <a:xfrm>
            <a:off x="5833120" y="2765825"/>
            <a:ext cx="1358874" cy="84382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dirty="0">
                <a:latin typeface="Arial"/>
                <a:cs typeface="Arial"/>
              </a:rPr>
              <a:t>Вопросы и обсуждение (3)</a:t>
            </a:r>
            <a:endParaRPr dirty="0">
              <a:latin typeface="Arial"/>
              <a:cs typeface="Arial"/>
            </a:endParaRPr>
          </a:p>
        </p:txBody>
      </p:sp>
      <p:sp>
        <p:nvSpPr>
          <p:cNvPr id="21" name="object 13">
            <a:extLst>
              <a:ext uri="{FF2B5EF4-FFF2-40B4-BE49-F238E27FC236}">
                <a16:creationId xmlns:a16="http://schemas.microsoft.com/office/drawing/2014/main" id="{910AB7FA-AC5A-4CF5-95BD-89B7219869DF}"/>
              </a:ext>
            </a:extLst>
          </p:cNvPr>
          <p:cNvSpPr txBox="1"/>
          <p:nvPr/>
        </p:nvSpPr>
        <p:spPr>
          <a:xfrm>
            <a:off x="7503453" y="2904324"/>
            <a:ext cx="1536119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algn="ctr">
              <a:lnSpc>
                <a:spcPct val="100000"/>
              </a:lnSpc>
              <a:spcBef>
                <a:spcPts val="100"/>
              </a:spcBef>
            </a:pPr>
            <a:r>
              <a:rPr lang="ru-RU" b="1" dirty="0">
                <a:latin typeface="Arial"/>
                <a:cs typeface="Arial"/>
              </a:rPr>
              <a:t>Обновление сценария</a:t>
            </a:r>
            <a:endParaRPr b="1" dirty="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76269" y="6638035"/>
            <a:ext cx="177673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15" dirty="0">
                <a:solidFill>
                  <a:srgbClr val="FFFFFF"/>
                </a:solidFill>
                <a:latin typeface="Arial"/>
                <a:cs typeface="Arial"/>
              </a:rPr>
              <a:t>SIMULATION</a:t>
            </a:r>
            <a:r>
              <a:rPr sz="1200" b="1" spc="-3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EXERCISE</a:t>
            </a:r>
            <a:endParaRPr sz="1200">
              <a:latin typeface="Arial"/>
              <a:cs typeface="Arial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2374926" y="6638035"/>
            <a:ext cx="727075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C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O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V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I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D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-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19</a:t>
            </a:r>
            <a:endParaRPr sz="1200">
              <a:latin typeface="Arial"/>
              <a:cs typeface="Arial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1485176" y="6619747"/>
            <a:ext cx="508634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page</a:t>
            </a:r>
            <a:r>
              <a:rPr sz="1200" b="1" spc="-7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dirty="0">
                <a:solidFill>
                  <a:srgbClr val="FFFFFF"/>
                </a:solidFill>
                <a:latin typeface="Arial"/>
                <a:cs typeface="Arial"/>
              </a:rPr>
              <a:t>9</a:t>
            </a:r>
            <a:endParaRPr sz="1200">
              <a:latin typeface="Arial"/>
              <a:cs typeface="Arial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226170" y="0"/>
            <a:ext cx="2103755" cy="56682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ru-RU" sz="3600" dirty="0">
                <a:latin typeface="Roboto"/>
                <a:cs typeface="Roboto"/>
              </a:rPr>
              <a:t>Вопрос</a:t>
            </a:r>
            <a:endParaRPr sz="3600" dirty="0">
              <a:latin typeface="Roboto"/>
              <a:cs typeface="Roboto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5560608" y="6638035"/>
            <a:ext cx="120015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 October</a:t>
            </a:r>
            <a:r>
              <a:rPr sz="1200" b="1" spc="-65" dirty="0">
                <a:solidFill>
                  <a:srgbClr val="FFFFFF"/>
                </a:solidFill>
                <a:latin typeface="Arial"/>
                <a:cs typeface="Arial"/>
              </a:rPr>
              <a:t> </a:t>
            </a:r>
            <a:r>
              <a:rPr sz="1200" b="1" spc="-5" dirty="0">
                <a:solidFill>
                  <a:srgbClr val="FFFFFF"/>
                </a:solidFill>
                <a:latin typeface="Arial"/>
                <a:cs typeface="Arial"/>
              </a:rPr>
              <a:t>2020</a:t>
            </a:r>
            <a:endParaRPr sz="1200">
              <a:latin typeface="Arial"/>
              <a:cs typeface="Arial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5687566" y="1415228"/>
            <a:ext cx="3136393" cy="40275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/>
          <p:nvPr/>
        </p:nvSpPr>
        <p:spPr>
          <a:xfrm>
            <a:off x="1852999" y="2091435"/>
            <a:ext cx="3755381" cy="309059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1449070" algn="r">
              <a:lnSpc>
                <a:spcPct val="100000"/>
              </a:lnSpc>
              <a:spcBef>
                <a:spcPts val="100"/>
              </a:spcBef>
            </a:pPr>
            <a:r>
              <a:rPr lang="ru-RU" sz="4000" b="1" spc="-5" dirty="0">
                <a:solidFill>
                  <a:srgbClr val="0070C0"/>
                </a:solidFill>
                <a:latin typeface="Roboto"/>
                <a:cs typeface="Roboto"/>
              </a:rPr>
              <a:t>ПРЕЖДЕ ЧЕМ МЫ НАЧНЕМ, ЕСТЬ ВОПРОСЫ?</a:t>
            </a:r>
            <a:endParaRPr sz="4000" dirty="0">
              <a:latin typeface="Roboto"/>
              <a:cs typeface="Roboto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563C1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8C5FCD04D76B4F9E83E1FFDAAD0434" ma:contentTypeVersion="12" ma:contentTypeDescription="Create a new document." ma:contentTypeScope="" ma:versionID="bf8e85f3622c27d67cc3cbd27cc3a127">
  <xsd:schema xmlns:xsd="http://www.w3.org/2001/XMLSchema" xmlns:xs="http://www.w3.org/2001/XMLSchema" xmlns:p="http://schemas.microsoft.com/office/2006/metadata/properties" xmlns:ns2="a1d858d0-9300-440e-863b-088bced39a33" xmlns:ns3="537a4c0a-028d-41b0-9193-6635ca5775f6" targetNamespace="http://schemas.microsoft.com/office/2006/metadata/properties" ma:root="true" ma:fieldsID="dff9a7b1e994b620ba838fd5a29bea04" ns2:_="" ns3:_="">
    <xsd:import namespace="a1d858d0-9300-440e-863b-088bced39a33"/>
    <xsd:import namespace="537a4c0a-028d-41b0-9193-6635ca5775f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1d858d0-9300-440e-863b-088bced39a3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9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37a4c0a-028d-41b0-9193-6635ca5775f6" elementFormDefault="qualified">
    <xsd:import namespace="http://schemas.microsoft.com/office/2006/documentManagement/types"/>
    <xsd:import namespace="http://schemas.microsoft.com/office/infopath/2007/PartnerControls"/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EDFA44A7-EEF9-4CB8-93DB-65592DC13652}">
  <ds:schemaRefs>
    <ds:schemaRef ds:uri="537a4c0a-028d-41b0-9193-6635ca5775f6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a1d858d0-9300-440e-863b-088bced39a33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779DA512-A7CE-4C7C-A90D-0A884C25E79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1d858d0-9300-440e-863b-088bced39a33"/>
    <ds:schemaRef ds:uri="537a4c0a-028d-41b0-9193-6635ca5775f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8A3DEF6-3C00-48A4-A26D-B70FE2893C3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2122</TotalTime>
  <Words>1242</Words>
  <Application>Microsoft Office PowerPoint</Application>
  <PresentationFormat>Widescreen</PresentationFormat>
  <Paragraphs>249</Paragraphs>
  <Slides>23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23</vt:i4>
      </vt:variant>
    </vt:vector>
  </HeadingPairs>
  <TitlesOfParts>
    <vt:vector size="29" baseType="lpstr">
      <vt:lpstr>Arial</vt:lpstr>
      <vt:lpstr>Arial Black</vt:lpstr>
      <vt:lpstr>Calibri</vt:lpstr>
      <vt:lpstr>Roboto</vt:lpstr>
      <vt:lpstr>Office Theme</vt:lpstr>
      <vt:lpstr>1_Office Theme</vt:lpstr>
      <vt:lpstr>Коронавирусная инфекция (COVID-19)</vt:lpstr>
      <vt:lpstr> Программа</vt:lpstr>
      <vt:lpstr>Руководство по обеспечению готовности и реагированию</vt:lpstr>
      <vt:lpstr>Что такое кабинетное упражнение (TTX)?</vt:lpstr>
      <vt:lpstr>Структура и целевое назначение</vt:lpstr>
      <vt:lpstr>Общие цели TTX</vt:lpstr>
      <vt:lpstr>Правила TTX</vt:lpstr>
      <vt:lpstr>Кабинетное упражнение: как действовать?</vt:lpstr>
      <vt:lpstr>Вопрос</vt:lpstr>
      <vt:lpstr>Коронавирусная инфекция (COVID-19)</vt:lpstr>
      <vt:lpstr>Сценарий</vt:lpstr>
      <vt:lpstr>Занятие 1</vt:lpstr>
      <vt:lpstr>Обновление сценария</vt:lpstr>
      <vt:lpstr>Занятие 2</vt:lpstr>
      <vt:lpstr>Занятие 2 - совещание руководителей больницы</vt:lpstr>
      <vt:lpstr>Обновление сценария</vt:lpstr>
      <vt:lpstr>Занятие 3</vt:lpstr>
      <vt:lpstr>Заключительное занятие       Отзывы участников</vt:lpstr>
      <vt:lpstr>Окончательное подведение итогов/обзор потребностей</vt:lpstr>
      <vt:lpstr>План действий</vt:lpstr>
      <vt:lpstr> Обобщение результатов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Coronavirus  disease (COVID-19)</dc:title>
  <dc:creator>CLERIGO, Estrella</dc:creator>
  <cp:lastModifiedBy>COPPER, Frederik Anton</cp:lastModifiedBy>
  <cp:revision>88</cp:revision>
  <dcterms:created xsi:type="dcterms:W3CDTF">2020-10-20T10:38:46Z</dcterms:created>
  <dcterms:modified xsi:type="dcterms:W3CDTF">2020-11-04T13:39:51Z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2020-10-20T00:00:00Z</vt:filetime>
  </property>
  <property fmtid="{D5CDD505-2E9C-101B-9397-08002B2CF9AE}" pid="3" name="LastSaved">
    <vt:filetime>2020-10-20T00:00:00Z</vt:filetime>
  </property>
  <property fmtid="{D5CDD505-2E9C-101B-9397-08002B2CF9AE}" pid="4" name="ContentTypeId">
    <vt:lpwstr>0x0101004B8C5FCD04D76B4F9E83E1FFDAAD0434</vt:lpwstr>
  </property>
</Properties>
</file>