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66" r:id="rId5"/>
  </p:sldMasterIdLst>
  <p:notesMasterIdLst>
    <p:notesMasterId r:id="rId47"/>
  </p:notesMasterIdLst>
  <p:sldIdLst>
    <p:sldId id="256" r:id="rId6"/>
    <p:sldId id="257" r:id="rId7"/>
    <p:sldId id="258" r:id="rId8"/>
    <p:sldId id="259" r:id="rId9"/>
    <p:sldId id="260" r:id="rId10"/>
    <p:sldId id="261" r:id="rId11"/>
    <p:sldId id="262" r:id="rId12"/>
    <p:sldId id="263" r:id="rId13"/>
    <p:sldId id="264" r:id="rId14"/>
    <p:sldId id="265" r:id="rId15"/>
    <p:sldId id="297" r:id="rId16"/>
    <p:sldId id="298"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9" r:id="rId45"/>
    <p:sldId id="295" r:id="rId46"/>
  </p:sldIdLst>
  <p:sldSz cx="12192000" cy="6858000"/>
  <p:notesSz cx="12192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3" clrIdx="0">
    <p:extLst>
      <p:ext uri="{19B8F6BF-5375-455C-9EA6-DF929625EA0E}">
        <p15:presenceInfo xmlns:p15="http://schemas.microsoft.com/office/powerpoint/2012/main" userId="Administrato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36F3B3-5E78-4408-906D-ECB4C985A6F1}" v="2" dt="2020-11-03T10:01:27.265"/>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403" autoAdjust="0"/>
    <p:restoredTop sz="88132" autoAdjust="0"/>
  </p:normalViewPr>
  <p:slideViewPr>
    <p:cSldViewPr>
      <p:cViewPr varScale="1">
        <p:scale>
          <a:sx n="100" d="100"/>
          <a:sy n="100" d="100"/>
        </p:scale>
        <p:origin x="1428" y="10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commentAuthors" Target="commentAuthors.xml"/><Relationship Id="rId8" Type="http://schemas.openxmlformats.org/officeDocument/2006/relationships/slide" Target="slides/slide3.xml"/><Relationship Id="rId5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PPER, Frederik Anton" userId="0f901088-783c-438a-8209-1f3e953b174f" providerId="ADAL" clId="{C05A3B66-D44F-4A0D-A721-73A0E2F6D3FB}"/>
    <pc:docChg chg="modSld">
      <pc:chgData name="COPPER, Frederik Anton" userId="0f901088-783c-438a-8209-1f3e953b174f" providerId="ADAL" clId="{C05A3B66-D44F-4A0D-A721-73A0E2F6D3FB}" dt="2020-11-03T11:37:43.021" v="0" actId="20577"/>
      <pc:docMkLst>
        <pc:docMk/>
      </pc:docMkLst>
      <pc:sldChg chg="modSp">
        <pc:chgData name="COPPER, Frederik Anton" userId="0f901088-783c-438a-8209-1f3e953b174f" providerId="ADAL" clId="{C05A3B66-D44F-4A0D-A721-73A0E2F6D3FB}" dt="2020-11-03T11:37:43.021" v="0" actId="20577"/>
        <pc:sldMkLst>
          <pc:docMk/>
          <pc:sldMk cId="308803726" sldId="295"/>
        </pc:sldMkLst>
        <pc:spChg chg="mod">
          <ac:chgData name="COPPER, Frederik Anton" userId="0f901088-783c-438a-8209-1f3e953b174f" providerId="ADAL" clId="{C05A3B66-D44F-4A0D-A721-73A0E2F6D3FB}" dt="2020-11-03T11:37:43.021" v="0" actId="20577"/>
          <ac:spMkLst>
            <pc:docMk/>
            <pc:sldMk cId="308803726" sldId="295"/>
            <ac:spMk id="2" creationId="{792C72D7-0DB3-47B6-ACCD-3268695FBC1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36CCAB3B-8C68-4670-834E-672C869FCAA7}" type="datetimeFigureOut">
              <a:rPr lang="en-GB" smtClean="0"/>
              <a:t>03/11/2020</a:t>
            </a:fld>
            <a:endParaRPr lang="en-GB"/>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BFDFF109-5F8C-46C5-B013-3B4098F5F7E7}" type="slidenum">
              <a:rPr lang="en-GB" smtClean="0"/>
              <a:t>‹#›</a:t>
            </a:fld>
            <a:endParaRPr lang="en-GB"/>
          </a:p>
        </p:txBody>
      </p:sp>
    </p:spTree>
    <p:extLst>
      <p:ext uri="{BB962C8B-B14F-4D97-AF65-F5344CB8AC3E}">
        <p14:creationId xmlns:p14="http://schemas.microsoft.com/office/powerpoint/2010/main" val="27509071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288000"/>
            <a:r>
              <a:rPr lang="zh-CN" altLang="en-US" dirty="0"/>
              <a:t>世卫组织的团队与来自世界各地的专家合作，制定这方面的指导意见。专家们一起审查报告、研究结果和各国的情况介绍，分析趋势，征求其他专家组的意见，然后商定最佳做法。指导意见供卫生决策者根据国家和背景情况调整使用。随着出现新的科学知识，指导文件将被更新。</a:t>
            </a:r>
          </a:p>
          <a:p>
            <a:endParaRPr lang="en-US" dirty="0"/>
          </a:p>
          <a:p>
            <a:endParaRPr lang="en-GB" dirty="0"/>
          </a:p>
        </p:txBody>
      </p:sp>
      <p:sp>
        <p:nvSpPr>
          <p:cNvPr id="4" name="Slide Number Placeholder 3"/>
          <p:cNvSpPr>
            <a:spLocks noGrp="1"/>
          </p:cNvSpPr>
          <p:nvPr>
            <p:ph type="sldNum" sz="quarter" idx="5"/>
          </p:nvPr>
        </p:nvSpPr>
        <p:spPr/>
        <p:txBody>
          <a:bodyPr/>
          <a:lstStyle/>
          <a:p>
            <a:fld id="{BFDFF109-5F8C-46C5-B013-3B4098F5F7E7}" type="slidenum">
              <a:rPr lang="en-GB" smtClean="0"/>
              <a:t>4</a:t>
            </a:fld>
            <a:endParaRPr lang="en-GB"/>
          </a:p>
        </p:txBody>
      </p:sp>
    </p:spTree>
    <p:extLst>
      <p:ext uri="{BB962C8B-B14F-4D97-AF65-F5344CB8AC3E}">
        <p14:creationId xmlns:p14="http://schemas.microsoft.com/office/powerpoint/2010/main" val="34019524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288000">
              <a:spcAft>
                <a:spcPts val="1800"/>
              </a:spcAft>
            </a:pPr>
            <a:r>
              <a:rPr lang="zh-CN" altLang="zh-CN" sz="1200" kern="1200" dirty="0">
                <a:solidFill>
                  <a:schemeClr val="tx1"/>
                </a:solidFill>
                <a:effectLst/>
                <a:latin typeface="+mn-lt"/>
                <a:ea typeface="+mn-ea"/>
                <a:cs typeface="+mn-cs"/>
              </a:rPr>
              <a:t>演练采用我们迄今所了解到的有关病毒的情况，并要求学员评估他们的防范和应对工作。</a:t>
            </a:r>
            <a:endParaRPr lang="en-US" altLang="zh-CN" sz="1200" kern="1200" dirty="0">
              <a:solidFill>
                <a:schemeClr val="tx1"/>
              </a:solidFill>
              <a:effectLst/>
              <a:latin typeface="+mn-lt"/>
              <a:ea typeface="+mn-ea"/>
              <a:cs typeface="+mn-cs"/>
            </a:endParaRPr>
          </a:p>
          <a:p>
            <a:pPr indent="288000">
              <a:spcAft>
                <a:spcPts val="1800"/>
              </a:spcAft>
            </a:pPr>
            <a:endParaRPr lang="zh-CN" altLang="zh-CN" sz="1200" kern="1200" dirty="0">
              <a:solidFill>
                <a:schemeClr val="tx1"/>
              </a:solidFill>
              <a:effectLst/>
              <a:latin typeface="+mn-lt"/>
              <a:ea typeface="+mn-ea"/>
              <a:cs typeface="+mn-cs"/>
            </a:endParaRPr>
          </a:p>
          <a:p>
            <a:pPr indent="288000">
              <a:spcAft>
                <a:spcPts val="1800"/>
              </a:spcAft>
            </a:pPr>
            <a:r>
              <a:rPr lang="zh-CN" altLang="zh-CN" sz="1200" kern="1200" dirty="0">
                <a:solidFill>
                  <a:schemeClr val="tx1"/>
                </a:solidFill>
                <a:effectLst/>
                <a:latin typeface="+mn-lt"/>
                <a:ea typeface="+mn-ea"/>
                <a:cs typeface="+mn-cs"/>
              </a:rPr>
              <a:t>这方面的结果将转化为战略行动，指导所有国家和国际伙伴在制定和改进针对具体情况的国家和区域行动计划时的努力。</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zh-CN" sz="1200" b="0" i="0" u="none" strike="noStrike" kern="1200" cap="none" spc="0" normalizeH="0" baseline="0" noProof="0" dirty="0">
                <a:ln>
                  <a:noFill/>
                </a:ln>
                <a:solidFill>
                  <a:prstClr val="black"/>
                </a:solidFill>
                <a:effectLst/>
                <a:uLnTx/>
                <a:uFillTx/>
                <a:latin typeface="+mn-lt"/>
              </a:rPr>
              <a:t>https://www.who.int/emergencies/diseases/novel-coronavirus-2019/technical-guidance-publications</a:t>
            </a:r>
          </a:p>
          <a:p>
            <a:endParaRPr lang="en-GB" dirty="0"/>
          </a:p>
        </p:txBody>
      </p:sp>
      <p:sp>
        <p:nvSpPr>
          <p:cNvPr id="4" name="Slide Number Placeholder 3"/>
          <p:cNvSpPr>
            <a:spLocks noGrp="1"/>
          </p:cNvSpPr>
          <p:nvPr>
            <p:ph type="sldNum" sz="quarter" idx="5"/>
          </p:nvPr>
        </p:nvSpPr>
        <p:spPr/>
        <p:txBody>
          <a:bodyPr/>
          <a:lstStyle/>
          <a:p>
            <a:fld id="{BFDFF109-5F8C-46C5-B013-3B4098F5F7E7}" type="slidenum">
              <a:rPr lang="en-GB" smtClean="0"/>
              <a:t>6</a:t>
            </a:fld>
            <a:endParaRPr lang="en-GB"/>
          </a:p>
        </p:txBody>
      </p:sp>
    </p:spTree>
    <p:extLst>
      <p:ext uri="{BB962C8B-B14F-4D97-AF65-F5344CB8AC3E}">
        <p14:creationId xmlns:p14="http://schemas.microsoft.com/office/powerpoint/2010/main" val="27981729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FDFF109-5F8C-46C5-B013-3B4098F5F7E7}" type="slidenum">
              <a:rPr lang="en-GB" smtClean="0"/>
              <a:t>12</a:t>
            </a:fld>
            <a:endParaRPr lang="en-GB"/>
          </a:p>
        </p:txBody>
      </p:sp>
    </p:spTree>
    <p:extLst>
      <p:ext uri="{BB962C8B-B14F-4D97-AF65-F5344CB8AC3E}">
        <p14:creationId xmlns:p14="http://schemas.microsoft.com/office/powerpoint/2010/main" val="20174041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FDFF109-5F8C-46C5-B013-3B4098F5F7E7}" type="slidenum">
              <a:rPr lang="en-GB" smtClean="0"/>
              <a:t>20</a:t>
            </a:fld>
            <a:endParaRPr lang="en-GB"/>
          </a:p>
        </p:txBody>
      </p:sp>
    </p:spTree>
    <p:extLst>
      <p:ext uri="{BB962C8B-B14F-4D97-AF65-F5344CB8AC3E}">
        <p14:creationId xmlns:p14="http://schemas.microsoft.com/office/powerpoint/2010/main" val="4768419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FDFF109-5F8C-46C5-B013-3B4098F5F7E7}" type="slidenum">
              <a:rPr lang="en-GB" smtClean="0"/>
              <a:t>26</a:t>
            </a:fld>
            <a:endParaRPr lang="en-GB"/>
          </a:p>
        </p:txBody>
      </p:sp>
    </p:spTree>
    <p:extLst>
      <p:ext uri="{BB962C8B-B14F-4D97-AF65-F5344CB8AC3E}">
        <p14:creationId xmlns:p14="http://schemas.microsoft.com/office/powerpoint/2010/main" val="20992797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1" indent="-342900" algn="l" defTabSz="914400" rtl="0" eaLnBrk="1" fontAlgn="auto" latinLnBrk="0" hangingPunct="1">
              <a:lnSpc>
                <a:spcPct val="100000"/>
              </a:lnSpc>
              <a:spcBef>
                <a:spcPct val="20000"/>
              </a:spcBef>
              <a:spcAft>
                <a:spcPts val="0"/>
              </a:spcAft>
              <a:buClrTx/>
              <a:buSzTx/>
              <a:buFontTx/>
              <a:buChar char="•"/>
              <a:tabLst/>
              <a:defRPr/>
            </a:pPr>
            <a:r>
              <a:rPr kumimoji="0" lang="zh-CN" altLang="en-US" sz="3500" b="0" i="0" u="none" strike="noStrike" kern="1200" cap="none" spc="0" normalizeH="0" baseline="0" noProof="0" dirty="0">
                <a:ln>
                  <a:noFill/>
                </a:ln>
                <a:solidFill>
                  <a:prstClr val="black"/>
                </a:solidFill>
                <a:effectLst/>
                <a:uLnTx/>
                <a:uFillTx/>
                <a:latin typeface="Calibri" pitchFamily="34" charset="0"/>
                <a:cs typeface="Courier New" pitchFamily="49" charset="0"/>
              </a:rPr>
              <a:t>分成小组。</a:t>
            </a:r>
            <a:endParaRPr kumimoji="0" lang="en-CA" altLang="zh-CN" sz="3500" b="0" i="0" u="none" strike="noStrike" kern="1200" cap="none" spc="0" normalizeH="0" baseline="0" noProof="0" dirty="0">
              <a:ln>
                <a:noFill/>
              </a:ln>
              <a:solidFill>
                <a:prstClr val="black"/>
              </a:solidFill>
              <a:effectLst/>
              <a:uLnTx/>
              <a:uFillTx/>
              <a:latin typeface="Calibri" pitchFamily="34" charset="0"/>
              <a:cs typeface="Courier New" pitchFamily="49" charset="0"/>
            </a:endParaRPr>
          </a:p>
          <a:p>
            <a:pPr marL="342900" marR="0" lvl="1" indent="-342900" algn="l" defTabSz="914400" rtl="0" eaLnBrk="1" fontAlgn="auto" latinLnBrk="0" hangingPunct="1">
              <a:lnSpc>
                <a:spcPct val="100000"/>
              </a:lnSpc>
              <a:spcBef>
                <a:spcPct val="20000"/>
              </a:spcBef>
              <a:spcAft>
                <a:spcPts val="0"/>
              </a:spcAft>
              <a:buClrTx/>
              <a:buSzTx/>
              <a:buFontTx/>
              <a:buChar char="•"/>
              <a:tabLst/>
              <a:defRPr/>
            </a:pPr>
            <a:r>
              <a:rPr kumimoji="0" lang="zh-CN" altLang="en-US" sz="3500" b="0" i="0" u="none" strike="noStrike" kern="1200" cap="none" spc="0" normalizeH="0" baseline="0" noProof="0" dirty="0">
                <a:ln>
                  <a:noFill/>
                </a:ln>
                <a:solidFill>
                  <a:prstClr val="black"/>
                </a:solidFill>
                <a:effectLst/>
                <a:uLnTx/>
                <a:uFillTx/>
                <a:latin typeface="Calibri" pitchFamily="34" charset="0"/>
                <a:cs typeface="Courier New" pitchFamily="49" charset="0"/>
              </a:rPr>
              <a:t>按行动优先考虑结果。</a:t>
            </a:r>
            <a:endParaRPr kumimoji="0" lang="en-CA" altLang="zh-CN" sz="3500" b="0" i="0" u="none" strike="noStrike" kern="1200" cap="none" spc="0" normalizeH="0" baseline="0" noProof="0" dirty="0">
              <a:ln>
                <a:noFill/>
              </a:ln>
              <a:solidFill>
                <a:prstClr val="black"/>
              </a:solidFill>
              <a:effectLst/>
              <a:uLnTx/>
              <a:uFillTx/>
              <a:latin typeface="Calibri" pitchFamily="34" charset="0"/>
              <a:cs typeface="Courier New" pitchFamily="49" charset="0"/>
            </a:endParaRPr>
          </a:p>
          <a:p>
            <a:pPr marL="800100" marR="0" lvl="2" indent="-342900" algn="l" defTabSz="914400" rtl="0" eaLnBrk="1" fontAlgn="auto" latinLnBrk="0" hangingPunct="1">
              <a:lnSpc>
                <a:spcPct val="100000"/>
              </a:lnSpc>
              <a:spcBef>
                <a:spcPct val="20000"/>
              </a:spcBef>
              <a:spcAft>
                <a:spcPts val="0"/>
              </a:spcAft>
              <a:buClrTx/>
              <a:buSzTx/>
              <a:buFont typeface="Calibri" pitchFamily="34" charset="0"/>
              <a:buChar char="–"/>
              <a:tabLst/>
              <a:defRPr/>
            </a:pPr>
            <a:r>
              <a:rPr kumimoji="0" lang="zh-CN" altLang="en-US" sz="2400" b="0" i="0" u="none" strike="noStrike" kern="1200" cap="none" spc="0" normalizeH="0" baseline="0" noProof="0" dirty="0">
                <a:ln>
                  <a:noFill/>
                </a:ln>
                <a:solidFill>
                  <a:prstClr val="black"/>
                </a:solidFill>
                <a:effectLst/>
                <a:uLnTx/>
                <a:uFillTx/>
                <a:latin typeface="Calibri" pitchFamily="34" charset="0"/>
                <a:cs typeface="Courier New" pitchFamily="49" charset="0"/>
              </a:rPr>
              <a:t>行动</a:t>
            </a:r>
            <a:endParaRPr kumimoji="0" lang="en-CA" altLang="zh-CN" sz="2400" b="0" i="0" u="none" strike="noStrike" kern="1200" cap="none" spc="0" normalizeH="0" baseline="0" noProof="0" dirty="0">
              <a:ln>
                <a:noFill/>
              </a:ln>
              <a:solidFill>
                <a:prstClr val="black"/>
              </a:solidFill>
              <a:effectLst/>
              <a:uLnTx/>
              <a:uFillTx/>
              <a:latin typeface="Calibri" pitchFamily="34" charset="0"/>
              <a:cs typeface="Courier New" pitchFamily="49" charset="0"/>
            </a:endParaRPr>
          </a:p>
          <a:p>
            <a:pPr marL="800100" marR="0" lvl="2" indent="-342900" algn="l" defTabSz="914400" rtl="0" eaLnBrk="1" fontAlgn="auto" latinLnBrk="0" hangingPunct="1">
              <a:lnSpc>
                <a:spcPct val="100000"/>
              </a:lnSpc>
              <a:spcBef>
                <a:spcPct val="20000"/>
              </a:spcBef>
              <a:spcAft>
                <a:spcPts val="0"/>
              </a:spcAft>
              <a:buClrTx/>
              <a:buSzTx/>
              <a:buFont typeface="Calibri" pitchFamily="34" charset="0"/>
              <a:buChar char="–"/>
              <a:tabLst/>
              <a:defRPr/>
            </a:pPr>
            <a:r>
              <a:rPr kumimoji="0" lang="zh-CN" altLang="en-US" sz="2400" b="0" i="0" u="none" strike="noStrike" kern="1200" cap="none" spc="0" normalizeH="0" baseline="0" noProof="0" dirty="0">
                <a:ln>
                  <a:noFill/>
                </a:ln>
                <a:solidFill>
                  <a:prstClr val="black"/>
                </a:solidFill>
                <a:effectLst/>
                <a:uLnTx/>
                <a:uFillTx/>
                <a:latin typeface="Calibri" pitchFamily="34" charset="0"/>
                <a:cs typeface="Courier New" pitchFamily="49" charset="0"/>
              </a:rPr>
              <a:t>为什么作为重点？</a:t>
            </a:r>
            <a:endParaRPr kumimoji="0" lang="en-CA" altLang="zh-CN" sz="2400" b="0" i="0" u="none" strike="noStrike" kern="1200" cap="none" spc="0" normalizeH="0" baseline="0" noProof="0" dirty="0">
              <a:ln>
                <a:noFill/>
              </a:ln>
              <a:solidFill>
                <a:prstClr val="black"/>
              </a:solidFill>
              <a:effectLst/>
              <a:uLnTx/>
              <a:uFillTx/>
              <a:latin typeface="Calibri" pitchFamily="34" charset="0"/>
              <a:cs typeface="Courier New" pitchFamily="49" charset="0"/>
            </a:endParaRPr>
          </a:p>
          <a:p>
            <a:pPr marL="800100" marR="0" lvl="2" indent="-342900" algn="l" defTabSz="914400" rtl="0" eaLnBrk="1" fontAlgn="auto" latinLnBrk="0" hangingPunct="1">
              <a:lnSpc>
                <a:spcPct val="100000"/>
              </a:lnSpc>
              <a:spcBef>
                <a:spcPct val="20000"/>
              </a:spcBef>
              <a:spcAft>
                <a:spcPts val="0"/>
              </a:spcAft>
              <a:buClrTx/>
              <a:buSzTx/>
              <a:buFont typeface="Calibri" pitchFamily="34" charset="0"/>
              <a:buChar char="–"/>
              <a:tabLst/>
              <a:defRPr/>
            </a:pPr>
            <a:r>
              <a:rPr kumimoji="0" lang="zh-CN" altLang="en-US" sz="2400" b="0" i="0" u="none" strike="noStrike" kern="1200" cap="none" spc="0" normalizeH="0" baseline="0" noProof="0" dirty="0">
                <a:ln>
                  <a:noFill/>
                </a:ln>
                <a:solidFill>
                  <a:prstClr val="black"/>
                </a:solidFill>
                <a:effectLst/>
                <a:uLnTx/>
                <a:uFillTx/>
                <a:latin typeface="Calibri" pitchFamily="34" charset="0"/>
                <a:cs typeface="Courier New" pitchFamily="49" charset="0"/>
              </a:rPr>
              <a:t>谁负责该行动？</a:t>
            </a:r>
            <a:endParaRPr kumimoji="0" lang="en-CA" altLang="zh-CN" sz="2400" b="0" i="0" u="none" strike="noStrike" kern="1200" cap="none" spc="0" normalizeH="0" baseline="0" noProof="0" dirty="0">
              <a:ln>
                <a:noFill/>
              </a:ln>
              <a:solidFill>
                <a:prstClr val="black"/>
              </a:solidFill>
              <a:effectLst/>
              <a:uLnTx/>
              <a:uFillTx/>
              <a:latin typeface="Calibri" pitchFamily="34" charset="0"/>
              <a:cs typeface="Courier New" pitchFamily="49" charset="0"/>
            </a:endParaRPr>
          </a:p>
          <a:p>
            <a:pPr marL="800100" marR="0" lvl="2" indent="-342900" algn="l" defTabSz="914400" rtl="0" eaLnBrk="1" fontAlgn="auto" latinLnBrk="0" hangingPunct="1">
              <a:lnSpc>
                <a:spcPct val="100000"/>
              </a:lnSpc>
              <a:spcBef>
                <a:spcPct val="20000"/>
              </a:spcBef>
              <a:spcAft>
                <a:spcPts val="0"/>
              </a:spcAft>
              <a:buClrTx/>
              <a:buSzTx/>
              <a:buFont typeface="Calibri" pitchFamily="34" charset="0"/>
              <a:buChar char="–"/>
              <a:tabLst/>
              <a:defRPr/>
            </a:pPr>
            <a:r>
              <a:rPr kumimoji="0" lang="zh-CN" altLang="zh-CN" sz="1200" b="0" i="0" u="none" strike="noStrike" kern="1200" cap="none" spc="0" normalizeH="0" baseline="0" noProof="0" dirty="0">
                <a:ln>
                  <a:noFill/>
                </a:ln>
                <a:solidFill>
                  <a:prstClr val="black"/>
                </a:solidFill>
                <a:effectLst/>
                <a:uLnTx/>
                <a:uFillTx/>
                <a:latin typeface="+mn-lt"/>
                <a:ea typeface="+mn-ea"/>
                <a:cs typeface="+mn-cs"/>
              </a:rPr>
              <a:t>需要什么资源？</a:t>
            </a:r>
            <a:endParaRPr kumimoji="0" lang="en-CA" altLang="zh-CN" sz="2400" b="0" i="0" u="none" strike="noStrike" kern="1200" cap="none" spc="0" normalizeH="0" baseline="0" noProof="0" dirty="0">
              <a:ln>
                <a:noFill/>
              </a:ln>
              <a:solidFill>
                <a:prstClr val="black"/>
              </a:solidFill>
              <a:effectLst/>
              <a:uLnTx/>
              <a:uFillTx/>
              <a:latin typeface="Calibri" pitchFamily="34" charset="0"/>
              <a:cs typeface="Courier New" pitchFamily="49" charset="0"/>
            </a:endParaRPr>
          </a:p>
          <a:p>
            <a:pPr marL="800100" marR="0" lvl="2" indent="-342900" algn="l" defTabSz="914400" rtl="0" eaLnBrk="1" fontAlgn="auto" latinLnBrk="0" hangingPunct="1">
              <a:lnSpc>
                <a:spcPct val="100000"/>
              </a:lnSpc>
              <a:spcBef>
                <a:spcPct val="20000"/>
              </a:spcBef>
              <a:spcAft>
                <a:spcPts val="0"/>
              </a:spcAft>
              <a:buClrTx/>
              <a:buSzTx/>
              <a:buFont typeface="Calibri" pitchFamily="34" charset="0"/>
              <a:buChar char="–"/>
              <a:tabLst/>
              <a:defRPr/>
            </a:pPr>
            <a:r>
              <a:rPr kumimoji="0" lang="zh-CN" altLang="zh-CN" sz="1200" b="0" i="0" u="none" strike="noStrike" kern="1200" cap="none" spc="0" normalizeH="0" baseline="0" noProof="0" dirty="0">
                <a:ln>
                  <a:noFill/>
                </a:ln>
                <a:solidFill>
                  <a:prstClr val="black"/>
                </a:solidFill>
                <a:effectLst/>
                <a:uLnTx/>
                <a:uFillTx/>
                <a:latin typeface="+mn-lt"/>
                <a:ea typeface="+mn-ea"/>
                <a:cs typeface="+mn-cs"/>
              </a:rPr>
              <a:t>什么时候需要？</a:t>
            </a:r>
            <a:endParaRPr kumimoji="0" lang="en-CA" altLang="zh-CN" sz="2400" b="0" i="0" u="none" strike="noStrike" kern="1200" cap="none" spc="0" normalizeH="0" baseline="0" noProof="0" dirty="0">
              <a:ln>
                <a:noFill/>
              </a:ln>
              <a:solidFill>
                <a:prstClr val="black"/>
              </a:solidFill>
              <a:effectLst/>
              <a:uLnTx/>
              <a:uFillTx/>
              <a:latin typeface="Calibri" pitchFamily="34" charset="0"/>
              <a:cs typeface="Courier New" pitchFamily="49" charset="0"/>
            </a:endParaRPr>
          </a:p>
          <a:p>
            <a:pPr marL="342900" marR="0" lvl="1" indent="-342900" algn="l" defTabSz="914400" rtl="0" eaLnBrk="1" fontAlgn="auto" latinLnBrk="0" hangingPunct="1">
              <a:lnSpc>
                <a:spcPct val="100000"/>
              </a:lnSpc>
              <a:spcBef>
                <a:spcPct val="20000"/>
              </a:spcBef>
              <a:spcAft>
                <a:spcPts val="0"/>
              </a:spcAft>
              <a:buClrTx/>
              <a:buSzTx/>
              <a:buFontTx/>
              <a:buChar char="•"/>
              <a:tabLst/>
              <a:defRPr/>
            </a:pPr>
            <a:r>
              <a:rPr kumimoji="0" lang="zh-CN" altLang="zh-CN" sz="1200" b="0" i="0" u="none" strike="noStrike" kern="1200" cap="none" spc="0" normalizeH="0" baseline="0" noProof="0" dirty="0">
                <a:ln>
                  <a:noFill/>
                </a:ln>
                <a:solidFill>
                  <a:prstClr val="black"/>
                </a:solidFill>
                <a:effectLst/>
                <a:uLnTx/>
                <a:uFillTx/>
                <a:latin typeface="+mn-lt"/>
                <a:ea typeface="+mn-ea"/>
                <a:cs typeface="+mn-cs"/>
              </a:rPr>
              <a:t>每个小组的报告员将用</a:t>
            </a:r>
            <a:r>
              <a:rPr kumimoji="0" lang="en-US" altLang="zh-CN" sz="1200" b="0" i="0" u="none" strike="noStrike" kern="1200" cap="none" spc="0" normalizeH="0" baseline="0" noProof="0" dirty="0">
                <a:ln>
                  <a:noFill/>
                </a:ln>
                <a:solidFill>
                  <a:prstClr val="black"/>
                </a:solidFill>
                <a:effectLst/>
                <a:uLnTx/>
                <a:uFillTx/>
                <a:latin typeface="+mn-lt"/>
                <a:ea typeface="+mn-ea"/>
                <a:cs typeface="+mn-cs"/>
              </a:rPr>
              <a:t>5</a:t>
            </a:r>
            <a:r>
              <a:rPr kumimoji="0" lang="zh-CN" altLang="zh-CN" sz="1200" b="0" i="0" u="none" strike="noStrike" kern="1200" cap="none" spc="0" normalizeH="0" baseline="0" noProof="0" dirty="0">
                <a:ln>
                  <a:noFill/>
                </a:ln>
                <a:solidFill>
                  <a:prstClr val="black"/>
                </a:solidFill>
                <a:effectLst/>
                <a:uLnTx/>
                <a:uFillTx/>
                <a:latin typeface="+mn-lt"/>
                <a:ea typeface="+mn-ea"/>
                <a:cs typeface="+mn-cs"/>
              </a:rPr>
              <a:t>分钟时间总结小组的研究结果。</a:t>
            </a:r>
          </a:p>
          <a:p>
            <a:endParaRPr lang="en-US" dirty="0"/>
          </a:p>
        </p:txBody>
      </p:sp>
      <p:sp>
        <p:nvSpPr>
          <p:cNvPr id="4" name="Slide Number Placeholder 3"/>
          <p:cNvSpPr>
            <a:spLocks noGrp="1"/>
          </p:cNvSpPr>
          <p:nvPr>
            <p:ph type="sldNum" sz="quarter" idx="5"/>
          </p:nvPr>
        </p:nvSpPr>
        <p:spPr/>
        <p:txBody>
          <a:bodyPr/>
          <a:lstStyle/>
          <a:p>
            <a:fld id="{FAE61A72-6C7D-49E1-A69D-B1543F4FDA02}" type="slidenum">
              <a:rPr lang="en-US" smtClean="0"/>
              <a:t>41</a:t>
            </a:fld>
            <a:endParaRPr lang="en-US"/>
          </a:p>
        </p:txBody>
      </p:sp>
    </p:spTree>
    <p:extLst>
      <p:ext uri="{BB962C8B-B14F-4D97-AF65-F5344CB8AC3E}">
        <p14:creationId xmlns:p14="http://schemas.microsoft.com/office/powerpoint/2010/main" val="7177006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231125" y="-13716"/>
            <a:ext cx="11729749" cy="513080"/>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11/3/2020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073F5-5FFB-4329-90E5-0F80C0243F0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DA007E4-94DA-4DE8-94C5-1D2AE3566B3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3A8DBF6-6815-44F5-9AB5-EFBD9BD8C41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783C279-CBF6-45A6-B38D-A29F5D8B6BC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568A65-D072-4DD1-ABA3-9D1342A5563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D1B7829-95ED-4775-A08D-ADEDA493B2C0}"/>
              </a:ext>
            </a:extLst>
          </p:cNvPr>
          <p:cNvSpPr>
            <a:spLocks noGrp="1"/>
          </p:cNvSpPr>
          <p:nvPr>
            <p:ph type="dt" sz="half" idx="10"/>
          </p:nvPr>
        </p:nvSpPr>
        <p:spPr/>
        <p:txBody>
          <a:bodyPr/>
          <a:lstStyle/>
          <a:p>
            <a:fld id="{4DC9B768-7658-4655-820F-3897DDDA8584}" type="datetime3">
              <a:rPr lang="en-US" smtClean="0">
                <a:solidFill>
                  <a:prstClr val="black">
                    <a:tint val="75000"/>
                  </a:prstClr>
                </a:solidFill>
              </a:rPr>
              <a:pPr/>
              <a:t>3 November 2020</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D14B4AEC-971D-4C2D-8DBF-4EF591819777}"/>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CB2E6BDF-5653-4655-9DDB-832FE3245031}"/>
              </a:ext>
            </a:extLst>
          </p:cNvPr>
          <p:cNvSpPr>
            <a:spLocks noGrp="1"/>
          </p:cNvSpPr>
          <p:nvPr>
            <p:ph type="sldNum" sz="quarter" idx="12"/>
          </p:nvPr>
        </p:nvSpPr>
        <p:spPr/>
        <p:txBody>
          <a:bodyPr/>
          <a:lstStyle/>
          <a:p>
            <a:fld id="{05CACBD7-AED4-4E2D-B1A1-CD42AAD87E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8341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13C95-0A9C-4615-BBA7-78ED8056ECF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5BCF8EF-14C3-4629-A249-780DA30D5C39}"/>
              </a:ext>
            </a:extLst>
          </p:cNvPr>
          <p:cNvSpPr>
            <a:spLocks noGrp="1"/>
          </p:cNvSpPr>
          <p:nvPr>
            <p:ph type="dt" sz="half" idx="10"/>
          </p:nvPr>
        </p:nvSpPr>
        <p:spPr/>
        <p:txBody>
          <a:bodyPr/>
          <a:lstStyle/>
          <a:p>
            <a:fld id="{1FEFAB82-4D19-4318-9416-B30A9028B204}" type="datetime3">
              <a:rPr lang="en-US" smtClean="0">
                <a:solidFill>
                  <a:prstClr val="black">
                    <a:tint val="75000"/>
                  </a:prstClr>
                </a:solidFill>
              </a:rPr>
              <a:pPr/>
              <a:t>3 November 2020</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5C8FAFF5-1A8E-47AC-AA75-0298062DE980}"/>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884A9C6F-E290-4CAC-84F0-AE7CB05C31C3}"/>
              </a:ext>
            </a:extLst>
          </p:cNvPr>
          <p:cNvSpPr>
            <a:spLocks noGrp="1"/>
          </p:cNvSpPr>
          <p:nvPr>
            <p:ph type="sldNum" sz="quarter" idx="12"/>
          </p:nvPr>
        </p:nvSpPr>
        <p:spPr/>
        <p:txBody>
          <a:bodyPr/>
          <a:lstStyle/>
          <a:p>
            <a:fld id="{05CACBD7-AED4-4E2D-B1A1-CD42AAD87E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479208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76C9CA1-2206-4D7C-9F5B-CF5DE2007173}"/>
              </a:ext>
            </a:extLst>
          </p:cNvPr>
          <p:cNvSpPr>
            <a:spLocks noGrp="1"/>
          </p:cNvSpPr>
          <p:nvPr>
            <p:ph type="dt" sz="half" idx="10"/>
          </p:nvPr>
        </p:nvSpPr>
        <p:spPr/>
        <p:txBody>
          <a:bodyPr/>
          <a:lstStyle/>
          <a:p>
            <a:fld id="{285CEB09-67DE-4AC4-8F82-A9E2C7346857}" type="datetime3">
              <a:rPr lang="en-US" smtClean="0">
                <a:solidFill>
                  <a:prstClr val="black">
                    <a:tint val="75000"/>
                  </a:prstClr>
                </a:solidFill>
              </a:rPr>
              <a:pPr/>
              <a:t>3 November 2020</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C2149297-0B1C-4FD7-8F9F-96B7CEEACFFE}"/>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6C745379-5467-4F83-9BD1-EAD174612F54}"/>
              </a:ext>
            </a:extLst>
          </p:cNvPr>
          <p:cNvSpPr>
            <a:spLocks noGrp="1"/>
          </p:cNvSpPr>
          <p:nvPr>
            <p:ph type="sldNum" sz="quarter" idx="12"/>
          </p:nvPr>
        </p:nvSpPr>
        <p:spPr/>
        <p:txBody>
          <a:bodyPr/>
          <a:lstStyle/>
          <a:p>
            <a:fld id="{05CACBD7-AED4-4E2D-B1A1-CD42AAD87E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183945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493B6-58EF-4180-946B-7037CEAD895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3B62CD4-177E-4A98-AC6C-8CF24AEAF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0017428-D72F-4322-B37C-55735F18C2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9483F8E-EC06-4A66-A8C3-B040637541C5}"/>
              </a:ext>
            </a:extLst>
          </p:cNvPr>
          <p:cNvSpPr>
            <a:spLocks noGrp="1"/>
          </p:cNvSpPr>
          <p:nvPr>
            <p:ph type="dt" sz="half" idx="10"/>
          </p:nvPr>
        </p:nvSpPr>
        <p:spPr/>
        <p:txBody>
          <a:bodyPr/>
          <a:lstStyle/>
          <a:p>
            <a:fld id="{78F72935-E33C-46C3-B289-962BF46A36D4}" type="datetime3">
              <a:rPr lang="en-US" smtClean="0">
                <a:solidFill>
                  <a:prstClr val="black">
                    <a:tint val="75000"/>
                  </a:prstClr>
                </a:solidFill>
              </a:rPr>
              <a:pPr/>
              <a:t>3 November 2020</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007F416E-E946-489D-A444-253E37CCAEF2}"/>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00BD18C1-8457-4348-ABE5-FB2E235DA888}"/>
              </a:ext>
            </a:extLst>
          </p:cNvPr>
          <p:cNvSpPr>
            <a:spLocks noGrp="1"/>
          </p:cNvSpPr>
          <p:nvPr>
            <p:ph type="sldNum" sz="quarter" idx="12"/>
          </p:nvPr>
        </p:nvSpPr>
        <p:spPr/>
        <p:txBody>
          <a:bodyPr/>
          <a:lstStyle/>
          <a:p>
            <a:fld id="{05CACBD7-AED4-4E2D-B1A1-CD42AAD87E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9950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B81F8-0E58-48D6-8BC1-8F89D08FFD7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8C2B21C-C1D1-4D5F-9765-6C691BDFAE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69F01DE-4FFD-4524-845D-A2F9C01542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395215-3CDC-4608-BE45-8BDA626BC572}"/>
              </a:ext>
            </a:extLst>
          </p:cNvPr>
          <p:cNvSpPr>
            <a:spLocks noGrp="1"/>
          </p:cNvSpPr>
          <p:nvPr>
            <p:ph type="dt" sz="half" idx="10"/>
          </p:nvPr>
        </p:nvSpPr>
        <p:spPr/>
        <p:txBody>
          <a:bodyPr/>
          <a:lstStyle/>
          <a:p>
            <a:fld id="{DA7F73E5-582A-4E6D-9C75-775D62104A61}" type="datetime3">
              <a:rPr lang="en-US" smtClean="0">
                <a:solidFill>
                  <a:prstClr val="black">
                    <a:tint val="75000"/>
                  </a:prstClr>
                </a:solidFill>
              </a:rPr>
              <a:pPr/>
              <a:t>3 November 2020</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B3F12398-BF67-46AA-A3C9-FDC363BB032A}"/>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46AD748A-4E4A-48D7-B7D8-77B9BBA4C4A5}"/>
              </a:ext>
            </a:extLst>
          </p:cNvPr>
          <p:cNvSpPr>
            <a:spLocks noGrp="1"/>
          </p:cNvSpPr>
          <p:nvPr>
            <p:ph type="sldNum" sz="quarter" idx="12"/>
          </p:nvPr>
        </p:nvSpPr>
        <p:spPr/>
        <p:txBody>
          <a:bodyPr/>
          <a:lstStyle/>
          <a:p>
            <a:fld id="{05CACBD7-AED4-4E2D-B1A1-CD42AAD87E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666032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88C50-6BD8-41F4-B352-615D6C1443F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0BDDDED-85B9-4AD5-AEA5-DC859B4BA10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3FC637-3C0D-4960-9B58-6FCC0D301E24}"/>
              </a:ext>
            </a:extLst>
          </p:cNvPr>
          <p:cNvSpPr>
            <a:spLocks noGrp="1"/>
          </p:cNvSpPr>
          <p:nvPr>
            <p:ph type="dt" sz="half" idx="10"/>
          </p:nvPr>
        </p:nvSpPr>
        <p:spPr/>
        <p:txBody>
          <a:bodyPr/>
          <a:lstStyle/>
          <a:p>
            <a:fld id="{E0F018AA-65C9-46C6-81D3-B520C07EBF23}" type="datetime3">
              <a:rPr lang="en-US" smtClean="0">
                <a:solidFill>
                  <a:prstClr val="black">
                    <a:tint val="75000"/>
                  </a:prstClr>
                </a:solidFill>
              </a:rPr>
              <a:pPr/>
              <a:t>3 November 2020</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9A42CB05-E59E-4005-A8C5-D8F349044DF0}"/>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E926D4C0-835F-4E57-9895-83314FE21BF1}"/>
              </a:ext>
            </a:extLst>
          </p:cNvPr>
          <p:cNvSpPr>
            <a:spLocks noGrp="1"/>
          </p:cNvSpPr>
          <p:nvPr>
            <p:ph type="sldNum" sz="quarter" idx="12"/>
          </p:nvPr>
        </p:nvSpPr>
        <p:spPr/>
        <p:txBody>
          <a:bodyPr/>
          <a:lstStyle/>
          <a:p>
            <a:fld id="{05CACBD7-AED4-4E2D-B1A1-CD42AAD87E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373916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8F5D2A-2BA4-4485-9428-AB7EFB9F809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643BF92-762A-4CC0-9D0C-6845FF1574D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5B7C5B-2D8B-4F54-ADF4-BBB947AB93CA}"/>
              </a:ext>
            </a:extLst>
          </p:cNvPr>
          <p:cNvSpPr>
            <a:spLocks noGrp="1"/>
          </p:cNvSpPr>
          <p:nvPr>
            <p:ph type="dt" sz="half" idx="10"/>
          </p:nvPr>
        </p:nvSpPr>
        <p:spPr/>
        <p:txBody>
          <a:bodyPr/>
          <a:lstStyle/>
          <a:p>
            <a:fld id="{A9569414-5020-4E9C-A6BC-434BEC69E2A8}" type="datetime3">
              <a:rPr lang="en-US" smtClean="0">
                <a:solidFill>
                  <a:prstClr val="black">
                    <a:tint val="75000"/>
                  </a:prstClr>
                </a:solidFill>
              </a:rPr>
              <a:pPr/>
              <a:t>3 November 2020</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0FD8DEDE-C0D3-45EF-99FE-31C059130B8C}"/>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A3849294-C607-4695-9BC8-2E40986C0237}"/>
              </a:ext>
            </a:extLst>
          </p:cNvPr>
          <p:cNvSpPr>
            <a:spLocks noGrp="1"/>
          </p:cNvSpPr>
          <p:nvPr>
            <p:ph type="sldNum" sz="quarter" idx="12"/>
          </p:nvPr>
        </p:nvSpPr>
        <p:spPr/>
        <p:txBody>
          <a:bodyPr/>
          <a:lstStyle/>
          <a:p>
            <a:fld id="{05CACBD7-AED4-4E2D-B1A1-CD42AAD87E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117011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800"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11/3/2020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chemeClr val="bg1"/>
                </a:solidFill>
                <a:latin typeface="Arial"/>
                <a:cs typeface="Arial"/>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11/3/2020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11/3/2020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2000" y="0"/>
                </a:moveTo>
                <a:lnTo>
                  <a:pt x="0" y="0"/>
                </a:lnTo>
                <a:lnTo>
                  <a:pt x="0" y="6857999"/>
                </a:lnTo>
                <a:lnTo>
                  <a:pt x="12192000" y="6857999"/>
                </a:lnTo>
                <a:lnTo>
                  <a:pt x="12192000" y="0"/>
                </a:lnTo>
                <a:close/>
              </a:path>
            </a:pathLst>
          </a:custGeom>
          <a:solidFill>
            <a:srgbClr val="404040"/>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11/3/2020</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B86294-37B3-4995-BE91-9C6C464A62FB}"/>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99E595DE-3A16-4932-BC4D-DDDDD9C409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818882F3-6972-445A-9156-1830E66EEC7E}"/>
              </a:ext>
            </a:extLst>
          </p:cNvPr>
          <p:cNvSpPr>
            <a:spLocks noGrp="1"/>
          </p:cNvSpPr>
          <p:nvPr>
            <p:ph type="dt" sz="half" idx="10"/>
          </p:nvPr>
        </p:nvSpPr>
        <p:spPr/>
        <p:txBody>
          <a:bodyPr/>
          <a:lstStyle/>
          <a:p>
            <a:fld id="{037EF9FF-5787-4BB9-B379-3E1AF82053C2}" type="datetime3">
              <a:rPr lang="en-US" smtClean="0">
                <a:solidFill>
                  <a:prstClr val="black">
                    <a:tint val="75000"/>
                  </a:prstClr>
                </a:solidFill>
              </a:rPr>
              <a:pPr/>
              <a:t>3 November 2020</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CB7BB8E0-078A-42F4-BFBA-CB463A3F346E}"/>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63DD6604-E921-479A-B4F0-97043653BD9C}"/>
              </a:ext>
            </a:extLst>
          </p:cNvPr>
          <p:cNvSpPr>
            <a:spLocks noGrp="1"/>
          </p:cNvSpPr>
          <p:nvPr>
            <p:ph type="sldNum" sz="quarter" idx="12"/>
          </p:nvPr>
        </p:nvSpPr>
        <p:spPr/>
        <p:txBody>
          <a:bodyPr/>
          <a:lstStyle/>
          <a:p>
            <a:fld id="{05CACBD7-AED4-4E2D-B1A1-CD42AAD87E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676376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868DF22B-4087-446B-9436-FCFDC545A396}"/>
              </a:ext>
            </a:extLst>
          </p:cNvPr>
          <p:cNvSpPr/>
          <p:nvPr userDrawn="1"/>
        </p:nvSpPr>
        <p:spPr>
          <a:xfrm>
            <a:off x="-7612" y="-1466"/>
            <a:ext cx="12199612" cy="612875"/>
          </a:xfrm>
          <a:prstGeom prst="rect">
            <a:avLst/>
          </a:prstGeom>
          <a:solidFill>
            <a:srgbClr val="008FC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a:solidFill>
                <a:prstClr val="white"/>
              </a:solidFill>
              <a:cs typeface="Arial" panose="020B0604020202020204" pitchFamily="34" charset="0"/>
            </a:endParaRPr>
          </a:p>
        </p:txBody>
      </p:sp>
      <p:sp>
        <p:nvSpPr>
          <p:cNvPr id="2" name="Title 1">
            <a:extLst>
              <a:ext uri="{FF2B5EF4-FFF2-40B4-BE49-F238E27FC236}">
                <a16:creationId xmlns:a16="http://schemas.microsoft.com/office/drawing/2014/main" id="{513106D7-96EC-4E2E-A5CA-6B984281F924}"/>
              </a:ext>
            </a:extLst>
          </p:cNvPr>
          <p:cNvSpPr>
            <a:spLocks noGrp="1"/>
          </p:cNvSpPr>
          <p:nvPr>
            <p:ph type="title"/>
          </p:nvPr>
        </p:nvSpPr>
        <p:spPr>
          <a:xfrm>
            <a:off x="152780" y="-8247"/>
            <a:ext cx="10515600" cy="581340"/>
          </a:xfrm>
        </p:spPr>
        <p:txBody>
          <a:bodyPr>
            <a:normAutofit/>
          </a:bodyPr>
          <a:lstStyle>
            <a:lvl1pPr>
              <a:defRPr sz="4000" b="1">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D4DDC5F9-76DC-45B5-AC33-CF52E93A7B5D}"/>
              </a:ext>
            </a:extLst>
          </p:cNvPr>
          <p:cNvSpPr>
            <a:spLocks noGrp="1"/>
          </p:cNvSpPr>
          <p:nvPr>
            <p:ph idx="1"/>
          </p:nvPr>
        </p:nvSpPr>
        <p:spPr>
          <a:xfrm>
            <a:off x="838200" y="1017346"/>
            <a:ext cx="10515600" cy="515961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78332FB2-0AB8-45F4-B706-F0A1C2E86402}"/>
              </a:ext>
            </a:extLst>
          </p:cNvPr>
          <p:cNvSpPr/>
          <p:nvPr userDrawn="1"/>
        </p:nvSpPr>
        <p:spPr>
          <a:xfrm>
            <a:off x="6056" y="6605265"/>
            <a:ext cx="12192000" cy="266131"/>
          </a:xfrm>
          <a:prstGeom prst="rect">
            <a:avLst/>
          </a:prstGeom>
          <a:solidFill>
            <a:schemeClr val="tx1">
              <a:lumMod val="65000"/>
              <a:lumOff val="3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a:solidFill>
                <a:prstClr val="white"/>
              </a:solidFill>
              <a:cs typeface="Arial" panose="020B0604020202020204" pitchFamily="34" charset="0"/>
            </a:endParaRPr>
          </a:p>
        </p:txBody>
      </p:sp>
      <p:sp>
        <p:nvSpPr>
          <p:cNvPr id="17" name="Rectangle: Single Corner Snipped 16">
            <a:extLst>
              <a:ext uri="{FF2B5EF4-FFF2-40B4-BE49-F238E27FC236}">
                <a16:creationId xmlns:a16="http://schemas.microsoft.com/office/drawing/2014/main" id="{E103C554-2422-4905-9D17-03B3D8E1D52A}"/>
              </a:ext>
            </a:extLst>
          </p:cNvPr>
          <p:cNvSpPr/>
          <p:nvPr userDrawn="1"/>
        </p:nvSpPr>
        <p:spPr>
          <a:xfrm>
            <a:off x="3093983" y="6605265"/>
            <a:ext cx="4087982" cy="248596"/>
          </a:xfrm>
          <a:prstGeom prst="snip1Rect">
            <a:avLst>
              <a:gd name="adj" fmla="val 50000"/>
            </a:avLst>
          </a:prstGeom>
          <a:solidFill>
            <a:schemeClr val="accent5">
              <a:lumMod val="60000"/>
              <a:lumOff val="4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endParaRPr lang="en-US" sz="1200" b="1" dirty="0">
              <a:solidFill>
                <a:prstClr val="white"/>
              </a:solidFill>
              <a:cs typeface="Arial" panose="020B0604020202020204" pitchFamily="34" charset="0"/>
            </a:endParaRPr>
          </a:p>
        </p:txBody>
      </p:sp>
      <p:sp>
        <p:nvSpPr>
          <p:cNvPr id="15" name="Rectangle: Single Corner Snipped 14">
            <a:extLst>
              <a:ext uri="{FF2B5EF4-FFF2-40B4-BE49-F238E27FC236}">
                <a16:creationId xmlns:a16="http://schemas.microsoft.com/office/drawing/2014/main" id="{14CC0BFA-DE7B-4499-829A-6B71AD36FF35}"/>
              </a:ext>
            </a:extLst>
          </p:cNvPr>
          <p:cNvSpPr/>
          <p:nvPr userDrawn="1"/>
        </p:nvSpPr>
        <p:spPr>
          <a:xfrm>
            <a:off x="2890327" y="6605265"/>
            <a:ext cx="4087982" cy="248596"/>
          </a:xfrm>
          <a:prstGeom prst="snip1Rect">
            <a:avLst>
              <a:gd name="adj" fmla="val 50000"/>
            </a:avLst>
          </a:prstGeom>
          <a:solidFill>
            <a:srgbClr val="008FC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endParaRPr lang="en-US" sz="1200" b="1" dirty="0">
              <a:solidFill>
                <a:prstClr val="white"/>
              </a:solidFill>
              <a:cs typeface="Arial" panose="020B0604020202020204" pitchFamily="34" charset="0"/>
            </a:endParaRPr>
          </a:p>
        </p:txBody>
      </p:sp>
      <p:sp>
        <p:nvSpPr>
          <p:cNvPr id="14" name="Rectangle: Single Corner Snipped 13">
            <a:extLst>
              <a:ext uri="{FF2B5EF4-FFF2-40B4-BE49-F238E27FC236}">
                <a16:creationId xmlns:a16="http://schemas.microsoft.com/office/drawing/2014/main" id="{047D5B3D-F74C-4020-B7F9-DB80540E35DA}"/>
              </a:ext>
            </a:extLst>
          </p:cNvPr>
          <p:cNvSpPr/>
          <p:nvPr userDrawn="1"/>
        </p:nvSpPr>
        <p:spPr>
          <a:xfrm>
            <a:off x="1232707" y="6599209"/>
            <a:ext cx="4177873" cy="258506"/>
          </a:xfrm>
          <a:prstGeom prst="snip1Rect">
            <a:avLst>
              <a:gd name="adj" fmla="val 50000"/>
            </a:avLst>
          </a:prstGeom>
          <a:solidFill>
            <a:srgbClr val="006A97"/>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endParaRPr lang="en-US" sz="1200" b="1" dirty="0">
              <a:solidFill>
                <a:prstClr val="white"/>
              </a:solidFill>
              <a:cs typeface="Arial" panose="020B0604020202020204" pitchFamily="34" charset="0"/>
            </a:endParaRPr>
          </a:p>
        </p:txBody>
      </p:sp>
      <p:sp>
        <p:nvSpPr>
          <p:cNvPr id="12" name="Rectangle: Single Corner Snipped 11">
            <a:extLst>
              <a:ext uri="{FF2B5EF4-FFF2-40B4-BE49-F238E27FC236}">
                <a16:creationId xmlns:a16="http://schemas.microsoft.com/office/drawing/2014/main" id="{0214AEB6-3194-4940-93D4-8D2575863847}"/>
              </a:ext>
            </a:extLst>
          </p:cNvPr>
          <p:cNvSpPr/>
          <p:nvPr userDrawn="1"/>
        </p:nvSpPr>
        <p:spPr>
          <a:xfrm>
            <a:off x="1011795" y="6599209"/>
            <a:ext cx="4177873" cy="248879"/>
          </a:xfrm>
          <a:prstGeom prst="snip1Rect">
            <a:avLst>
              <a:gd name="adj" fmla="val 50000"/>
            </a:avLst>
          </a:prstGeom>
          <a:solidFill>
            <a:srgbClr val="005D85"/>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endParaRPr lang="en-US" sz="1200" b="1" dirty="0">
              <a:solidFill>
                <a:prstClr val="white"/>
              </a:solidFill>
              <a:cs typeface="Arial" panose="020B0604020202020204" pitchFamily="34" charset="0"/>
            </a:endParaRPr>
          </a:p>
        </p:txBody>
      </p:sp>
      <p:sp>
        <p:nvSpPr>
          <p:cNvPr id="11" name="Rectangle: Single Corner Snipped 10">
            <a:extLst>
              <a:ext uri="{FF2B5EF4-FFF2-40B4-BE49-F238E27FC236}">
                <a16:creationId xmlns:a16="http://schemas.microsoft.com/office/drawing/2014/main" id="{D21FAAE0-36C9-4D28-BF79-478A2708E0A5}"/>
              </a:ext>
            </a:extLst>
          </p:cNvPr>
          <p:cNvSpPr/>
          <p:nvPr userDrawn="1"/>
        </p:nvSpPr>
        <p:spPr>
          <a:xfrm>
            <a:off x="205387" y="6599209"/>
            <a:ext cx="2004413" cy="266132"/>
          </a:xfrm>
          <a:prstGeom prst="snip1Rect">
            <a:avLst>
              <a:gd name="adj" fmla="val 50000"/>
            </a:avLst>
          </a:prstGeom>
          <a:solidFill>
            <a:srgbClr val="D8642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endParaRPr lang="en-US" sz="1200" b="1" dirty="0">
              <a:solidFill>
                <a:prstClr val="white"/>
              </a:solidFill>
              <a:cs typeface="Arial" panose="020B0604020202020204" pitchFamily="34" charset="0"/>
            </a:endParaRPr>
          </a:p>
        </p:txBody>
      </p:sp>
      <p:sp>
        <p:nvSpPr>
          <p:cNvPr id="8" name="Rectangle: Single Corner Snipped 7">
            <a:extLst>
              <a:ext uri="{FF2B5EF4-FFF2-40B4-BE49-F238E27FC236}">
                <a16:creationId xmlns:a16="http://schemas.microsoft.com/office/drawing/2014/main" id="{BA1D2115-0E25-422E-9023-B51F9C211431}"/>
              </a:ext>
            </a:extLst>
          </p:cNvPr>
          <p:cNvSpPr/>
          <p:nvPr userDrawn="1"/>
        </p:nvSpPr>
        <p:spPr>
          <a:xfrm>
            <a:off x="0" y="6599209"/>
            <a:ext cx="2004413" cy="266132"/>
          </a:xfrm>
          <a:prstGeom prst="snip1Rect">
            <a:avLst>
              <a:gd name="adj" fmla="val 50000"/>
            </a:avLst>
          </a:prstGeom>
          <a:solidFill>
            <a:srgbClr val="A24B1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endParaRPr lang="en-US" sz="1200" b="1" dirty="0">
              <a:solidFill>
                <a:prstClr val="white"/>
              </a:solidFill>
              <a:cs typeface="Arial" panose="020B0604020202020204" pitchFamily="34" charset="0"/>
            </a:endParaRPr>
          </a:p>
        </p:txBody>
      </p:sp>
      <p:sp>
        <p:nvSpPr>
          <p:cNvPr id="10" name="Rectangle 9">
            <a:extLst>
              <a:ext uri="{FF2B5EF4-FFF2-40B4-BE49-F238E27FC236}">
                <a16:creationId xmlns:a16="http://schemas.microsoft.com/office/drawing/2014/main" id="{D3E844BC-5D7B-41E7-A4E3-BAF42FC8DDD6}"/>
              </a:ext>
            </a:extLst>
          </p:cNvPr>
          <p:cNvSpPr/>
          <p:nvPr userDrawn="1"/>
        </p:nvSpPr>
        <p:spPr>
          <a:xfrm>
            <a:off x="-2471" y="6604956"/>
            <a:ext cx="1952586" cy="276999"/>
          </a:xfrm>
          <a:prstGeom prst="rect">
            <a:avLst/>
          </a:prstGeom>
        </p:spPr>
        <p:txBody>
          <a:bodyPr wrap="none">
            <a:spAutoFit/>
          </a:bodyPr>
          <a:lstStyle/>
          <a:p>
            <a:r>
              <a:rPr lang="en-US" sz="1200" b="1" dirty="0">
                <a:solidFill>
                  <a:prstClr val="white"/>
                </a:solidFill>
                <a:cs typeface="Arial" panose="020B0604020202020204" pitchFamily="34" charset="0"/>
              </a:rPr>
              <a:t>SIMULATION EXERCISE</a:t>
            </a:r>
          </a:p>
        </p:txBody>
      </p:sp>
      <p:sp>
        <p:nvSpPr>
          <p:cNvPr id="13" name="Rectangle 12">
            <a:extLst>
              <a:ext uri="{FF2B5EF4-FFF2-40B4-BE49-F238E27FC236}">
                <a16:creationId xmlns:a16="http://schemas.microsoft.com/office/drawing/2014/main" id="{5A2952AD-10AE-4031-9F83-57256D9173D3}"/>
              </a:ext>
            </a:extLst>
          </p:cNvPr>
          <p:cNvSpPr/>
          <p:nvPr userDrawn="1"/>
        </p:nvSpPr>
        <p:spPr>
          <a:xfrm>
            <a:off x="2296187" y="6604957"/>
            <a:ext cx="3843713" cy="276999"/>
          </a:xfrm>
          <a:prstGeom prst="rect">
            <a:avLst/>
          </a:prstGeom>
        </p:spPr>
        <p:txBody>
          <a:bodyPr wrap="square">
            <a:spAutoFit/>
          </a:bodyPr>
          <a:lstStyle/>
          <a:p>
            <a:r>
              <a:rPr lang="en-US" sz="1200" b="1" dirty="0">
                <a:solidFill>
                  <a:prstClr val="white"/>
                </a:solidFill>
                <a:cs typeface="Arial" panose="020B0604020202020204" pitchFamily="34" charset="0"/>
              </a:rPr>
              <a:t>NOVEL CORONAVIRUS (COVID-19)</a:t>
            </a:r>
          </a:p>
        </p:txBody>
      </p:sp>
      <p:sp>
        <p:nvSpPr>
          <p:cNvPr id="4" name="Date Placeholder 3">
            <a:extLst>
              <a:ext uri="{FF2B5EF4-FFF2-40B4-BE49-F238E27FC236}">
                <a16:creationId xmlns:a16="http://schemas.microsoft.com/office/drawing/2014/main" id="{D54DA4ED-9ABC-4282-9787-04C348BE350B}"/>
              </a:ext>
            </a:extLst>
          </p:cNvPr>
          <p:cNvSpPr>
            <a:spLocks noGrp="1"/>
          </p:cNvSpPr>
          <p:nvPr>
            <p:ph type="dt" sz="half" idx="10"/>
          </p:nvPr>
        </p:nvSpPr>
        <p:spPr>
          <a:xfrm>
            <a:off x="5481868" y="6560893"/>
            <a:ext cx="3769418" cy="365125"/>
          </a:xfrm>
          <a:ln>
            <a:noFill/>
          </a:ln>
        </p:spPr>
        <p:txBody>
          <a:bodyPr/>
          <a:lstStyle>
            <a:lvl1pPr algn="l">
              <a:defRPr sz="1200" b="1">
                <a:solidFill>
                  <a:schemeClr val="bg1"/>
                </a:solidFill>
                <a:latin typeface="Arial" panose="020B0604020202020204" pitchFamily="34" charset="0"/>
                <a:cs typeface="Arial" panose="020B0604020202020204" pitchFamily="34" charset="0"/>
              </a:defRPr>
            </a:lvl1pPr>
          </a:lstStyle>
          <a:p>
            <a:fld id="{7EA682B2-33C9-4D4F-9A18-C7D5F7FE2751}" type="datetime3">
              <a:rPr lang="en-US" smtClean="0">
                <a:solidFill>
                  <a:prstClr val="white"/>
                </a:solidFill>
              </a:rPr>
              <a:pPr/>
              <a:t>3 November 2020</a:t>
            </a:fld>
            <a:endParaRPr lang="en-US" dirty="0">
              <a:solidFill>
                <a:prstClr val="white"/>
              </a:solidFill>
            </a:endParaRPr>
          </a:p>
        </p:txBody>
      </p:sp>
      <p:sp>
        <p:nvSpPr>
          <p:cNvPr id="18" name="TextBox 17">
            <a:extLst>
              <a:ext uri="{FF2B5EF4-FFF2-40B4-BE49-F238E27FC236}">
                <a16:creationId xmlns:a16="http://schemas.microsoft.com/office/drawing/2014/main" id="{71B491A0-70AF-46B2-AEC7-03AEA54B4139}"/>
              </a:ext>
            </a:extLst>
          </p:cNvPr>
          <p:cNvSpPr txBox="1"/>
          <p:nvPr userDrawn="1"/>
        </p:nvSpPr>
        <p:spPr>
          <a:xfrm>
            <a:off x="10431711" y="6587799"/>
            <a:ext cx="1641231" cy="276999"/>
          </a:xfrm>
          <a:prstGeom prst="rect">
            <a:avLst/>
          </a:prstGeom>
          <a:noFill/>
        </p:spPr>
        <p:txBody>
          <a:bodyPr wrap="square" rtlCol="0">
            <a:spAutoFit/>
          </a:bodyPr>
          <a:lstStyle/>
          <a:p>
            <a:pPr algn="r"/>
            <a:r>
              <a:rPr lang="en-US" sz="1200" b="1" dirty="0">
                <a:solidFill>
                  <a:prstClr val="white"/>
                </a:solidFill>
                <a:cs typeface="Arial" panose="020B0604020202020204" pitchFamily="34" charset="0"/>
              </a:rPr>
              <a:t>page </a:t>
            </a:r>
            <a:fld id="{1B4E33A6-6130-4A49-BBD8-DE9BC3CBE6A3}" type="slidenum">
              <a:rPr lang="en-US" sz="1200" b="1" smtClean="0">
                <a:solidFill>
                  <a:prstClr val="white"/>
                </a:solidFill>
                <a:cs typeface="Arial" panose="020B0604020202020204" pitchFamily="34" charset="0"/>
              </a:rPr>
              <a:pPr algn="r"/>
              <a:t>‹#›</a:t>
            </a:fld>
            <a:endParaRPr lang="en-US" sz="1200" b="1" dirty="0">
              <a:solidFill>
                <a:prstClr val="white"/>
              </a:solidFill>
              <a:cs typeface="Arial" panose="020B0604020202020204" pitchFamily="34" charset="0"/>
            </a:endParaRPr>
          </a:p>
        </p:txBody>
      </p:sp>
    </p:spTree>
    <p:extLst>
      <p:ext uri="{BB962C8B-B14F-4D97-AF65-F5344CB8AC3E}">
        <p14:creationId xmlns:p14="http://schemas.microsoft.com/office/powerpoint/2010/main" val="1554100246"/>
      </p:ext>
    </p:extLst>
  </p:cSld>
  <p:clrMapOvr>
    <a:masterClrMapping/>
  </p:clrMapOvr>
  <p:transition spd="slow">
    <p:fade/>
  </p:transition>
  <p:hf hdr="0" ftr="0"/>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922A2-79C3-4E46-8D84-3C5BE975AC6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71037BA-145B-4F48-A7D5-AD8A8A8EED6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780594E-1554-441A-A730-7F11E9AAE44A}"/>
              </a:ext>
            </a:extLst>
          </p:cNvPr>
          <p:cNvSpPr>
            <a:spLocks noGrp="1"/>
          </p:cNvSpPr>
          <p:nvPr>
            <p:ph type="dt" sz="half" idx="10"/>
          </p:nvPr>
        </p:nvSpPr>
        <p:spPr/>
        <p:txBody>
          <a:bodyPr/>
          <a:lstStyle/>
          <a:p>
            <a:fld id="{6C8388E3-2E99-4010-9005-3AE6BE90366B}" type="datetime3">
              <a:rPr lang="en-US" smtClean="0">
                <a:solidFill>
                  <a:prstClr val="black">
                    <a:tint val="75000"/>
                  </a:prstClr>
                </a:solidFill>
              </a:rPr>
              <a:pPr/>
              <a:t>3 November 2020</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8CA56ACD-1C77-409E-8D05-0D230C93866E}"/>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75FF11F2-DA08-47AD-B578-270D119B6BA8}"/>
              </a:ext>
            </a:extLst>
          </p:cNvPr>
          <p:cNvSpPr>
            <a:spLocks noGrp="1"/>
          </p:cNvSpPr>
          <p:nvPr>
            <p:ph type="sldNum" sz="quarter" idx="12"/>
          </p:nvPr>
        </p:nvSpPr>
        <p:spPr/>
        <p:txBody>
          <a:bodyPr/>
          <a:lstStyle/>
          <a:p>
            <a:fld id="{05CACBD7-AED4-4E2D-B1A1-CD42AAD87E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0689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1D49C-B98F-4AD9-A980-354EFFAD71A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C315BA-D0A4-426E-8A1A-83DF48EA249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9ACC8B4-5613-43B0-A1F5-FE7A49416BD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2AFE513-79F0-4D34-96E8-B4CBBAA3CB41}"/>
              </a:ext>
            </a:extLst>
          </p:cNvPr>
          <p:cNvSpPr>
            <a:spLocks noGrp="1"/>
          </p:cNvSpPr>
          <p:nvPr>
            <p:ph type="dt" sz="half" idx="10"/>
          </p:nvPr>
        </p:nvSpPr>
        <p:spPr/>
        <p:txBody>
          <a:bodyPr/>
          <a:lstStyle/>
          <a:p>
            <a:fld id="{429CAB1E-4CFE-4ED8-8F44-E87A048AF566}" type="datetime3">
              <a:rPr lang="en-US" smtClean="0">
                <a:solidFill>
                  <a:prstClr val="black">
                    <a:tint val="75000"/>
                  </a:prstClr>
                </a:solidFill>
              </a:rPr>
              <a:pPr/>
              <a:t>3 November 2020</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907380DF-4624-49EB-AD45-B01ACC360824}"/>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169EC5F0-237C-44B3-A759-155F42DD85F6}"/>
              </a:ext>
            </a:extLst>
          </p:cNvPr>
          <p:cNvSpPr>
            <a:spLocks noGrp="1"/>
          </p:cNvSpPr>
          <p:nvPr>
            <p:ph type="sldNum" sz="quarter" idx="12"/>
          </p:nvPr>
        </p:nvSpPr>
        <p:spPr/>
        <p:txBody>
          <a:bodyPr/>
          <a:lstStyle/>
          <a:p>
            <a:fld id="{05CACBD7-AED4-4E2D-B1A1-CD42AAD87E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6228442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11505"/>
          </a:xfrm>
          <a:custGeom>
            <a:avLst/>
            <a:gdLst/>
            <a:ahLst/>
            <a:cxnLst/>
            <a:rect l="l" t="t" r="r" b="b"/>
            <a:pathLst>
              <a:path w="12192000" h="611505">
                <a:moveTo>
                  <a:pt x="0" y="611187"/>
                </a:moveTo>
                <a:lnTo>
                  <a:pt x="0" y="0"/>
                </a:lnTo>
                <a:lnTo>
                  <a:pt x="12192000" y="0"/>
                </a:lnTo>
                <a:lnTo>
                  <a:pt x="12192000" y="611187"/>
                </a:lnTo>
                <a:lnTo>
                  <a:pt x="0" y="611187"/>
                </a:lnTo>
                <a:close/>
              </a:path>
            </a:pathLst>
          </a:custGeom>
          <a:solidFill>
            <a:srgbClr val="008FCE"/>
          </a:solidFill>
        </p:spPr>
        <p:txBody>
          <a:bodyPr wrap="square" lIns="0" tIns="0" rIns="0" bIns="0" rtlCol="0"/>
          <a:lstStyle/>
          <a:p>
            <a:endParaRPr/>
          </a:p>
        </p:txBody>
      </p:sp>
      <p:sp>
        <p:nvSpPr>
          <p:cNvPr id="17" name="bg object 17"/>
          <p:cNvSpPr/>
          <p:nvPr/>
        </p:nvSpPr>
        <p:spPr>
          <a:xfrm>
            <a:off x="0" y="6568440"/>
            <a:ext cx="12188952" cy="289560"/>
          </a:xfrm>
          <a:prstGeom prst="rect">
            <a:avLst/>
          </a:prstGeom>
          <a:blipFill>
            <a:blip r:embed="rId7"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8" name="bg object 18"/>
          <p:cNvSpPr/>
          <p:nvPr/>
        </p:nvSpPr>
        <p:spPr>
          <a:xfrm>
            <a:off x="6350" y="6605586"/>
            <a:ext cx="12185650" cy="252729"/>
          </a:xfrm>
          <a:custGeom>
            <a:avLst/>
            <a:gdLst/>
            <a:ahLst/>
            <a:cxnLst/>
            <a:rect l="l" t="t" r="r" b="b"/>
            <a:pathLst>
              <a:path w="12185650" h="252729">
                <a:moveTo>
                  <a:pt x="0" y="0"/>
                </a:moveTo>
                <a:lnTo>
                  <a:pt x="12185650" y="0"/>
                </a:lnTo>
                <a:lnTo>
                  <a:pt x="12185650" y="252413"/>
                </a:lnTo>
                <a:lnTo>
                  <a:pt x="0" y="252413"/>
                </a:lnTo>
                <a:lnTo>
                  <a:pt x="0" y="0"/>
                </a:lnTo>
                <a:close/>
              </a:path>
            </a:pathLst>
          </a:custGeom>
          <a:solidFill>
            <a:srgbClr val="595959"/>
          </a:solidFill>
        </p:spPr>
        <p:txBody>
          <a:bodyPr wrap="square" lIns="0" tIns="0" rIns="0" bIns="0" rtlCol="0"/>
          <a:lstStyle/>
          <a:p>
            <a:endParaRPr/>
          </a:p>
        </p:txBody>
      </p:sp>
      <p:sp>
        <p:nvSpPr>
          <p:cNvPr id="2" name="Holder 2"/>
          <p:cNvSpPr>
            <a:spLocks noGrp="1"/>
          </p:cNvSpPr>
          <p:nvPr>
            <p:ph type="title"/>
          </p:nvPr>
        </p:nvSpPr>
        <p:spPr>
          <a:xfrm>
            <a:off x="0" y="1587"/>
            <a:ext cx="7771130" cy="609600"/>
          </a:xfrm>
          <a:prstGeom prst="rect">
            <a:avLst/>
          </a:prstGeom>
        </p:spPr>
        <p:txBody>
          <a:bodyPr wrap="square" lIns="0" tIns="0" rIns="0" bIns="0">
            <a:spAutoFit/>
          </a:bodyPr>
          <a:lstStyle>
            <a:lvl1pPr>
              <a:defRPr sz="2000" b="1" i="0">
                <a:solidFill>
                  <a:schemeClr val="bg1"/>
                </a:solidFill>
                <a:latin typeface="Arial"/>
                <a:cs typeface="Arial"/>
              </a:defRPr>
            </a:lvl1pPr>
          </a:lstStyle>
          <a:p>
            <a:endParaRPr/>
          </a:p>
        </p:txBody>
      </p:sp>
      <p:sp>
        <p:nvSpPr>
          <p:cNvPr id="3" name="Holder 3"/>
          <p:cNvSpPr>
            <a:spLocks noGrp="1"/>
          </p:cNvSpPr>
          <p:nvPr>
            <p:ph type="body" idx="1"/>
          </p:nvPr>
        </p:nvSpPr>
        <p:spPr>
          <a:xfrm>
            <a:off x="231125" y="1151635"/>
            <a:ext cx="7583805" cy="1671320"/>
          </a:xfrm>
          <a:prstGeom prst="rect">
            <a:avLst/>
          </a:prstGeom>
        </p:spPr>
        <p:txBody>
          <a:bodyPr wrap="square" lIns="0" tIns="0" rIns="0" bIns="0">
            <a:spAutoFit/>
          </a:bodyPr>
          <a:lstStyle>
            <a:lvl1pPr>
              <a:defRPr sz="18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11/3/2020</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0DD77B-566F-448A-9CAD-E164B7BEE7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60D83DE5-5AD1-42FA-94DC-665554C018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AB85C32-7B69-4DA5-88E8-C04252DD12A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958ADE-BA35-494E-BE53-3C61C716429B}" type="datetime3">
              <a:rPr lang="en-US" smtClean="0">
                <a:solidFill>
                  <a:prstClr val="black">
                    <a:tint val="75000"/>
                  </a:prstClr>
                </a:solidFill>
              </a:rPr>
              <a:pPr/>
              <a:t>3 November 2020</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66E2A2D0-8FE2-4491-B917-DEF4DA1ACE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6A2A525B-CEDB-4ACB-8BB8-53AE2922248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CACBD7-AED4-4E2D-B1A1-CD42AAD87E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91539141"/>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hf sldNum="0" hdr="0" ftr="0"/>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5.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jp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11" Type="http://schemas.openxmlformats.org/officeDocument/2006/relationships/image" Target="../media/image23.jp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jpg"/></Relationships>
</file>

<file path=ppt/slides/_rels/slide1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1.jpg"/><Relationship Id="rId5" Type="http://schemas.openxmlformats.org/officeDocument/2006/relationships/image" Target="../media/image30.jpg"/><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33.jpeg"/><Relationship Id="rId4" Type="http://schemas.openxmlformats.org/officeDocument/2006/relationships/image" Target="../media/image32.jpeg"/></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image" Target="../media/image34.jpeg"/></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2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42.png"/><Relationship Id="rId7" Type="http://schemas.openxmlformats.org/officeDocument/2006/relationships/image" Target="../media/image16.png"/><Relationship Id="rId2"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43.jpg"/><Relationship Id="rId9" Type="http://schemas.openxmlformats.org/officeDocument/2006/relationships/image" Target="../media/image18.png"/></Relationships>
</file>

<file path=ppt/slides/_rels/slide3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4.xml"/><Relationship Id="rId4" Type="http://schemas.openxmlformats.org/officeDocument/2006/relationships/image" Target="../media/image46.png"/></Relationships>
</file>

<file path=ppt/slides/_rels/slide3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3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extranet.who.int/hslp/training/course/view.php?id=333" TargetMode="External"/><Relationship Id="rId2" Type="http://schemas.openxmlformats.org/officeDocument/2006/relationships/hyperlink" Target="https://www.who.int/emergencies/diseases/novel-coronavirus-2019/training/online-training"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hyperlink" Target="https://www.who.int/emergencies/diseases/novel-coronavirus-2019" TargetMode="External"/><Relationship Id="rId7" Type="http://schemas.openxmlformats.org/officeDocument/2006/relationships/hyperlink" Target="https://www.who.int/ihr/procedures/simulation-exercise/en/"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hyperlink" Target="https://www.who.int/health-topics/coronavirus" TargetMode="External"/><Relationship Id="rId4" Type="http://schemas.openxmlformats.org/officeDocument/2006/relationships/image" Target="../media/image5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825353" y="2809747"/>
            <a:ext cx="4028440" cy="1229824"/>
          </a:xfrm>
          <a:prstGeom prst="rect">
            <a:avLst/>
          </a:prstGeom>
        </p:spPr>
        <p:txBody>
          <a:bodyPr vert="horz" wrap="square" lIns="0" tIns="74930" rIns="0" bIns="0" rtlCol="0">
            <a:spAutoFit/>
          </a:bodyPr>
          <a:lstStyle/>
          <a:p>
            <a:pPr marL="12700" marR="5080">
              <a:lnSpc>
                <a:spcPts val="4500"/>
              </a:lnSpc>
              <a:spcBef>
                <a:spcPts val="590"/>
              </a:spcBef>
            </a:pPr>
            <a:r>
              <a:rPr lang="zh-CN" altLang="en-US" sz="4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新型冠状病毒</a:t>
            </a:r>
            <a:br>
              <a:rPr lang="zh-CN" altLang="en-US" sz="4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br>
            <a:r>
              <a:rPr lang="zh-CN" altLang="en-US" sz="4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a:t>
            </a:r>
            <a:r>
              <a:rPr sz="4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COVID-2019</a:t>
            </a:r>
            <a:r>
              <a:rPr lang="zh-CN" altLang="en-US" sz="4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a:t>
            </a:r>
            <a:endParaRPr sz="4200" dirty="0">
              <a:latin typeface="Times New Roman" panose="02020603050405020304" pitchFamily="18" charset="0"/>
              <a:ea typeface="STXihei" panose="02010600040101010101" pitchFamily="2" charset="-122"/>
              <a:cs typeface="Times New Roman" panose="02020603050405020304" pitchFamily="18" charset="0"/>
            </a:endParaRPr>
          </a:p>
        </p:txBody>
      </p:sp>
      <p:grpSp>
        <p:nvGrpSpPr>
          <p:cNvPr id="3" name="object 3"/>
          <p:cNvGrpSpPr/>
          <p:nvPr/>
        </p:nvGrpSpPr>
        <p:grpSpPr>
          <a:xfrm>
            <a:off x="0" y="0"/>
            <a:ext cx="6172835" cy="6858000"/>
            <a:chOff x="0" y="0"/>
            <a:chExt cx="6172835" cy="6858000"/>
          </a:xfrm>
        </p:grpSpPr>
        <p:sp>
          <p:nvSpPr>
            <p:cNvPr id="4" name="object 4"/>
            <p:cNvSpPr/>
            <p:nvPr/>
          </p:nvSpPr>
          <p:spPr>
            <a:xfrm>
              <a:off x="0" y="0"/>
              <a:ext cx="6172835" cy="6858000"/>
            </a:xfrm>
            <a:custGeom>
              <a:avLst/>
              <a:gdLst/>
              <a:ahLst/>
              <a:cxnLst/>
              <a:rect l="l" t="t" r="r" b="b"/>
              <a:pathLst>
                <a:path w="6172835" h="6858000">
                  <a:moveTo>
                    <a:pt x="6103706" y="0"/>
                  </a:moveTo>
                  <a:lnTo>
                    <a:pt x="0" y="0"/>
                  </a:lnTo>
                  <a:lnTo>
                    <a:pt x="0" y="6857999"/>
                  </a:lnTo>
                  <a:lnTo>
                    <a:pt x="2764858" y="6857999"/>
                  </a:lnTo>
                  <a:lnTo>
                    <a:pt x="2896679" y="6782204"/>
                  </a:lnTo>
                  <a:lnTo>
                    <a:pt x="2937503" y="6757202"/>
                  </a:lnTo>
                  <a:lnTo>
                    <a:pt x="2978137" y="6731921"/>
                  </a:lnTo>
                  <a:lnTo>
                    <a:pt x="3018580" y="6706364"/>
                  </a:lnTo>
                  <a:lnTo>
                    <a:pt x="3058830" y="6680530"/>
                  </a:lnTo>
                  <a:lnTo>
                    <a:pt x="3098887" y="6654423"/>
                  </a:lnTo>
                  <a:lnTo>
                    <a:pt x="3138748" y="6628042"/>
                  </a:lnTo>
                  <a:lnTo>
                    <a:pt x="3178412" y="6601390"/>
                  </a:lnTo>
                  <a:lnTo>
                    <a:pt x="3217878" y="6574467"/>
                  </a:lnTo>
                  <a:lnTo>
                    <a:pt x="3257145" y="6547276"/>
                  </a:lnTo>
                  <a:lnTo>
                    <a:pt x="3296211" y="6519816"/>
                  </a:lnTo>
                  <a:lnTo>
                    <a:pt x="3335076" y="6492091"/>
                  </a:lnTo>
                  <a:lnTo>
                    <a:pt x="3373737" y="6464100"/>
                  </a:lnTo>
                  <a:lnTo>
                    <a:pt x="3412193" y="6435846"/>
                  </a:lnTo>
                  <a:lnTo>
                    <a:pt x="3450444" y="6407329"/>
                  </a:lnTo>
                  <a:lnTo>
                    <a:pt x="3488487" y="6378551"/>
                  </a:lnTo>
                  <a:lnTo>
                    <a:pt x="3526322" y="6349514"/>
                  </a:lnTo>
                  <a:lnTo>
                    <a:pt x="3563947" y="6320218"/>
                  </a:lnTo>
                  <a:lnTo>
                    <a:pt x="3601361" y="6290665"/>
                  </a:lnTo>
                  <a:lnTo>
                    <a:pt x="3638562" y="6260856"/>
                  </a:lnTo>
                  <a:lnTo>
                    <a:pt x="3675549" y="6230793"/>
                  </a:lnTo>
                  <a:lnTo>
                    <a:pt x="3712321" y="6200477"/>
                  </a:lnTo>
                  <a:lnTo>
                    <a:pt x="3748877" y="6169909"/>
                  </a:lnTo>
                  <a:lnTo>
                    <a:pt x="3785214" y="6139091"/>
                  </a:lnTo>
                  <a:lnTo>
                    <a:pt x="3821333" y="6108023"/>
                  </a:lnTo>
                  <a:lnTo>
                    <a:pt x="3857231" y="6076708"/>
                  </a:lnTo>
                  <a:lnTo>
                    <a:pt x="3892907" y="6045146"/>
                  </a:lnTo>
                  <a:lnTo>
                    <a:pt x="3928360" y="6013339"/>
                  </a:lnTo>
                  <a:lnTo>
                    <a:pt x="3963588" y="5981289"/>
                  </a:lnTo>
                  <a:lnTo>
                    <a:pt x="3998591" y="5948995"/>
                  </a:lnTo>
                  <a:lnTo>
                    <a:pt x="4033366" y="5916461"/>
                  </a:lnTo>
                  <a:lnTo>
                    <a:pt x="4067913" y="5883687"/>
                  </a:lnTo>
                  <a:lnTo>
                    <a:pt x="4102231" y="5850674"/>
                  </a:lnTo>
                  <a:lnTo>
                    <a:pt x="4136317" y="5817424"/>
                  </a:lnTo>
                  <a:lnTo>
                    <a:pt x="4170170" y="5783939"/>
                  </a:lnTo>
                  <a:lnTo>
                    <a:pt x="4203790" y="5750218"/>
                  </a:lnTo>
                  <a:lnTo>
                    <a:pt x="4237175" y="5716265"/>
                  </a:lnTo>
                  <a:lnTo>
                    <a:pt x="4270323" y="5682080"/>
                  </a:lnTo>
                  <a:lnTo>
                    <a:pt x="4303234" y="5647664"/>
                  </a:lnTo>
                  <a:lnTo>
                    <a:pt x="4335906" y="5613019"/>
                  </a:lnTo>
                  <a:lnTo>
                    <a:pt x="4368337" y="5578146"/>
                  </a:lnTo>
                  <a:lnTo>
                    <a:pt x="4400526" y="5543046"/>
                  </a:lnTo>
                  <a:lnTo>
                    <a:pt x="4432473" y="5507721"/>
                  </a:lnTo>
                  <a:lnTo>
                    <a:pt x="4464175" y="5472172"/>
                  </a:lnTo>
                  <a:lnTo>
                    <a:pt x="4495631" y="5436401"/>
                  </a:lnTo>
                  <a:lnTo>
                    <a:pt x="4526840" y="5400408"/>
                  </a:lnTo>
                  <a:lnTo>
                    <a:pt x="4557801" y="5364196"/>
                  </a:lnTo>
                  <a:lnTo>
                    <a:pt x="4588512" y="5327765"/>
                  </a:lnTo>
                  <a:lnTo>
                    <a:pt x="4618973" y="5291116"/>
                  </a:lnTo>
                  <a:lnTo>
                    <a:pt x="4649180" y="5254252"/>
                  </a:lnTo>
                  <a:lnTo>
                    <a:pt x="4679135" y="5217173"/>
                  </a:lnTo>
                  <a:lnTo>
                    <a:pt x="4708834" y="5179881"/>
                  </a:lnTo>
                  <a:lnTo>
                    <a:pt x="4738277" y="5142376"/>
                  </a:lnTo>
                  <a:lnTo>
                    <a:pt x="4767462" y="5104661"/>
                  </a:lnTo>
                  <a:lnTo>
                    <a:pt x="4796388" y="5066737"/>
                  </a:lnTo>
                  <a:lnTo>
                    <a:pt x="4825054" y="5028605"/>
                  </a:lnTo>
                  <a:lnTo>
                    <a:pt x="4853459" y="4990266"/>
                  </a:lnTo>
                  <a:lnTo>
                    <a:pt x="4881600" y="4951721"/>
                  </a:lnTo>
                  <a:lnTo>
                    <a:pt x="4909478" y="4912973"/>
                  </a:lnTo>
                  <a:lnTo>
                    <a:pt x="4937089" y="4874022"/>
                  </a:lnTo>
                  <a:lnTo>
                    <a:pt x="4964434" y="4834869"/>
                  </a:lnTo>
                  <a:lnTo>
                    <a:pt x="4991510" y="4795517"/>
                  </a:lnTo>
                  <a:lnTo>
                    <a:pt x="5018317" y="4755965"/>
                  </a:lnTo>
                  <a:lnTo>
                    <a:pt x="5044853" y="4716217"/>
                  </a:lnTo>
                  <a:lnTo>
                    <a:pt x="5071117" y="4676272"/>
                  </a:lnTo>
                  <a:lnTo>
                    <a:pt x="5097107" y="4636132"/>
                  </a:lnTo>
                  <a:lnTo>
                    <a:pt x="5122823" y="4595799"/>
                  </a:lnTo>
                  <a:lnTo>
                    <a:pt x="5148262" y="4555274"/>
                  </a:lnTo>
                  <a:lnTo>
                    <a:pt x="5173423" y="4514559"/>
                  </a:lnTo>
                  <a:lnTo>
                    <a:pt x="5198306" y="4473653"/>
                  </a:lnTo>
                  <a:lnTo>
                    <a:pt x="5222909" y="4432560"/>
                  </a:lnTo>
                  <a:lnTo>
                    <a:pt x="5247230" y="4391280"/>
                  </a:lnTo>
                  <a:lnTo>
                    <a:pt x="5271268" y="4349814"/>
                  </a:lnTo>
                  <a:lnTo>
                    <a:pt x="5295022" y="4308165"/>
                  </a:lnTo>
                  <a:lnTo>
                    <a:pt x="5318491" y="4266332"/>
                  </a:lnTo>
                  <a:lnTo>
                    <a:pt x="5341672" y="4224318"/>
                  </a:lnTo>
                  <a:lnTo>
                    <a:pt x="5364566" y="4182124"/>
                  </a:lnTo>
                  <a:lnTo>
                    <a:pt x="5387170" y="4139751"/>
                  </a:lnTo>
                  <a:lnTo>
                    <a:pt x="5409484" y="4097200"/>
                  </a:lnTo>
                  <a:lnTo>
                    <a:pt x="5431505" y="4054474"/>
                  </a:lnTo>
                  <a:lnTo>
                    <a:pt x="5453233" y="4011572"/>
                  </a:lnTo>
                  <a:lnTo>
                    <a:pt x="5474666" y="3968497"/>
                  </a:lnTo>
                  <a:lnTo>
                    <a:pt x="5495803" y="3925250"/>
                  </a:lnTo>
                  <a:lnTo>
                    <a:pt x="5516642" y="3881831"/>
                  </a:lnTo>
                  <a:lnTo>
                    <a:pt x="5537183" y="3838244"/>
                  </a:lnTo>
                  <a:lnTo>
                    <a:pt x="5557424" y="3794488"/>
                  </a:lnTo>
                  <a:lnTo>
                    <a:pt x="5577363" y="3750565"/>
                  </a:lnTo>
                  <a:lnTo>
                    <a:pt x="5597000" y="3706476"/>
                  </a:lnTo>
                  <a:lnTo>
                    <a:pt x="5616332" y="3662224"/>
                  </a:lnTo>
                  <a:lnTo>
                    <a:pt x="5635360" y="3617808"/>
                  </a:lnTo>
                  <a:lnTo>
                    <a:pt x="5654080" y="3573231"/>
                  </a:lnTo>
                  <a:lnTo>
                    <a:pt x="5672493" y="3528493"/>
                  </a:lnTo>
                  <a:lnTo>
                    <a:pt x="5690596" y="3483597"/>
                  </a:lnTo>
                  <a:lnTo>
                    <a:pt x="5708388" y="3438543"/>
                  </a:lnTo>
                  <a:lnTo>
                    <a:pt x="5725869" y="3393332"/>
                  </a:lnTo>
                  <a:lnTo>
                    <a:pt x="5743036" y="3347967"/>
                  </a:lnTo>
                  <a:lnTo>
                    <a:pt x="5759888" y="3302448"/>
                  </a:lnTo>
                  <a:lnTo>
                    <a:pt x="5776425" y="3256777"/>
                  </a:lnTo>
                  <a:lnTo>
                    <a:pt x="5792644" y="3210955"/>
                  </a:lnTo>
                  <a:lnTo>
                    <a:pt x="5808544" y="3164983"/>
                  </a:lnTo>
                  <a:lnTo>
                    <a:pt x="5824125" y="3118862"/>
                  </a:lnTo>
                  <a:lnTo>
                    <a:pt x="5839384" y="3072595"/>
                  </a:lnTo>
                  <a:lnTo>
                    <a:pt x="5854321" y="3026182"/>
                  </a:lnTo>
                  <a:lnTo>
                    <a:pt x="5868934" y="2979625"/>
                  </a:lnTo>
                  <a:lnTo>
                    <a:pt x="5883221" y="2932924"/>
                  </a:lnTo>
                  <a:lnTo>
                    <a:pt x="5897182" y="2886082"/>
                  </a:lnTo>
                  <a:lnTo>
                    <a:pt x="5910815" y="2839100"/>
                  </a:lnTo>
                  <a:lnTo>
                    <a:pt x="5924119" y="2791978"/>
                  </a:lnTo>
                  <a:lnTo>
                    <a:pt x="5937092" y="2744719"/>
                  </a:lnTo>
                  <a:lnTo>
                    <a:pt x="5949733" y="2697323"/>
                  </a:lnTo>
                  <a:lnTo>
                    <a:pt x="5962041" y="2649793"/>
                  </a:lnTo>
                  <a:lnTo>
                    <a:pt x="5974015" y="2602128"/>
                  </a:lnTo>
                  <a:lnTo>
                    <a:pt x="5985652" y="2554331"/>
                  </a:lnTo>
                  <a:lnTo>
                    <a:pt x="5996953" y="2506403"/>
                  </a:lnTo>
                  <a:lnTo>
                    <a:pt x="6007915" y="2458346"/>
                  </a:lnTo>
                  <a:lnTo>
                    <a:pt x="6018537" y="2410159"/>
                  </a:lnTo>
                  <a:lnTo>
                    <a:pt x="6028818" y="2361846"/>
                  </a:lnTo>
                  <a:lnTo>
                    <a:pt x="6038756" y="2313407"/>
                  </a:lnTo>
                  <a:lnTo>
                    <a:pt x="6048351" y="2264843"/>
                  </a:lnTo>
                  <a:lnTo>
                    <a:pt x="6057600" y="2216157"/>
                  </a:lnTo>
                  <a:lnTo>
                    <a:pt x="6066503" y="2167348"/>
                  </a:lnTo>
                  <a:lnTo>
                    <a:pt x="6075058" y="2118419"/>
                  </a:lnTo>
                  <a:lnTo>
                    <a:pt x="6083264" y="2069371"/>
                  </a:lnTo>
                  <a:lnTo>
                    <a:pt x="6091119" y="2020205"/>
                  </a:lnTo>
                  <a:lnTo>
                    <a:pt x="6098623" y="1970922"/>
                  </a:lnTo>
                  <a:lnTo>
                    <a:pt x="6105774" y="1921524"/>
                  </a:lnTo>
                  <a:lnTo>
                    <a:pt x="6112570" y="1872013"/>
                  </a:lnTo>
                  <a:lnTo>
                    <a:pt x="6119010" y="1822389"/>
                  </a:lnTo>
                  <a:lnTo>
                    <a:pt x="6125094" y="1772653"/>
                  </a:lnTo>
                  <a:lnTo>
                    <a:pt x="6130819" y="1722808"/>
                  </a:lnTo>
                  <a:lnTo>
                    <a:pt x="6136184" y="1672854"/>
                  </a:lnTo>
                  <a:lnTo>
                    <a:pt x="6141188" y="1622793"/>
                  </a:lnTo>
                  <a:lnTo>
                    <a:pt x="6145830" y="1572626"/>
                  </a:lnTo>
                  <a:lnTo>
                    <a:pt x="6150108" y="1522355"/>
                  </a:lnTo>
                  <a:lnTo>
                    <a:pt x="6154021" y="1471980"/>
                  </a:lnTo>
                  <a:lnTo>
                    <a:pt x="6157567" y="1421503"/>
                  </a:lnTo>
                  <a:lnTo>
                    <a:pt x="6160746" y="1370926"/>
                  </a:lnTo>
                  <a:lnTo>
                    <a:pt x="6163556" y="1320249"/>
                  </a:lnTo>
                  <a:lnTo>
                    <a:pt x="6165996" y="1269475"/>
                  </a:lnTo>
                  <a:lnTo>
                    <a:pt x="6168063" y="1218604"/>
                  </a:lnTo>
                  <a:lnTo>
                    <a:pt x="6169758" y="1167637"/>
                  </a:lnTo>
                  <a:lnTo>
                    <a:pt x="6171079" y="1116577"/>
                  </a:lnTo>
                  <a:lnTo>
                    <a:pt x="6172024" y="1065424"/>
                  </a:lnTo>
                  <a:lnTo>
                    <a:pt x="6172592" y="1014179"/>
                  </a:lnTo>
                  <a:lnTo>
                    <a:pt x="6172781" y="962845"/>
                  </a:lnTo>
                  <a:lnTo>
                    <a:pt x="6172599" y="912557"/>
                  </a:lnTo>
                  <a:lnTo>
                    <a:pt x="6172054" y="862356"/>
                  </a:lnTo>
                  <a:lnTo>
                    <a:pt x="6171147" y="812242"/>
                  </a:lnTo>
                  <a:lnTo>
                    <a:pt x="6169880" y="762217"/>
                  </a:lnTo>
                  <a:lnTo>
                    <a:pt x="6168253" y="712282"/>
                  </a:lnTo>
                  <a:lnTo>
                    <a:pt x="6166269" y="662439"/>
                  </a:lnTo>
                  <a:lnTo>
                    <a:pt x="6163927" y="612688"/>
                  </a:lnTo>
                  <a:lnTo>
                    <a:pt x="6161230" y="563031"/>
                  </a:lnTo>
                  <a:lnTo>
                    <a:pt x="6158178" y="513468"/>
                  </a:lnTo>
                  <a:lnTo>
                    <a:pt x="6154774" y="464003"/>
                  </a:lnTo>
                  <a:lnTo>
                    <a:pt x="6151018" y="414634"/>
                  </a:lnTo>
                  <a:lnTo>
                    <a:pt x="6146911" y="365365"/>
                  </a:lnTo>
                  <a:lnTo>
                    <a:pt x="6142455" y="316196"/>
                  </a:lnTo>
                  <a:lnTo>
                    <a:pt x="6137650" y="267127"/>
                  </a:lnTo>
                  <a:lnTo>
                    <a:pt x="6103706" y="0"/>
                  </a:lnTo>
                  <a:close/>
                </a:path>
              </a:pathLst>
            </a:custGeom>
            <a:solidFill>
              <a:srgbClr val="FFFFFF">
                <a:alpha val="79998"/>
              </a:srgbClr>
            </a:solidFill>
          </p:spPr>
          <p:txBody>
            <a:bodyPr wrap="square" lIns="0" tIns="0" rIns="0" bIns="0" rtlCol="0"/>
            <a:lstStyle/>
            <a:p>
              <a:endParaRPr/>
            </a:p>
          </p:txBody>
        </p:sp>
        <p:sp>
          <p:nvSpPr>
            <p:cNvPr id="5" name="object 5"/>
            <p:cNvSpPr/>
            <p:nvPr/>
          </p:nvSpPr>
          <p:spPr>
            <a:xfrm>
              <a:off x="0" y="0"/>
              <a:ext cx="6024245" cy="6858000"/>
            </a:xfrm>
            <a:custGeom>
              <a:avLst/>
              <a:gdLst/>
              <a:ahLst/>
              <a:cxnLst/>
              <a:rect l="l" t="t" r="r" b="b"/>
              <a:pathLst>
                <a:path w="6024245" h="6858000">
                  <a:moveTo>
                    <a:pt x="5953780" y="0"/>
                  </a:moveTo>
                  <a:lnTo>
                    <a:pt x="0" y="0"/>
                  </a:lnTo>
                  <a:lnTo>
                    <a:pt x="0" y="6857999"/>
                  </a:lnTo>
                  <a:lnTo>
                    <a:pt x="2436986" y="6857999"/>
                  </a:lnTo>
                  <a:lnTo>
                    <a:pt x="2549933" y="6800151"/>
                  </a:lnTo>
                  <a:lnTo>
                    <a:pt x="2592074" y="6777061"/>
                  </a:lnTo>
                  <a:lnTo>
                    <a:pt x="2634028" y="6753676"/>
                  </a:lnTo>
                  <a:lnTo>
                    <a:pt x="2675795" y="6729996"/>
                  </a:lnTo>
                  <a:lnTo>
                    <a:pt x="2717373" y="6706024"/>
                  </a:lnTo>
                  <a:lnTo>
                    <a:pt x="2758761" y="6681762"/>
                  </a:lnTo>
                  <a:lnTo>
                    <a:pt x="2799958" y="6657209"/>
                  </a:lnTo>
                  <a:lnTo>
                    <a:pt x="2840961" y="6632368"/>
                  </a:lnTo>
                  <a:lnTo>
                    <a:pt x="2881771" y="6607241"/>
                  </a:lnTo>
                  <a:lnTo>
                    <a:pt x="2922384" y="6581828"/>
                  </a:lnTo>
                  <a:lnTo>
                    <a:pt x="2962801" y="6556131"/>
                  </a:lnTo>
                  <a:lnTo>
                    <a:pt x="3003019" y="6530151"/>
                  </a:lnTo>
                  <a:lnTo>
                    <a:pt x="3043037" y="6503890"/>
                  </a:lnTo>
                  <a:lnTo>
                    <a:pt x="3082854" y="6477349"/>
                  </a:lnTo>
                  <a:lnTo>
                    <a:pt x="3122468" y="6450530"/>
                  </a:lnTo>
                  <a:lnTo>
                    <a:pt x="3161878" y="6423433"/>
                  </a:lnTo>
                  <a:lnTo>
                    <a:pt x="3201082" y="6396061"/>
                  </a:lnTo>
                  <a:lnTo>
                    <a:pt x="3240080" y="6368415"/>
                  </a:lnTo>
                  <a:lnTo>
                    <a:pt x="3278869" y="6340496"/>
                  </a:lnTo>
                  <a:lnTo>
                    <a:pt x="3317448" y="6312305"/>
                  </a:lnTo>
                  <a:lnTo>
                    <a:pt x="3355817" y="6283844"/>
                  </a:lnTo>
                  <a:lnTo>
                    <a:pt x="3393973" y="6255115"/>
                  </a:lnTo>
                  <a:lnTo>
                    <a:pt x="3431915" y="6226118"/>
                  </a:lnTo>
                  <a:lnTo>
                    <a:pt x="3469642" y="6196856"/>
                  </a:lnTo>
                  <a:lnTo>
                    <a:pt x="3507152" y="6167329"/>
                  </a:lnTo>
                  <a:lnTo>
                    <a:pt x="3544444" y="6137538"/>
                  </a:lnTo>
                  <a:lnTo>
                    <a:pt x="3581516" y="6107487"/>
                  </a:lnTo>
                  <a:lnTo>
                    <a:pt x="3618368" y="6077175"/>
                  </a:lnTo>
                  <a:lnTo>
                    <a:pt x="3654997" y="6046604"/>
                  </a:lnTo>
                  <a:lnTo>
                    <a:pt x="3691403" y="6015775"/>
                  </a:lnTo>
                  <a:lnTo>
                    <a:pt x="3727584" y="5984690"/>
                  </a:lnTo>
                  <a:lnTo>
                    <a:pt x="3763538" y="5953351"/>
                  </a:lnTo>
                  <a:lnTo>
                    <a:pt x="3799264" y="5921759"/>
                  </a:lnTo>
                  <a:lnTo>
                    <a:pt x="3834761" y="5889914"/>
                  </a:lnTo>
                  <a:lnTo>
                    <a:pt x="3870027" y="5857819"/>
                  </a:lnTo>
                  <a:lnTo>
                    <a:pt x="3905062" y="5825475"/>
                  </a:lnTo>
                  <a:lnTo>
                    <a:pt x="3939862" y="5792883"/>
                  </a:lnTo>
                  <a:lnTo>
                    <a:pt x="3974428" y="5760045"/>
                  </a:lnTo>
                  <a:lnTo>
                    <a:pt x="4008758" y="5726962"/>
                  </a:lnTo>
                  <a:lnTo>
                    <a:pt x="4042850" y="5693636"/>
                  </a:lnTo>
                  <a:lnTo>
                    <a:pt x="4076703" y="5660067"/>
                  </a:lnTo>
                  <a:lnTo>
                    <a:pt x="4110315" y="5626258"/>
                  </a:lnTo>
                  <a:lnTo>
                    <a:pt x="4143686" y="5592209"/>
                  </a:lnTo>
                  <a:lnTo>
                    <a:pt x="4176813" y="5557923"/>
                  </a:lnTo>
                  <a:lnTo>
                    <a:pt x="4209696" y="5523400"/>
                  </a:lnTo>
                  <a:lnTo>
                    <a:pt x="4242333" y="5488641"/>
                  </a:lnTo>
                  <a:lnTo>
                    <a:pt x="4274722" y="5453649"/>
                  </a:lnTo>
                  <a:lnTo>
                    <a:pt x="4306862" y="5418425"/>
                  </a:lnTo>
                  <a:lnTo>
                    <a:pt x="4338753" y="5382970"/>
                  </a:lnTo>
                  <a:lnTo>
                    <a:pt x="4370391" y="5347285"/>
                  </a:lnTo>
                  <a:lnTo>
                    <a:pt x="4401776" y="5311373"/>
                  </a:lnTo>
                  <a:lnTo>
                    <a:pt x="4432907" y="5275233"/>
                  </a:lnTo>
                  <a:lnTo>
                    <a:pt x="4463783" y="5238868"/>
                  </a:lnTo>
                  <a:lnTo>
                    <a:pt x="4494401" y="5202279"/>
                  </a:lnTo>
                  <a:lnTo>
                    <a:pt x="4524760" y="5165468"/>
                  </a:lnTo>
                  <a:lnTo>
                    <a:pt x="4554859" y="5128436"/>
                  </a:lnTo>
                  <a:lnTo>
                    <a:pt x="4584697" y="5091183"/>
                  </a:lnTo>
                  <a:lnTo>
                    <a:pt x="4614272" y="5053713"/>
                  </a:lnTo>
                  <a:lnTo>
                    <a:pt x="4643583" y="5016025"/>
                  </a:lnTo>
                  <a:lnTo>
                    <a:pt x="4672628" y="4978122"/>
                  </a:lnTo>
                  <a:lnTo>
                    <a:pt x="4701406" y="4940005"/>
                  </a:lnTo>
                  <a:lnTo>
                    <a:pt x="4729916" y="4901675"/>
                  </a:lnTo>
                  <a:lnTo>
                    <a:pt x="4758156" y="4863134"/>
                  </a:lnTo>
                  <a:lnTo>
                    <a:pt x="4786124" y="4824383"/>
                  </a:lnTo>
                  <a:lnTo>
                    <a:pt x="4813820" y="4785423"/>
                  </a:lnTo>
                  <a:lnTo>
                    <a:pt x="4841242" y="4746256"/>
                  </a:lnTo>
                  <a:lnTo>
                    <a:pt x="4868389" y="4706883"/>
                  </a:lnTo>
                  <a:lnTo>
                    <a:pt x="4895259" y="4667306"/>
                  </a:lnTo>
                  <a:lnTo>
                    <a:pt x="4921850" y="4627526"/>
                  </a:lnTo>
                  <a:lnTo>
                    <a:pt x="4948162" y="4587544"/>
                  </a:lnTo>
                  <a:lnTo>
                    <a:pt x="4974193" y="4547363"/>
                  </a:lnTo>
                  <a:lnTo>
                    <a:pt x="4999942" y="4506982"/>
                  </a:lnTo>
                  <a:lnTo>
                    <a:pt x="5025407" y="4466404"/>
                  </a:lnTo>
                  <a:lnTo>
                    <a:pt x="5050586" y="4425631"/>
                  </a:lnTo>
                  <a:lnTo>
                    <a:pt x="5075479" y="4384662"/>
                  </a:lnTo>
                  <a:lnTo>
                    <a:pt x="5100084" y="4343500"/>
                  </a:lnTo>
                  <a:lnTo>
                    <a:pt x="5124400" y="4302147"/>
                  </a:lnTo>
                  <a:lnTo>
                    <a:pt x="5148425" y="4260603"/>
                  </a:lnTo>
                  <a:lnTo>
                    <a:pt x="5172157" y="4218871"/>
                  </a:lnTo>
                  <a:lnTo>
                    <a:pt x="5195596" y="4176950"/>
                  </a:lnTo>
                  <a:lnTo>
                    <a:pt x="5218740" y="4134844"/>
                  </a:lnTo>
                  <a:lnTo>
                    <a:pt x="5241588" y="4092553"/>
                  </a:lnTo>
                  <a:lnTo>
                    <a:pt x="5264138" y="4050078"/>
                  </a:lnTo>
                  <a:lnTo>
                    <a:pt x="5286389" y="4007421"/>
                  </a:lnTo>
                  <a:lnTo>
                    <a:pt x="5308339" y="3964584"/>
                  </a:lnTo>
                  <a:lnTo>
                    <a:pt x="5329987" y="3921568"/>
                  </a:lnTo>
                  <a:lnTo>
                    <a:pt x="5351332" y="3878373"/>
                  </a:lnTo>
                  <a:lnTo>
                    <a:pt x="5372372" y="3835003"/>
                  </a:lnTo>
                  <a:lnTo>
                    <a:pt x="5393105" y="3791457"/>
                  </a:lnTo>
                  <a:lnTo>
                    <a:pt x="5413532" y="3747738"/>
                  </a:lnTo>
                  <a:lnTo>
                    <a:pt x="5433649" y="3703847"/>
                  </a:lnTo>
                  <a:lnTo>
                    <a:pt x="5453456" y="3659784"/>
                  </a:lnTo>
                  <a:lnTo>
                    <a:pt x="5472951" y="3615553"/>
                  </a:lnTo>
                  <a:lnTo>
                    <a:pt x="5492133" y="3571153"/>
                  </a:lnTo>
                  <a:lnTo>
                    <a:pt x="5511000" y="3526587"/>
                  </a:lnTo>
                  <a:lnTo>
                    <a:pt x="5529552" y="3481855"/>
                  </a:lnTo>
                  <a:lnTo>
                    <a:pt x="5547786" y="3436960"/>
                  </a:lnTo>
                  <a:lnTo>
                    <a:pt x="5565701" y="3391903"/>
                  </a:lnTo>
                  <a:lnTo>
                    <a:pt x="5583296" y="3346684"/>
                  </a:lnTo>
                  <a:lnTo>
                    <a:pt x="5600570" y="3301306"/>
                  </a:lnTo>
                  <a:lnTo>
                    <a:pt x="5617521" y="3255769"/>
                  </a:lnTo>
                  <a:lnTo>
                    <a:pt x="5634147" y="3210076"/>
                  </a:lnTo>
                  <a:lnTo>
                    <a:pt x="5650448" y="3164227"/>
                  </a:lnTo>
                  <a:lnTo>
                    <a:pt x="5666421" y="3118224"/>
                  </a:lnTo>
                  <a:lnTo>
                    <a:pt x="5682066" y="3072069"/>
                  </a:lnTo>
                  <a:lnTo>
                    <a:pt x="5697381" y="3025762"/>
                  </a:lnTo>
                  <a:lnTo>
                    <a:pt x="5712365" y="2979306"/>
                  </a:lnTo>
                  <a:lnTo>
                    <a:pt x="5727015" y="2932701"/>
                  </a:lnTo>
                  <a:lnTo>
                    <a:pt x="5741332" y="2885949"/>
                  </a:lnTo>
                  <a:lnTo>
                    <a:pt x="5755313" y="2839051"/>
                  </a:lnTo>
                  <a:lnTo>
                    <a:pt x="5768958" y="2792010"/>
                  </a:lnTo>
                  <a:lnTo>
                    <a:pt x="5782264" y="2744825"/>
                  </a:lnTo>
                  <a:lnTo>
                    <a:pt x="5795230" y="2697499"/>
                  </a:lnTo>
                  <a:lnTo>
                    <a:pt x="5807855" y="2650033"/>
                  </a:lnTo>
                  <a:lnTo>
                    <a:pt x="5820137" y="2602428"/>
                  </a:lnTo>
                  <a:lnTo>
                    <a:pt x="5832076" y="2554686"/>
                  </a:lnTo>
                  <a:lnTo>
                    <a:pt x="5843669" y="2506808"/>
                  </a:lnTo>
                  <a:lnTo>
                    <a:pt x="5854916" y="2458796"/>
                  </a:lnTo>
                  <a:lnTo>
                    <a:pt x="5865814" y="2410651"/>
                  </a:lnTo>
                  <a:lnTo>
                    <a:pt x="5876363" y="2362374"/>
                  </a:lnTo>
                  <a:lnTo>
                    <a:pt x="5886561" y="2313966"/>
                  </a:lnTo>
                  <a:lnTo>
                    <a:pt x="5896407" y="2265430"/>
                  </a:lnTo>
                  <a:lnTo>
                    <a:pt x="5905899" y="2216767"/>
                  </a:lnTo>
                  <a:lnTo>
                    <a:pt x="5915036" y="2167977"/>
                  </a:lnTo>
                  <a:lnTo>
                    <a:pt x="5923816" y="2119063"/>
                  </a:lnTo>
                  <a:lnTo>
                    <a:pt x="5932239" y="2070025"/>
                  </a:lnTo>
                  <a:lnTo>
                    <a:pt x="5940302" y="2020866"/>
                  </a:lnTo>
                  <a:lnTo>
                    <a:pt x="5948004" y="1971586"/>
                  </a:lnTo>
                  <a:lnTo>
                    <a:pt x="5955345" y="1922187"/>
                  </a:lnTo>
                  <a:lnTo>
                    <a:pt x="5962322" y="1872670"/>
                  </a:lnTo>
                  <a:lnTo>
                    <a:pt x="5968934" y="1823038"/>
                  </a:lnTo>
                  <a:lnTo>
                    <a:pt x="5975179" y="1773290"/>
                  </a:lnTo>
                  <a:lnTo>
                    <a:pt x="5981057" y="1723429"/>
                  </a:lnTo>
                  <a:lnTo>
                    <a:pt x="5986566" y="1673455"/>
                  </a:lnTo>
                  <a:lnTo>
                    <a:pt x="5991705" y="1623371"/>
                  </a:lnTo>
                  <a:lnTo>
                    <a:pt x="5996471" y="1573178"/>
                  </a:lnTo>
                  <a:lnTo>
                    <a:pt x="6000864" y="1522877"/>
                  </a:lnTo>
                  <a:lnTo>
                    <a:pt x="6004883" y="1472469"/>
                  </a:lnTo>
                  <a:lnTo>
                    <a:pt x="6008525" y="1421956"/>
                  </a:lnTo>
                  <a:lnTo>
                    <a:pt x="6011790" y="1371340"/>
                  </a:lnTo>
                  <a:lnTo>
                    <a:pt x="6014676" y="1320621"/>
                  </a:lnTo>
                  <a:lnTo>
                    <a:pt x="6017182" y="1269802"/>
                  </a:lnTo>
                  <a:lnTo>
                    <a:pt x="6019306" y="1218883"/>
                  </a:lnTo>
                  <a:lnTo>
                    <a:pt x="6021047" y="1167865"/>
                  </a:lnTo>
                  <a:lnTo>
                    <a:pt x="6022404" y="1116752"/>
                  </a:lnTo>
                  <a:lnTo>
                    <a:pt x="6023375" y="1065542"/>
                  </a:lnTo>
                  <a:lnTo>
                    <a:pt x="6023958" y="1014239"/>
                  </a:lnTo>
                  <a:lnTo>
                    <a:pt x="6024153" y="962844"/>
                  </a:lnTo>
                  <a:lnTo>
                    <a:pt x="6023947" y="910012"/>
                  </a:lnTo>
                  <a:lnTo>
                    <a:pt x="6023331" y="857277"/>
                  </a:lnTo>
                  <a:lnTo>
                    <a:pt x="6022305" y="804642"/>
                  </a:lnTo>
                  <a:lnTo>
                    <a:pt x="6020872" y="752108"/>
                  </a:lnTo>
                  <a:lnTo>
                    <a:pt x="6019032" y="699677"/>
                  </a:lnTo>
                  <a:lnTo>
                    <a:pt x="6016788" y="647349"/>
                  </a:lnTo>
                  <a:lnTo>
                    <a:pt x="6014141" y="595127"/>
                  </a:lnTo>
                  <a:lnTo>
                    <a:pt x="6011093" y="543011"/>
                  </a:lnTo>
                  <a:lnTo>
                    <a:pt x="6007644" y="491004"/>
                  </a:lnTo>
                  <a:lnTo>
                    <a:pt x="6003797" y="439107"/>
                  </a:lnTo>
                  <a:lnTo>
                    <a:pt x="5999553" y="387322"/>
                  </a:lnTo>
                  <a:lnTo>
                    <a:pt x="5994913" y="335649"/>
                  </a:lnTo>
                  <a:lnTo>
                    <a:pt x="5989880" y="284091"/>
                  </a:lnTo>
                  <a:lnTo>
                    <a:pt x="5953780" y="0"/>
                  </a:lnTo>
                  <a:close/>
                </a:path>
              </a:pathLst>
            </a:custGeom>
            <a:solidFill>
              <a:srgbClr val="FFFFFF"/>
            </a:solidFill>
          </p:spPr>
          <p:txBody>
            <a:bodyPr wrap="square" lIns="0" tIns="0" rIns="0" bIns="0" rtlCol="0"/>
            <a:lstStyle/>
            <a:p>
              <a:endParaRPr/>
            </a:p>
          </p:txBody>
        </p:sp>
        <p:sp>
          <p:nvSpPr>
            <p:cNvPr id="6" name="object 6"/>
            <p:cNvSpPr/>
            <p:nvPr/>
          </p:nvSpPr>
          <p:spPr>
            <a:xfrm>
              <a:off x="419381" y="1607799"/>
              <a:ext cx="4047843" cy="2274229"/>
            </a:xfrm>
            <a:prstGeom prst="rect">
              <a:avLst/>
            </a:prstGeom>
            <a:blipFill>
              <a:blip r:embed="rId2" cstate="print"/>
              <a:stretch>
                <a:fillRect/>
              </a:stretch>
            </a:blipFill>
          </p:spPr>
          <p:txBody>
            <a:bodyPr wrap="square" lIns="0" tIns="0" rIns="0" bIns="0" rtlCol="0"/>
            <a:lstStyle/>
            <a:p>
              <a:endParaRPr/>
            </a:p>
          </p:txBody>
        </p:sp>
      </p:grpSp>
      <p:sp>
        <p:nvSpPr>
          <p:cNvPr id="7" name="object 7"/>
          <p:cNvSpPr txBox="1"/>
          <p:nvPr/>
        </p:nvSpPr>
        <p:spPr>
          <a:xfrm>
            <a:off x="346132" y="4269740"/>
            <a:ext cx="3797300" cy="742063"/>
          </a:xfrm>
          <a:prstGeom prst="rect">
            <a:avLst/>
          </a:prstGeom>
        </p:spPr>
        <p:txBody>
          <a:bodyPr vert="horz" wrap="square" lIns="0" tIns="9525" rIns="0" bIns="0" rtlCol="0">
            <a:spAutoFit/>
          </a:bodyPr>
          <a:lstStyle/>
          <a:p>
            <a:pPr marL="262890" marR="5080" indent="-250825">
              <a:lnSpc>
                <a:spcPct val="100800"/>
              </a:lnSpc>
              <a:spcBef>
                <a:spcPts val="75"/>
              </a:spcBef>
              <a:tabLst>
                <a:tab pos="2937510" algn="l"/>
              </a:tabLst>
            </a:pPr>
            <a:r>
              <a:rPr lang="zh-CN" altLang="en-US" sz="2400" b="1" spc="-5" dirty="0">
                <a:solidFill>
                  <a:srgbClr val="D86422"/>
                </a:solidFill>
                <a:latin typeface="STXihei" panose="02010600040101010101" pitchFamily="2" charset="-122"/>
                <a:ea typeface="STXihei" panose="02010600040101010101" pitchFamily="2" charset="-122"/>
                <a:cs typeface="Arial"/>
              </a:rPr>
              <a:t>入境口岸</a:t>
            </a:r>
            <a:endParaRPr lang="en-US" altLang="zh-CN" sz="2400" b="1" spc="-5" dirty="0">
              <a:solidFill>
                <a:srgbClr val="D86422"/>
              </a:solidFill>
              <a:latin typeface="STXihei" panose="02010600040101010101" pitchFamily="2" charset="-122"/>
              <a:ea typeface="STXihei" panose="02010600040101010101" pitchFamily="2" charset="-122"/>
              <a:cs typeface="Arial"/>
            </a:endParaRPr>
          </a:p>
          <a:p>
            <a:pPr marL="262890" marR="5080" indent="-250825">
              <a:lnSpc>
                <a:spcPct val="100800"/>
              </a:lnSpc>
              <a:spcBef>
                <a:spcPts val="75"/>
              </a:spcBef>
              <a:tabLst>
                <a:tab pos="2937510" algn="l"/>
              </a:tabLst>
            </a:pPr>
            <a:r>
              <a:rPr lang="zh-CN" altLang="en-US" sz="2400" b="1" spc="-5" dirty="0">
                <a:solidFill>
                  <a:srgbClr val="D86422"/>
                </a:solidFill>
                <a:latin typeface="STXihei" panose="02010600040101010101" pitchFamily="2" charset="-122"/>
                <a:ea typeface="STXihei" panose="02010600040101010101" pitchFamily="2" charset="-122"/>
                <a:cs typeface="Arial"/>
              </a:rPr>
              <a:t>模拟演练</a:t>
            </a:r>
            <a:endParaRPr sz="2400" dirty="0">
              <a:latin typeface="STXihei" panose="02010600040101010101" pitchFamily="2" charset="-122"/>
              <a:ea typeface="STXihei" panose="02010600040101010101" pitchFamily="2" charset="-122"/>
              <a:cs typeface="Arial"/>
            </a:endParaRPr>
          </a:p>
        </p:txBody>
      </p:sp>
      <p:sp>
        <p:nvSpPr>
          <p:cNvPr id="8" name="object 8"/>
          <p:cNvSpPr/>
          <p:nvPr/>
        </p:nvSpPr>
        <p:spPr>
          <a:xfrm>
            <a:off x="10917935" y="6327647"/>
            <a:ext cx="1267968" cy="390144"/>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9" name="object 9"/>
          <p:cNvSpPr/>
          <p:nvPr/>
        </p:nvSpPr>
        <p:spPr>
          <a:xfrm>
            <a:off x="131063" y="6315455"/>
            <a:ext cx="1295400" cy="414528"/>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0" name="文本框 9">
            <a:extLst>
              <a:ext uri="{FF2B5EF4-FFF2-40B4-BE49-F238E27FC236}">
                <a16:creationId xmlns:a16="http://schemas.microsoft.com/office/drawing/2014/main" id="{F0B94362-3BB7-48CB-B129-D8E8459ED9AF}"/>
              </a:ext>
            </a:extLst>
          </p:cNvPr>
          <p:cNvSpPr txBox="1"/>
          <p:nvPr/>
        </p:nvSpPr>
        <p:spPr>
          <a:xfrm>
            <a:off x="611050" y="6362845"/>
            <a:ext cx="822960" cy="365760"/>
          </a:xfrm>
          <a:prstGeom prst="rect">
            <a:avLst/>
          </a:prstGeom>
          <a:solidFill>
            <a:sysClr val="window" lastClr="FFFFFF"/>
          </a:solidFill>
        </p:spPr>
        <p:txBody>
          <a:bodyPr wrap="square" lIns="0" tIns="91440" bIns="91440" rtlCol="0">
            <a:spAutoFit/>
          </a:bodyPr>
          <a:lstStyle/>
          <a:p>
            <a:pPr marL="0" marR="0" lvl="0" indent="0" defTabSz="914400" eaLnBrk="1" fontAlgn="auto" latinLnBrk="0" hangingPunct="1">
              <a:lnSpc>
                <a:spcPct val="100000"/>
              </a:lnSpc>
              <a:spcBef>
                <a:spcPts val="600"/>
              </a:spcBef>
              <a:spcAft>
                <a:spcPts val="0"/>
              </a:spcAft>
              <a:buClrTx/>
              <a:buSzTx/>
              <a:buFontTx/>
              <a:buNone/>
              <a:tabLst/>
              <a:defRPr/>
            </a:pPr>
            <a:r>
              <a:rPr kumimoji="0" lang="zh-CN" altLang="en-US" sz="900" b="1" i="0" u="none" strike="noStrike" kern="0" cap="none" spc="0" normalizeH="0" baseline="0" noProof="0" dirty="0">
                <a:ln>
                  <a:noFill/>
                </a:ln>
                <a:solidFill>
                  <a:srgbClr val="4BACC6"/>
                </a:solidFill>
                <a:effectLst/>
                <a:uLnTx/>
                <a:uFillTx/>
                <a:latin typeface="STXihei" panose="02010600040101010101" pitchFamily="2" charset="-122"/>
                <a:ea typeface="STXihei" panose="02010600040101010101" pitchFamily="2" charset="-122"/>
              </a:rPr>
              <a:t>世界卫生组织</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649287"/>
            <a:ext cx="9171305" cy="5951855"/>
          </a:xfrm>
          <a:custGeom>
            <a:avLst/>
            <a:gdLst/>
            <a:ahLst/>
            <a:cxnLst/>
            <a:rect l="l" t="t" r="r" b="b"/>
            <a:pathLst>
              <a:path w="9171305" h="5951855">
                <a:moveTo>
                  <a:pt x="2267601" y="0"/>
                </a:moveTo>
                <a:lnTo>
                  <a:pt x="0" y="0"/>
                </a:lnTo>
                <a:lnTo>
                  <a:pt x="0" y="5951536"/>
                </a:lnTo>
                <a:lnTo>
                  <a:pt x="2267601" y="5951536"/>
                </a:lnTo>
                <a:lnTo>
                  <a:pt x="2267601" y="0"/>
                </a:lnTo>
                <a:close/>
              </a:path>
              <a:path w="9171305" h="5951855">
                <a:moveTo>
                  <a:pt x="2276745" y="0"/>
                </a:moveTo>
                <a:lnTo>
                  <a:pt x="2276745" y="5951536"/>
                </a:lnTo>
                <a:lnTo>
                  <a:pt x="9170986" y="5951536"/>
                </a:lnTo>
                <a:lnTo>
                  <a:pt x="2276745" y="0"/>
                </a:lnTo>
                <a:close/>
              </a:path>
            </a:pathLst>
          </a:custGeom>
          <a:solidFill>
            <a:srgbClr val="FFFFFF"/>
          </a:solidFill>
        </p:spPr>
        <p:txBody>
          <a:bodyPr wrap="square" lIns="0" tIns="0" rIns="0" bIns="0" rtlCol="0"/>
          <a:lstStyle/>
          <a:p>
            <a:endParaRPr/>
          </a:p>
        </p:txBody>
      </p:sp>
      <p:sp>
        <p:nvSpPr>
          <p:cNvPr id="3" name="object 3"/>
          <p:cNvSpPr txBox="1">
            <a:spLocks noGrp="1"/>
          </p:cNvSpPr>
          <p:nvPr>
            <p:ph type="title"/>
          </p:nvPr>
        </p:nvSpPr>
        <p:spPr>
          <a:xfrm>
            <a:off x="231125" y="0"/>
            <a:ext cx="3226435" cy="513080"/>
          </a:xfrm>
          <a:prstGeom prst="rect">
            <a:avLst/>
          </a:prstGeom>
        </p:spPr>
        <p:txBody>
          <a:bodyPr vert="horz" wrap="square" lIns="0" tIns="12700" rIns="0" bIns="0" rtlCol="0">
            <a:spAutoFit/>
          </a:bodyPr>
          <a:lstStyle/>
          <a:p>
            <a:pPr marL="12700">
              <a:lnSpc>
                <a:spcPct val="100000"/>
              </a:lnSpc>
              <a:spcBef>
                <a:spcPts val="100"/>
              </a:spcBef>
            </a:pPr>
            <a:r>
              <a:rPr lang="zh-CN" altLang="en-US" sz="3200" spc="-5" dirty="0">
                <a:latin typeface="STXihei" panose="02010600040101010101" pitchFamily="2" charset="-122"/>
                <a:ea typeface="STXihei" panose="02010600040101010101" pitchFamily="2" charset="-122"/>
              </a:rPr>
              <a:t>桌面演练的规则</a:t>
            </a:r>
            <a:endParaRPr sz="3200" dirty="0">
              <a:latin typeface="STXihei" panose="02010600040101010101" pitchFamily="2" charset="-122"/>
              <a:ea typeface="STXihei" panose="02010600040101010101" pitchFamily="2" charset="-122"/>
            </a:endParaRPr>
          </a:p>
        </p:txBody>
      </p:sp>
      <p:sp>
        <p:nvSpPr>
          <p:cNvPr id="4" name="object 4"/>
          <p:cNvSpPr txBox="1"/>
          <p:nvPr/>
        </p:nvSpPr>
        <p:spPr>
          <a:xfrm>
            <a:off x="170800" y="1006347"/>
            <a:ext cx="10040000" cy="4471993"/>
          </a:xfrm>
          <a:prstGeom prst="rect">
            <a:avLst/>
          </a:prstGeom>
        </p:spPr>
        <p:txBody>
          <a:bodyPr vert="horz" wrap="square" lIns="0" tIns="6350" rIns="0" bIns="0" rtlCol="0">
            <a:spAutoFit/>
          </a:bodyPr>
          <a:lstStyle/>
          <a:p>
            <a:pPr marL="457200" marR="4595495" indent="-355600">
              <a:lnSpc>
                <a:spcPts val="4000"/>
              </a:lnSpc>
              <a:spcAft>
                <a:spcPts val="1800"/>
              </a:spcAft>
              <a:buClr>
                <a:srgbClr val="A24B19"/>
              </a:buClr>
              <a:buSzPts val="500"/>
              <a:buChar char="•"/>
              <a:tabLst>
                <a:tab pos="456565" algn="l"/>
                <a:tab pos="457200" algn="l"/>
              </a:tabLst>
            </a:pPr>
            <a:r>
              <a:rPr lang="zh-CN" altLang="en-US" sz="2800" dirty="0">
                <a:latin typeface="Times New Roman" panose="02020603050405020304" pitchFamily="18" charset="0"/>
                <a:ea typeface="SimSun" panose="02010600030101010101" pitchFamily="2" charset="-122"/>
                <a:cs typeface="Times New Roman" panose="02020603050405020304" pitchFamily="18" charset="0"/>
              </a:rPr>
              <a:t>不是测试工作人员的个人能力</a:t>
            </a:r>
          </a:p>
          <a:p>
            <a:pPr marL="457200" indent="-355600">
              <a:lnSpc>
                <a:spcPts val="4000"/>
              </a:lnSpc>
              <a:spcAft>
                <a:spcPts val="1800"/>
              </a:spcAft>
              <a:buClr>
                <a:srgbClr val="A24B19"/>
              </a:buClr>
              <a:buSzPts val="500"/>
              <a:buChar char="•"/>
              <a:tabLst>
                <a:tab pos="456565" algn="l"/>
                <a:tab pos="457200" algn="l"/>
              </a:tabLst>
            </a:pPr>
            <a:r>
              <a:rPr lang="zh-CN" altLang="en-US" sz="2800" dirty="0">
                <a:latin typeface="Times New Roman" panose="02020603050405020304" pitchFamily="18" charset="0"/>
                <a:ea typeface="SimSun" panose="02010600030101010101" pitchFamily="2" charset="-122"/>
                <a:cs typeface="Times New Roman" panose="02020603050405020304" pitchFamily="18" charset="0"/>
              </a:rPr>
              <a:t>尊重他人的意见</a:t>
            </a:r>
          </a:p>
          <a:p>
            <a:pPr marL="469900" marR="4735195" lvl="1" indent="-304800">
              <a:lnSpc>
                <a:spcPts val="4000"/>
              </a:lnSpc>
              <a:spcAft>
                <a:spcPts val="1800"/>
              </a:spcAft>
              <a:buClr>
                <a:srgbClr val="A24B19"/>
              </a:buClr>
              <a:buSzPts val="500"/>
              <a:buChar char="•"/>
              <a:tabLst>
                <a:tab pos="469265" algn="l"/>
                <a:tab pos="469900" algn="l"/>
              </a:tabLst>
            </a:pPr>
            <a:r>
              <a:rPr lang="zh-CN" altLang="en-US" sz="2800" dirty="0">
                <a:latin typeface="Times New Roman" panose="02020603050405020304" pitchFamily="18" charset="0"/>
                <a:ea typeface="SimSun" panose="02010600030101010101" pitchFamily="2" charset="-122"/>
                <a:cs typeface="Times New Roman" panose="02020603050405020304" pitchFamily="18" charset="0"/>
              </a:rPr>
              <a:t>像在现实生活中那样做出反应，并允许他人也这样做</a:t>
            </a:r>
          </a:p>
          <a:p>
            <a:pPr marL="368300" marR="5080" indent="-355600">
              <a:lnSpc>
                <a:spcPts val="4000"/>
              </a:lnSpc>
              <a:spcAft>
                <a:spcPts val="1800"/>
              </a:spcAft>
              <a:buClr>
                <a:srgbClr val="A24B19"/>
              </a:buClr>
              <a:buSzPts val="500"/>
              <a:buChar char="•"/>
              <a:tabLst>
                <a:tab pos="367665" algn="l"/>
                <a:tab pos="368300" algn="l"/>
              </a:tabLst>
            </a:pPr>
            <a:r>
              <a:rPr lang="zh-CN" altLang="en-US" sz="2800" dirty="0">
                <a:latin typeface="Times New Roman" panose="02020603050405020304" pitchFamily="18" charset="0"/>
                <a:ea typeface="SimSun" panose="02010600030101010101" pitchFamily="2" charset="-122"/>
                <a:cs typeface="Times New Roman" panose="02020603050405020304" pitchFamily="18" charset="0"/>
              </a:rPr>
              <a:t> 使用您现有的计划、准则和条规</a:t>
            </a:r>
            <a:br>
              <a:rPr lang="en-US" altLang="zh-CN" sz="2800" dirty="0">
                <a:latin typeface="Times New Roman" panose="02020603050405020304" pitchFamily="18" charset="0"/>
                <a:ea typeface="SimSun" panose="02010600030101010101" pitchFamily="2" charset="-122"/>
                <a:cs typeface="Times New Roman" panose="02020603050405020304" pitchFamily="18" charset="0"/>
              </a:rPr>
            </a:br>
            <a:r>
              <a:rPr lang="en-US" altLang="zh-CN" sz="2800" dirty="0">
                <a:latin typeface="Times New Roman" panose="02020603050405020304" pitchFamily="18" charset="0"/>
                <a:ea typeface="SimSun" panose="02010600030101010101" pitchFamily="2" charset="-122"/>
                <a:cs typeface="Times New Roman" panose="02020603050405020304" pitchFamily="18" charset="0"/>
              </a:rPr>
              <a:t> </a:t>
            </a:r>
            <a:r>
              <a:rPr lang="zh-CN" altLang="en-US" sz="2800" dirty="0">
                <a:latin typeface="Times New Roman" panose="02020603050405020304" pitchFamily="18" charset="0"/>
                <a:ea typeface="SimSun" panose="02010600030101010101" pitchFamily="2" charset="-122"/>
                <a:cs typeface="Times New Roman" panose="02020603050405020304" pitchFamily="18" charset="0"/>
              </a:rPr>
              <a:t>来充实您的反应</a:t>
            </a:r>
          </a:p>
          <a:p>
            <a:pPr marL="368300" indent="-355600">
              <a:lnSpc>
                <a:spcPts val="4000"/>
              </a:lnSpc>
              <a:spcAft>
                <a:spcPts val="1800"/>
              </a:spcAft>
              <a:buClr>
                <a:srgbClr val="A24B19"/>
              </a:buClr>
              <a:buSzPts val="500"/>
              <a:buChar char="•"/>
              <a:tabLst>
                <a:tab pos="367665" algn="l"/>
                <a:tab pos="368300" algn="l"/>
              </a:tabLst>
            </a:pPr>
            <a:r>
              <a:rPr lang="zh-CN" altLang="en-US" sz="2800" dirty="0">
                <a:latin typeface="Times New Roman" panose="02020603050405020304" pitchFamily="18" charset="0"/>
                <a:ea typeface="SimSun" panose="02010600030101010101" pitchFamily="2" charset="-122"/>
                <a:cs typeface="Times New Roman" panose="02020603050405020304" pitchFamily="18" charset="0"/>
              </a:rPr>
              <a:t> 专注于解决方案</a:t>
            </a:r>
          </a:p>
        </p:txBody>
      </p:sp>
      <p:sp>
        <p:nvSpPr>
          <p:cNvPr id="5" name="object 5"/>
          <p:cNvSpPr/>
          <p:nvPr/>
        </p:nvSpPr>
        <p:spPr>
          <a:xfrm>
            <a:off x="5905319" y="825500"/>
            <a:ext cx="5884332" cy="3530600"/>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685800"/>
            <a:ext cx="9171305" cy="5951855"/>
          </a:xfrm>
          <a:custGeom>
            <a:avLst/>
            <a:gdLst/>
            <a:ahLst/>
            <a:cxnLst/>
            <a:rect l="l" t="t" r="r" b="b"/>
            <a:pathLst>
              <a:path w="9171305" h="5951855">
                <a:moveTo>
                  <a:pt x="2267601" y="0"/>
                </a:moveTo>
                <a:lnTo>
                  <a:pt x="0" y="0"/>
                </a:lnTo>
                <a:lnTo>
                  <a:pt x="0" y="5951536"/>
                </a:lnTo>
                <a:lnTo>
                  <a:pt x="2267601" y="5951536"/>
                </a:lnTo>
                <a:lnTo>
                  <a:pt x="2267601" y="0"/>
                </a:lnTo>
                <a:close/>
              </a:path>
              <a:path w="9171305" h="5951855">
                <a:moveTo>
                  <a:pt x="2276745" y="0"/>
                </a:moveTo>
                <a:lnTo>
                  <a:pt x="2276745" y="5951536"/>
                </a:lnTo>
                <a:lnTo>
                  <a:pt x="9170986" y="5951536"/>
                </a:lnTo>
                <a:lnTo>
                  <a:pt x="2276745" y="0"/>
                </a:lnTo>
                <a:close/>
              </a:path>
            </a:pathLst>
          </a:custGeom>
          <a:solidFill>
            <a:srgbClr val="FFFFFF"/>
          </a:solidFill>
        </p:spPr>
        <p:txBody>
          <a:bodyPr wrap="square" lIns="0" tIns="0" rIns="0" bIns="0" rtlCol="0"/>
          <a:lstStyle/>
          <a:p>
            <a:endParaRPr>
              <a:solidFill>
                <a:prstClr val="black"/>
              </a:solidFill>
            </a:endParaRPr>
          </a:p>
        </p:txBody>
      </p:sp>
      <p:sp>
        <p:nvSpPr>
          <p:cNvPr id="3" name="object 3"/>
          <p:cNvSpPr txBox="1">
            <a:spLocks noGrp="1"/>
          </p:cNvSpPr>
          <p:nvPr>
            <p:ph type="title"/>
          </p:nvPr>
        </p:nvSpPr>
        <p:spPr>
          <a:xfrm>
            <a:off x="231125" y="0"/>
            <a:ext cx="4798075" cy="513080"/>
          </a:xfrm>
          <a:prstGeom prst="rect">
            <a:avLst/>
          </a:prstGeom>
        </p:spPr>
        <p:txBody>
          <a:bodyPr vert="horz" wrap="square" lIns="0" tIns="12700" rIns="0" bIns="0" rtlCol="0">
            <a:spAutoFit/>
          </a:bodyPr>
          <a:lstStyle/>
          <a:p>
            <a:pPr marL="12700">
              <a:lnSpc>
                <a:spcPct val="100000"/>
              </a:lnSpc>
              <a:spcBef>
                <a:spcPts val="100"/>
              </a:spcBef>
            </a:pPr>
            <a:r>
              <a:rPr lang="zh-CN" altLang="en-US" sz="3200" spc="-5" dirty="0">
                <a:latin typeface="Times New Roman" panose="02020603050405020304" pitchFamily="18" charset="0"/>
                <a:ea typeface="STXihei" panose="02010600040101010101" pitchFamily="2" charset="-122"/>
                <a:cs typeface="Times New Roman" panose="02020603050405020304" pitchFamily="18" charset="0"/>
              </a:rPr>
              <a:t>桌面演练的规则（续）</a:t>
            </a:r>
            <a:endParaRPr sz="3200" dirty="0">
              <a:latin typeface="Times New Roman" panose="02020603050405020304" pitchFamily="18" charset="0"/>
              <a:ea typeface="STXihei" panose="02010600040101010101" pitchFamily="2" charset="-122"/>
              <a:cs typeface="Times New Roman" panose="02020603050405020304" pitchFamily="18" charset="0"/>
            </a:endParaRPr>
          </a:p>
        </p:txBody>
      </p:sp>
      <p:sp>
        <p:nvSpPr>
          <p:cNvPr id="6" name="Rectangle 5">
            <a:extLst>
              <a:ext uri="{FF2B5EF4-FFF2-40B4-BE49-F238E27FC236}">
                <a16:creationId xmlns:a16="http://schemas.microsoft.com/office/drawing/2014/main" id="{70D134AA-6801-4648-8042-FCAA3CCE1C15}"/>
              </a:ext>
            </a:extLst>
          </p:cNvPr>
          <p:cNvSpPr/>
          <p:nvPr/>
        </p:nvSpPr>
        <p:spPr>
          <a:xfrm>
            <a:off x="249540" y="685800"/>
            <a:ext cx="11960875" cy="4947765"/>
          </a:xfrm>
          <a:prstGeom prst="rect">
            <a:avLst/>
          </a:prstGeom>
        </p:spPr>
        <p:txBody>
          <a:bodyPr wrap="square">
            <a:spAutoFit/>
          </a:bodyPr>
          <a:lstStyle/>
          <a:p>
            <a:pPr algn="ctr"/>
            <a:r>
              <a:rPr lang="zh-CN" altLang="en-US" sz="2800" dirty="0">
                <a:solidFill>
                  <a:srgbClr val="FF0000"/>
                </a:solidFill>
                <a:latin typeface="Times New Roman" panose="02020603050405020304" pitchFamily="18" charset="0"/>
                <a:ea typeface="SimSun" panose="02010600030101010101" pitchFamily="2" charset="-122"/>
                <a:cs typeface="Times New Roman" panose="02020603050405020304" pitchFamily="18" charset="0"/>
              </a:rPr>
              <a:t>接受本场景，不要反驳！</a:t>
            </a:r>
            <a:endParaRPr lang="en-US" sz="2800" dirty="0">
              <a:solidFill>
                <a:srgbClr val="FF0000"/>
              </a:solidFill>
              <a:latin typeface="Times New Roman" panose="02020603050405020304" pitchFamily="18" charset="0"/>
              <a:ea typeface="SimSun" panose="02010600030101010101" pitchFamily="2" charset="-122"/>
              <a:cs typeface="Times New Roman" panose="02020603050405020304" pitchFamily="18" charset="0"/>
            </a:endParaRPr>
          </a:p>
          <a:p>
            <a:endParaRPr lang="en-US" sz="1400" dirty="0">
              <a:solidFill>
                <a:prstClr val="black"/>
              </a:solidFill>
              <a:latin typeface="Arial"/>
              <a:cs typeface="Arial"/>
            </a:endParaRPr>
          </a:p>
          <a:p>
            <a:pPr indent="457200"/>
            <a:r>
              <a:rPr lang="zh-CN" altLang="en-US" sz="2800" dirty="0">
                <a:solidFill>
                  <a:prstClr val="black"/>
                </a:solidFill>
                <a:latin typeface="SimSun" panose="02010600030101010101" pitchFamily="2" charset="-122"/>
                <a:ea typeface="SimSun" panose="02010600030101010101" pitchFamily="2" charset="-122"/>
                <a:cs typeface="Times New Roman" panose="02020603050405020304" pitchFamily="18" charset="0"/>
              </a:rPr>
              <a:t>“隔离”和“检疫”</a:t>
            </a:r>
            <a:r>
              <a:rPr lang="zh-CN" altLang="en-US" sz="2800" dirty="0">
                <a:solidFill>
                  <a:prstClr val="black"/>
                </a:solidFill>
                <a:latin typeface="Times New Roman" panose="02020603050405020304" pitchFamily="18" charset="0"/>
                <a:ea typeface="SimSun" panose="02010600030101010101" pitchFamily="2" charset="-122"/>
                <a:cs typeface="Times New Roman" panose="02020603050405020304" pitchFamily="18" charset="0"/>
              </a:rPr>
              <a:t>经常互换使用，但根据</a:t>
            </a:r>
            <a:r>
              <a:rPr lang="en-US" altLang="zh-CN" sz="2800" dirty="0">
                <a:solidFill>
                  <a:prstClr val="black"/>
                </a:solidFill>
                <a:latin typeface="Times New Roman" panose="02020603050405020304" pitchFamily="18" charset="0"/>
                <a:ea typeface="SimSun" panose="02010600030101010101" pitchFamily="2" charset="-122"/>
                <a:cs typeface="Times New Roman" panose="02020603050405020304" pitchFamily="18" charset="0"/>
              </a:rPr>
              <a:t>《</a:t>
            </a:r>
            <a:r>
              <a:rPr lang="zh-CN" altLang="en-US" sz="2800" dirty="0">
                <a:solidFill>
                  <a:prstClr val="black"/>
                </a:solidFill>
                <a:latin typeface="Times New Roman" panose="02020603050405020304" pitchFamily="18" charset="0"/>
                <a:ea typeface="SimSun" panose="02010600030101010101" pitchFamily="2" charset="-122"/>
                <a:cs typeface="Times New Roman" panose="02020603050405020304" pitchFamily="18" charset="0"/>
              </a:rPr>
              <a:t>国际卫生条例（</a:t>
            </a:r>
            <a:r>
              <a:rPr lang="en-US" altLang="zh-CN" sz="2800" dirty="0">
                <a:solidFill>
                  <a:prstClr val="black"/>
                </a:solidFill>
                <a:latin typeface="Times New Roman" panose="02020603050405020304" pitchFamily="18" charset="0"/>
                <a:ea typeface="SimSun" panose="02010600030101010101" pitchFamily="2" charset="-122"/>
                <a:cs typeface="Times New Roman" panose="02020603050405020304" pitchFamily="18" charset="0"/>
              </a:rPr>
              <a:t>2005</a:t>
            </a:r>
            <a:r>
              <a:rPr lang="zh-CN" altLang="en-US" sz="2800" dirty="0">
                <a:solidFill>
                  <a:prstClr val="black"/>
                </a:solidFill>
                <a:latin typeface="Times New Roman" panose="02020603050405020304" pitchFamily="18" charset="0"/>
                <a:ea typeface="SimSun" panose="02010600030101010101" pitchFamily="2" charset="-122"/>
                <a:cs typeface="Times New Roman" panose="02020603050405020304" pitchFamily="18" charset="0"/>
              </a:rPr>
              <a:t>）</a:t>
            </a:r>
            <a:r>
              <a:rPr lang="en-US" altLang="zh-CN" sz="2800" dirty="0">
                <a:solidFill>
                  <a:prstClr val="black"/>
                </a:solidFill>
                <a:latin typeface="Times New Roman" panose="02020603050405020304" pitchFamily="18" charset="0"/>
                <a:ea typeface="SimSun" panose="02010600030101010101" pitchFamily="2" charset="-122"/>
                <a:cs typeface="Times New Roman" panose="02020603050405020304" pitchFamily="18" charset="0"/>
              </a:rPr>
              <a:t>》</a:t>
            </a:r>
            <a:r>
              <a:rPr lang="zh-CN" altLang="en-US" sz="2800" dirty="0">
                <a:solidFill>
                  <a:prstClr val="black"/>
                </a:solidFill>
                <a:latin typeface="Times New Roman" panose="02020603050405020304" pitchFamily="18" charset="0"/>
                <a:ea typeface="SimSun" panose="02010600030101010101" pitchFamily="2" charset="-122"/>
                <a:cs typeface="Times New Roman" panose="02020603050405020304" pitchFamily="18" charset="0"/>
              </a:rPr>
              <a:t>，两者有所不同：</a:t>
            </a:r>
            <a:r>
              <a:rPr lang="en-US" sz="2800" dirty="0">
                <a:solidFill>
                  <a:prstClr val="black"/>
                </a:solidFill>
                <a:latin typeface="Times New Roman" panose="02020603050405020304" pitchFamily="18" charset="0"/>
                <a:ea typeface="SimSun" panose="02010600030101010101" pitchFamily="2" charset="-122"/>
                <a:cs typeface="Times New Roman" panose="02020603050405020304" pitchFamily="18" charset="0"/>
              </a:rPr>
              <a:t> </a:t>
            </a:r>
          </a:p>
          <a:p>
            <a:pPr marL="457200" indent="-457200">
              <a:lnSpc>
                <a:spcPts val="3200"/>
              </a:lnSpc>
              <a:buFont typeface="Arial" panose="020B0604020202020204" pitchFamily="34" charset="0"/>
              <a:buChar char="•"/>
            </a:pPr>
            <a:r>
              <a:rPr lang="zh-CN" altLang="en-US" sz="2400" b="1" dirty="0">
                <a:solidFill>
                  <a:prstClr val="black"/>
                </a:solidFill>
                <a:latin typeface="STXihei" panose="02010600040101010101" pitchFamily="2" charset="-122"/>
                <a:ea typeface="STXihei" panose="02010600040101010101" pitchFamily="2" charset="-122"/>
                <a:cs typeface="Times New Roman" panose="02020603050405020304" pitchFamily="18" charset="0"/>
              </a:rPr>
              <a:t>“隔离”</a:t>
            </a:r>
            <a:r>
              <a:rPr lang="zh-CN" altLang="en-US" sz="2400" dirty="0">
                <a:solidFill>
                  <a:prstClr val="black"/>
                </a:solidFill>
                <a:latin typeface="Times New Roman" panose="02020603050405020304" pitchFamily="18" charset="0"/>
                <a:ea typeface="KaiTi" panose="02010609060101010101" pitchFamily="49" charset="-122"/>
                <a:cs typeface="Times New Roman" panose="02020603050405020304" pitchFamily="18" charset="0"/>
              </a:rPr>
              <a:t>系指将</a:t>
            </a:r>
            <a:r>
              <a:rPr lang="zh-CN" altLang="en-US" sz="2400" u="sng" dirty="0">
                <a:solidFill>
                  <a:prstClr val="black"/>
                </a:solidFill>
                <a:latin typeface="Times New Roman" panose="02020603050405020304" pitchFamily="18" charset="0"/>
                <a:ea typeface="KaiTi" panose="02010609060101010101" pitchFamily="49" charset="-122"/>
                <a:cs typeface="Times New Roman" panose="02020603050405020304" pitchFamily="18" charset="0"/>
              </a:rPr>
              <a:t>病人或受染者</a:t>
            </a:r>
            <a:r>
              <a:rPr lang="zh-CN" altLang="en-US" sz="2400" dirty="0">
                <a:solidFill>
                  <a:prstClr val="black"/>
                </a:solidFill>
                <a:latin typeface="Times New Roman" panose="02020603050405020304" pitchFamily="18" charset="0"/>
                <a:ea typeface="KaiTi" panose="02010609060101010101" pitchFamily="49" charset="-122"/>
                <a:cs typeface="Times New Roman" panose="02020603050405020304" pitchFamily="18" charset="0"/>
              </a:rPr>
              <a:t>或受染的行李、集装箱、交通工具、物品或邮包与其他个人和物体隔离，以防止感染或污染扩散；</a:t>
            </a:r>
            <a:endParaRPr lang="en-US" altLang="zh-CN" sz="2400" dirty="0">
              <a:solidFill>
                <a:prstClr val="black"/>
              </a:solidFill>
              <a:latin typeface="Times New Roman" panose="02020603050405020304" pitchFamily="18" charset="0"/>
              <a:ea typeface="KaiTi" panose="02010609060101010101" pitchFamily="49" charset="-122"/>
              <a:cs typeface="Times New Roman" panose="02020603050405020304" pitchFamily="18" charset="0"/>
            </a:endParaRPr>
          </a:p>
          <a:p>
            <a:pPr marL="457200" indent="-457200">
              <a:lnSpc>
                <a:spcPts val="3200"/>
              </a:lnSpc>
              <a:buFont typeface="Arial" panose="020B0604020202020204" pitchFamily="34" charset="0"/>
              <a:buChar char="•"/>
            </a:pPr>
            <a:r>
              <a:rPr lang="zh-CN" altLang="en-US" sz="2400" b="1" dirty="0">
                <a:solidFill>
                  <a:prstClr val="black"/>
                </a:solidFill>
                <a:latin typeface="STXihei" panose="02010600040101010101" pitchFamily="2" charset="-122"/>
                <a:ea typeface="STXihei" panose="02010600040101010101" pitchFamily="2" charset="-122"/>
                <a:cs typeface="Times New Roman" panose="02020603050405020304" pitchFamily="18" charset="0"/>
              </a:rPr>
              <a:t>“检疫”</a:t>
            </a:r>
            <a:r>
              <a:rPr lang="zh-CN" altLang="en-US" sz="2400" dirty="0">
                <a:solidFill>
                  <a:prstClr val="black"/>
                </a:solidFill>
                <a:latin typeface="Times New Roman" panose="02020603050405020304" pitchFamily="18" charset="0"/>
                <a:ea typeface="KaiTi" panose="02010609060101010101" pitchFamily="49" charset="-122"/>
                <a:cs typeface="Times New Roman" panose="02020603050405020304" pitchFamily="18" charset="0"/>
              </a:rPr>
              <a:t>系指限制</a:t>
            </a:r>
            <a:r>
              <a:rPr lang="zh-CN" altLang="en-US" sz="2400" u="sng" dirty="0">
                <a:solidFill>
                  <a:prstClr val="black"/>
                </a:solidFill>
                <a:latin typeface="Times New Roman" panose="02020603050405020304" pitchFamily="18" charset="0"/>
                <a:ea typeface="KaiTi" panose="02010609060101010101" pitchFamily="49" charset="-122"/>
                <a:cs typeface="Times New Roman" panose="02020603050405020304" pitchFamily="18" charset="0"/>
              </a:rPr>
              <a:t>有嫌疑但无症状的个人</a:t>
            </a:r>
            <a:r>
              <a:rPr lang="zh-CN" altLang="en-US" sz="2400" dirty="0">
                <a:solidFill>
                  <a:prstClr val="black"/>
                </a:solidFill>
                <a:latin typeface="Times New Roman" panose="02020603050405020304" pitchFamily="18" charset="0"/>
                <a:ea typeface="KaiTi" panose="02010609060101010101" pitchFamily="49" charset="-122"/>
                <a:cs typeface="Times New Roman" panose="02020603050405020304" pitchFamily="18" charset="0"/>
              </a:rPr>
              <a:t>或有嫌疑的行李、集装箱、交通工具或物品的活动和（或）将其与其他的个人和物体隔离，以防止感染或污染的可能传播；</a:t>
            </a:r>
            <a:endParaRPr lang="en-US" sz="2400" dirty="0">
              <a:solidFill>
                <a:prstClr val="black"/>
              </a:solidFill>
              <a:latin typeface="Times New Roman" panose="02020603050405020304" pitchFamily="18" charset="0"/>
              <a:ea typeface="KaiTi" panose="02010609060101010101" pitchFamily="49" charset="-122"/>
              <a:cs typeface="Times New Roman" panose="02020603050405020304" pitchFamily="18" charset="0"/>
            </a:endParaRPr>
          </a:p>
          <a:p>
            <a:endParaRPr lang="en-US" sz="1400" dirty="0">
              <a:solidFill>
                <a:prstClr val="black"/>
              </a:solidFill>
              <a:latin typeface="Arial"/>
              <a:cs typeface="Arial"/>
            </a:endParaRPr>
          </a:p>
          <a:p>
            <a:pPr indent="720000" algn="just">
              <a:lnSpc>
                <a:spcPts val="4000"/>
              </a:lnSpc>
            </a:pPr>
            <a:r>
              <a:rPr lang="zh-CN" altLang="en-US" sz="2800" dirty="0">
                <a:solidFill>
                  <a:prstClr val="black"/>
                </a:solidFill>
                <a:latin typeface="Times New Roman" panose="02020603050405020304" pitchFamily="18" charset="0"/>
                <a:ea typeface="SimSun" panose="02010600030101010101" pitchFamily="2" charset="-122"/>
                <a:cs typeface="Times New Roman" panose="02020603050405020304" pitchFamily="18" charset="0"/>
              </a:rPr>
              <a:t>为本次演练的目的，</a:t>
            </a:r>
            <a:r>
              <a:rPr lang="zh-CN" altLang="en-US" sz="2800" b="1" dirty="0">
                <a:solidFill>
                  <a:prstClr val="black"/>
                </a:solidFill>
                <a:latin typeface="Times New Roman" panose="02020603050405020304" pitchFamily="18" charset="0"/>
                <a:ea typeface="SimSun" panose="02010600030101010101" pitchFamily="2" charset="-122"/>
                <a:cs typeface="Times New Roman" panose="02020603050405020304" pitchFamily="18" charset="0"/>
              </a:rPr>
              <a:t>“</a:t>
            </a:r>
            <a:r>
              <a:rPr lang="zh-CN" altLang="en-US" sz="2800" b="1" dirty="0">
                <a:solidFill>
                  <a:prstClr val="black"/>
                </a:solidFill>
                <a:latin typeface="STXihei" panose="02010600040101010101" pitchFamily="2" charset="-122"/>
                <a:ea typeface="STXihei" panose="02010600040101010101" pitchFamily="2" charset="-122"/>
                <a:cs typeface="Times New Roman" panose="02020603050405020304" pitchFamily="18" charset="0"/>
              </a:rPr>
              <a:t>检疫</a:t>
            </a:r>
            <a:r>
              <a:rPr lang="zh-CN" altLang="en-US" sz="2800" b="1" dirty="0">
                <a:solidFill>
                  <a:prstClr val="black"/>
                </a:solidFill>
                <a:latin typeface="Times New Roman" panose="02020603050405020304" pitchFamily="18" charset="0"/>
                <a:ea typeface="SimSun" panose="02010600030101010101" pitchFamily="2" charset="-122"/>
                <a:cs typeface="Times New Roman" panose="02020603050405020304" pitchFamily="18" charset="0"/>
              </a:rPr>
              <a:t>”</a:t>
            </a:r>
            <a:r>
              <a:rPr lang="zh-CN" altLang="en-US" sz="2800" dirty="0">
                <a:solidFill>
                  <a:prstClr val="black"/>
                </a:solidFill>
                <a:latin typeface="Times New Roman" panose="02020603050405020304" pitchFamily="18" charset="0"/>
                <a:ea typeface="SimSun" panose="02010600030101010101" pitchFamily="2" charset="-122"/>
                <a:cs typeface="Times New Roman" panose="02020603050405020304" pitchFamily="18" charset="0"/>
              </a:rPr>
              <a:t>将被视为在公共领域中使用的术语，宽泛地将检疫定义为在</a:t>
            </a:r>
            <a:r>
              <a:rPr lang="en-US" altLang="zh-CN" sz="2800" dirty="0">
                <a:solidFill>
                  <a:prstClr val="black"/>
                </a:solidFill>
                <a:latin typeface="Times New Roman" panose="02020603050405020304" pitchFamily="18" charset="0"/>
                <a:ea typeface="SimSun" panose="02010600030101010101" pitchFamily="2" charset="-122"/>
                <a:cs typeface="Times New Roman" panose="02020603050405020304" pitchFamily="18" charset="0"/>
              </a:rPr>
              <a:t>COVID-19</a:t>
            </a:r>
            <a:r>
              <a:rPr lang="zh-CN" altLang="en-US" sz="2800" dirty="0">
                <a:solidFill>
                  <a:prstClr val="black"/>
                </a:solidFill>
                <a:latin typeface="Times New Roman" panose="02020603050405020304" pitchFamily="18" charset="0"/>
                <a:ea typeface="SimSun" panose="02010600030101010101" pitchFamily="2" charset="-122"/>
                <a:cs typeface="Times New Roman" panose="02020603050405020304" pitchFamily="18" charset="0"/>
              </a:rPr>
              <a:t>背景下对人员或货物进行的任何类型的控制或限制。</a:t>
            </a:r>
            <a:endParaRPr lang="en-US" sz="2800" dirty="0">
              <a:solidFill>
                <a:prstClr val="black"/>
              </a:solidFill>
              <a:latin typeface="Times New Roman" panose="02020603050405020304" pitchFamily="18"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0778292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0B04F7-B0B1-4F91-B549-742A708937C4}"/>
              </a:ext>
            </a:extLst>
          </p:cNvPr>
          <p:cNvSpPr>
            <a:spLocks noGrp="1"/>
          </p:cNvSpPr>
          <p:nvPr>
            <p:ph type="title"/>
          </p:nvPr>
        </p:nvSpPr>
        <p:spPr/>
        <p:txBody>
          <a:bodyPr>
            <a:normAutofit fontScale="90000"/>
          </a:bodyPr>
          <a:lstStyle/>
          <a:p>
            <a:r>
              <a:rPr lang="zh-CN" altLang="en-US" dirty="0">
                <a:latin typeface="STXihei" panose="02010600040101010101" pitchFamily="2" charset="-122"/>
                <a:ea typeface="STXihei" panose="02010600040101010101" pitchFamily="2" charset="-122"/>
              </a:rPr>
              <a:t>桌面演练：如何开展</a:t>
            </a:r>
            <a:endParaRPr lang="en-US" dirty="0">
              <a:latin typeface="STXihei" panose="02010600040101010101" pitchFamily="2" charset="-122"/>
              <a:ea typeface="STXihei" panose="02010600040101010101" pitchFamily="2" charset="-122"/>
            </a:endParaRPr>
          </a:p>
        </p:txBody>
      </p:sp>
      <p:sp>
        <p:nvSpPr>
          <p:cNvPr id="4" name="Date Placeholder 3">
            <a:extLst>
              <a:ext uri="{FF2B5EF4-FFF2-40B4-BE49-F238E27FC236}">
                <a16:creationId xmlns:a16="http://schemas.microsoft.com/office/drawing/2014/main" id="{E9D21762-1AC0-47DD-BF09-9B5B4DE1A823}"/>
              </a:ext>
            </a:extLst>
          </p:cNvPr>
          <p:cNvSpPr>
            <a:spLocks noGrp="1"/>
          </p:cNvSpPr>
          <p:nvPr>
            <p:ph type="dt" sz="half" idx="10"/>
          </p:nvPr>
        </p:nvSpPr>
        <p:spPr/>
        <p:txBody>
          <a:bodyPr/>
          <a:lstStyle/>
          <a:p>
            <a:pPr>
              <a:defRPr/>
            </a:pPr>
            <a:fld id="{7EA682B2-33C9-4D4F-9A18-C7D5F7FE2751}" type="datetime3">
              <a:rPr lang="en-US" smtClean="0">
                <a:solidFill>
                  <a:prstClr val="white"/>
                </a:solidFill>
              </a:rPr>
              <a:pPr>
                <a:defRPr/>
              </a:pPr>
              <a:t>3 November 2020</a:t>
            </a:fld>
            <a:endParaRPr lang="en-US" dirty="0">
              <a:solidFill>
                <a:prstClr val="white"/>
              </a:solidFill>
            </a:endParaRPr>
          </a:p>
        </p:txBody>
      </p:sp>
      <p:sp>
        <p:nvSpPr>
          <p:cNvPr id="182" name="Rectangle 181">
            <a:extLst>
              <a:ext uri="{FF2B5EF4-FFF2-40B4-BE49-F238E27FC236}">
                <a16:creationId xmlns:a16="http://schemas.microsoft.com/office/drawing/2014/main" id="{67744F97-E788-4F04-8EA4-6A6ED13C2739}"/>
              </a:ext>
            </a:extLst>
          </p:cNvPr>
          <p:cNvSpPr/>
          <p:nvPr/>
        </p:nvSpPr>
        <p:spPr>
          <a:xfrm>
            <a:off x="8480494" y="591381"/>
            <a:ext cx="3728243" cy="6049957"/>
          </a:xfrm>
          <a:prstGeom prst="rect">
            <a:avLst/>
          </a:prstGeom>
          <a:solidFill>
            <a:schemeClr val="tx2"/>
          </a:solidFill>
        </p:spPr>
        <p:txBody>
          <a:bodyPr wrap="square">
            <a:noAutofit/>
          </a:bodyPr>
          <a:lstStyle/>
          <a:p>
            <a:pPr algn="ctr">
              <a:defRPr/>
            </a:pPr>
            <a:endParaRPr lang="en-US" dirty="0">
              <a:solidFill>
                <a:prstClr val="white"/>
              </a:solidFill>
            </a:endParaRPr>
          </a:p>
          <a:p>
            <a:pPr algn="ctr">
              <a:defRPr/>
            </a:pPr>
            <a:endParaRPr lang="en-US" sz="2400" dirty="0">
              <a:solidFill>
                <a:prstClr val="white"/>
              </a:solidFill>
            </a:endParaRPr>
          </a:p>
          <a:p>
            <a:pPr algn="ctr">
              <a:defRPr/>
            </a:pPr>
            <a:r>
              <a:rPr lang="zh-CN" altLang="en-US" sz="2400" dirty="0">
                <a:solidFill>
                  <a:prstClr val="white"/>
                </a:solidFill>
                <a:latin typeface="Times New Roman" panose="02020603050405020304" pitchFamily="18" charset="0"/>
                <a:ea typeface="SimSun" panose="02010600030101010101" pitchFamily="2" charset="-122"/>
                <a:cs typeface="Times New Roman" panose="02020603050405020304" pitchFamily="18" charset="0"/>
              </a:rPr>
              <a:t>这是一次封闭的活动，</a:t>
            </a:r>
            <a:br>
              <a:rPr lang="en-US" altLang="zh-CN" sz="2400" dirty="0">
                <a:solidFill>
                  <a:prstClr val="white"/>
                </a:solidFill>
                <a:latin typeface="Times New Roman" panose="02020603050405020304" pitchFamily="18" charset="0"/>
                <a:ea typeface="SimSun" panose="02010600030101010101" pitchFamily="2" charset="-122"/>
                <a:cs typeface="Times New Roman" panose="02020603050405020304" pitchFamily="18" charset="0"/>
              </a:rPr>
            </a:br>
            <a:r>
              <a:rPr lang="zh-CN" altLang="en-US" sz="2400" dirty="0">
                <a:solidFill>
                  <a:prstClr val="white"/>
                </a:solidFill>
                <a:latin typeface="Times New Roman" panose="02020603050405020304" pitchFamily="18" charset="0"/>
                <a:ea typeface="SimSun" panose="02010600030101010101" pitchFamily="2" charset="-122"/>
                <a:cs typeface="Times New Roman" panose="02020603050405020304" pitchFamily="18" charset="0"/>
              </a:rPr>
              <a:t>专为您而设计。</a:t>
            </a:r>
          </a:p>
          <a:p>
            <a:pPr algn="ctr">
              <a:defRPr/>
            </a:pPr>
            <a:endParaRPr lang="en-US" sz="2400" dirty="0">
              <a:solidFill>
                <a:prstClr val="white"/>
              </a:solidFill>
            </a:endParaRPr>
          </a:p>
          <a:p>
            <a:pPr algn="ctr">
              <a:spcAft>
                <a:spcPts val="2400"/>
              </a:spcAft>
              <a:defRPr/>
            </a:pPr>
            <a:r>
              <a:rPr lang="zh-CN" altLang="en-US" sz="2400" dirty="0">
                <a:solidFill>
                  <a:prstClr val="white"/>
                </a:solidFill>
                <a:latin typeface="Times New Roman" panose="02020603050405020304" pitchFamily="18" charset="0"/>
                <a:ea typeface="SimSun" panose="02010600030101010101" pitchFamily="2" charset="-122"/>
                <a:cs typeface="Times New Roman" panose="02020603050405020304" pitchFamily="18" charset="0"/>
              </a:rPr>
              <a:t>主持人将指导您完成</a:t>
            </a:r>
            <a:br>
              <a:rPr lang="en-US" altLang="zh-CN" sz="2400" dirty="0">
                <a:solidFill>
                  <a:prstClr val="white"/>
                </a:solidFill>
                <a:latin typeface="Times New Roman" panose="02020603050405020304" pitchFamily="18" charset="0"/>
                <a:ea typeface="SimSun" panose="02010600030101010101" pitchFamily="2" charset="-122"/>
                <a:cs typeface="Times New Roman" panose="02020603050405020304" pitchFamily="18" charset="0"/>
              </a:rPr>
            </a:br>
            <a:r>
              <a:rPr lang="zh-CN" altLang="en-US" sz="2400" dirty="0">
                <a:solidFill>
                  <a:prstClr val="white"/>
                </a:solidFill>
                <a:latin typeface="Times New Roman" panose="02020603050405020304" pitchFamily="18" charset="0"/>
                <a:ea typeface="SimSun" panose="02010600030101010101" pitchFamily="2" charset="-122"/>
                <a:cs typeface="Times New Roman" panose="02020603050405020304" pitchFamily="18" charset="0"/>
              </a:rPr>
              <a:t>一系列针对</a:t>
            </a:r>
            <a:r>
              <a:rPr lang="en-US" altLang="zh-CN" sz="2400" dirty="0">
                <a:solidFill>
                  <a:prstClr val="white"/>
                </a:solidFill>
                <a:latin typeface="Times New Roman" panose="02020603050405020304" pitchFamily="18" charset="0"/>
                <a:ea typeface="SimSun" panose="02010600030101010101" pitchFamily="2" charset="-122"/>
                <a:cs typeface="Times New Roman" panose="02020603050405020304" pitchFamily="18" charset="0"/>
              </a:rPr>
              <a:t>COVID-19</a:t>
            </a:r>
            <a:r>
              <a:rPr lang="zh-CN" altLang="en-US" sz="2400" dirty="0">
                <a:solidFill>
                  <a:prstClr val="white"/>
                </a:solidFill>
                <a:latin typeface="Times New Roman" panose="02020603050405020304" pitchFamily="18" charset="0"/>
                <a:ea typeface="SimSun" panose="02010600030101010101" pitchFamily="2" charset="-122"/>
                <a:cs typeface="Times New Roman" panose="02020603050405020304" pitchFamily="18" charset="0"/>
              </a:rPr>
              <a:t>输入性病例的讨论。</a:t>
            </a:r>
            <a:endParaRPr lang="en-US" sz="2400" dirty="0">
              <a:solidFill>
                <a:prstClr val="white"/>
              </a:solidFill>
              <a:latin typeface="Times New Roman" panose="02020603050405020304" pitchFamily="18" charset="0"/>
              <a:ea typeface="SimSun" panose="02010600030101010101" pitchFamily="2" charset="-122"/>
              <a:cs typeface="Times New Roman" panose="02020603050405020304" pitchFamily="18" charset="0"/>
            </a:endParaRPr>
          </a:p>
          <a:p>
            <a:pPr lvl="0" algn="ctr">
              <a:spcAft>
                <a:spcPts val="2400"/>
              </a:spcAft>
              <a:buClr>
                <a:srgbClr val="FFFFFF"/>
              </a:buClr>
              <a:buSzPts val="2400"/>
            </a:pPr>
            <a:r>
              <a:rPr lang="zh-CN" altLang="en-US" sz="3600" b="1" dirty="0">
                <a:solidFill>
                  <a:srgbClr val="FFFFFF"/>
                </a:solidFill>
                <a:latin typeface="STXihei" panose="02010600040101010101" pitchFamily="2" charset="-122"/>
                <a:ea typeface="STXihei" panose="02010600040101010101" pitchFamily="2" charset="-122"/>
                <a:cs typeface="Arial"/>
                <a:sym typeface="Arial"/>
              </a:rPr>
              <a:t>我们在这里都能学到东西</a:t>
            </a:r>
            <a:endParaRPr lang="en-US" altLang="zh-CN" sz="2400" dirty="0">
              <a:solidFill>
                <a:prstClr val="black"/>
              </a:solidFill>
              <a:latin typeface="STXihei" panose="02010600040101010101" pitchFamily="2" charset="-122"/>
              <a:ea typeface="STXihei" panose="02010600040101010101" pitchFamily="2" charset="-122"/>
            </a:endParaRPr>
          </a:p>
        </p:txBody>
      </p:sp>
      <p:sp>
        <p:nvSpPr>
          <p:cNvPr id="59" name="Freeform: Shape 58">
            <a:extLst>
              <a:ext uri="{FF2B5EF4-FFF2-40B4-BE49-F238E27FC236}">
                <a16:creationId xmlns:a16="http://schemas.microsoft.com/office/drawing/2014/main" id="{0643F411-9354-42D4-9C8D-FF309A8A038F}"/>
              </a:ext>
            </a:extLst>
          </p:cNvPr>
          <p:cNvSpPr/>
          <p:nvPr/>
        </p:nvSpPr>
        <p:spPr>
          <a:xfrm>
            <a:off x="477396" y="4621698"/>
            <a:ext cx="2491577" cy="1112814"/>
          </a:xfrm>
          <a:custGeom>
            <a:avLst/>
            <a:gdLst>
              <a:gd name="connsiteX0" fmla="*/ 0 w 2747451"/>
              <a:gd name="connsiteY0" fmla="*/ 0 h 1098980"/>
              <a:gd name="connsiteX1" fmla="*/ 2197961 w 2747451"/>
              <a:gd name="connsiteY1" fmla="*/ 0 h 1098980"/>
              <a:gd name="connsiteX2" fmla="*/ 2747451 w 2747451"/>
              <a:gd name="connsiteY2" fmla="*/ 549490 h 1098980"/>
              <a:gd name="connsiteX3" fmla="*/ 2197961 w 2747451"/>
              <a:gd name="connsiteY3" fmla="*/ 1098980 h 1098980"/>
              <a:gd name="connsiteX4" fmla="*/ 0 w 2747451"/>
              <a:gd name="connsiteY4" fmla="*/ 1098980 h 1098980"/>
              <a:gd name="connsiteX5" fmla="*/ 0 w 2747451"/>
              <a:gd name="connsiteY5" fmla="*/ 0 h 109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47451" h="1098980">
                <a:moveTo>
                  <a:pt x="0" y="0"/>
                </a:moveTo>
                <a:lnTo>
                  <a:pt x="2197961" y="0"/>
                </a:lnTo>
                <a:lnTo>
                  <a:pt x="2747451" y="549490"/>
                </a:lnTo>
                <a:lnTo>
                  <a:pt x="2197961" y="1098980"/>
                </a:lnTo>
                <a:lnTo>
                  <a:pt x="0" y="1098980"/>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28016" tIns="64008" rIns="306749" bIns="64008" numCol="1" spcCol="1270" anchor="ctr" anchorCtr="0">
            <a:noAutofit/>
          </a:bodyPr>
          <a:lstStyle/>
          <a:p>
            <a:pPr marL="12700" lvl="0" algn="ctr">
              <a:spcBef>
                <a:spcPts val="100"/>
              </a:spcBef>
            </a:pPr>
            <a:r>
              <a:rPr lang="zh-CN" altLang="en-US" sz="2000" b="1" spc="5" dirty="0">
                <a:solidFill>
                  <a:srgbClr val="FFFFFF"/>
                </a:solidFill>
                <a:latin typeface="STXihei" panose="02010600040101010101" pitchFamily="2" charset="-122"/>
                <a:ea typeface="STXihei" panose="02010600040101010101" pitchFamily="2" charset="-122"/>
                <a:cs typeface="Arial"/>
              </a:rPr>
              <a:t>汇总情况</a:t>
            </a:r>
          </a:p>
        </p:txBody>
      </p:sp>
      <p:sp>
        <p:nvSpPr>
          <p:cNvPr id="60" name="Freeform: Shape 59">
            <a:extLst>
              <a:ext uri="{FF2B5EF4-FFF2-40B4-BE49-F238E27FC236}">
                <a16:creationId xmlns:a16="http://schemas.microsoft.com/office/drawing/2014/main" id="{6F6CF754-9C2F-4DDB-863E-42EA03BD8012}"/>
              </a:ext>
            </a:extLst>
          </p:cNvPr>
          <p:cNvSpPr/>
          <p:nvPr/>
        </p:nvSpPr>
        <p:spPr>
          <a:xfrm>
            <a:off x="2675358" y="4621698"/>
            <a:ext cx="2491577" cy="1112814"/>
          </a:xfrm>
          <a:custGeom>
            <a:avLst/>
            <a:gdLst>
              <a:gd name="connsiteX0" fmla="*/ 0 w 2747451"/>
              <a:gd name="connsiteY0" fmla="*/ 0 h 1098980"/>
              <a:gd name="connsiteX1" fmla="*/ 2197961 w 2747451"/>
              <a:gd name="connsiteY1" fmla="*/ 0 h 1098980"/>
              <a:gd name="connsiteX2" fmla="*/ 2747451 w 2747451"/>
              <a:gd name="connsiteY2" fmla="*/ 549490 h 1098980"/>
              <a:gd name="connsiteX3" fmla="*/ 2197961 w 2747451"/>
              <a:gd name="connsiteY3" fmla="*/ 1098980 h 1098980"/>
              <a:gd name="connsiteX4" fmla="*/ 0 w 2747451"/>
              <a:gd name="connsiteY4" fmla="*/ 1098980 h 1098980"/>
              <a:gd name="connsiteX5" fmla="*/ 549490 w 2747451"/>
              <a:gd name="connsiteY5" fmla="*/ 549490 h 1098980"/>
              <a:gd name="connsiteX6" fmla="*/ 0 w 2747451"/>
              <a:gd name="connsiteY6" fmla="*/ 0 h 109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7451" h="1098980">
                <a:moveTo>
                  <a:pt x="0" y="0"/>
                </a:moveTo>
                <a:lnTo>
                  <a:pt x="2197961" y="0"/>
                </a:lnTo>
                <a:lnTo>
                  <a:pt x="2747451" y="549490"/>
                </a:lnTo>
                <a:lnTo>
                  <a:pt x="2197961" y="1098980"/>
                </a:lnTo>
                <a:lnTo>
                  <a:pt x="0" y="1098980"/>
                </a:lnTo>
                <a:lnTo>
                  <a:pt x="549490" y="549490"/>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645502" tIns="64008" rIns="581494" bIns="64008" numCol="1" spcCol="1270" anchor="ctr" anchorCtr="0">
            <a:noAutofit/>
          </a:bodyPr>
          <a:lstStyle/>
          <a:p>
            <a:pPr marL="12700" marR="5080" lvl="0" indent="635" algn="ctr">
              <a:lnSpc>
                <a:spcPts val="2180"/>
              </a:lnSpc>
              <a:spcBef>
                <a:spcPts val="355"/>
              </a:spcBef>
            </a:pPr>
            <a:r>
              <a:rPr lang="zh-CN" altLang="en-US" sz="2000" b="1" dirty="0">
                <a:solidFill>
                  <a:srgbClr val="FFFFFF"/>
                </a:solidFill>
                <a:latin typeface="STXihei" panose="02010600040101010101" pitchFamily="2" charset="-122"/>
                <a:ea typeface="STXihei" panose="02010600040101010101" pitchFamily="2" charset="-122"/>
                <a:cs typeface="Arial"/>
              </a:rPr>
              <a:t>有主持人牵头的</a:t>
            </a:r>
            <a:br>
              <a:rPr lang="en-US" altLang="zh-CN" sz="2000" b="1" dirty="0">
                <a:solidFill>
                  <a:srgbClr val="FFFFFF"/>
                </a:solidFill>
                <a:latin typeface="STXihei" panose="02010600040101010101" pitchFamily="2" charset="-122"/>
                <a:ea typeface="STXihei" panose="02010600040101010101" pitchFamily="2" charset="-122"/>
                <a:cs typeface="Arial"/>
              </a:rPr>
            </a:br>
            <a:r>
              <a:rPr lang="zh-CN" altLang="en-US" sz="2000" b="1" dirty="0">
                <a:solidFill>
                  <a:srgbClr val="FFFFFF"/>
                </a:solidFill>
                <a:latin typeface="STXihei" panose="02010600040101010101" pitchFamily="2" charset="-122"/>
                <a:ea typeface="STXihei" panose="02010600040101010101" pitchFamily="2" charset="-122"/>
                <a:cs typeface="Arial"/>
              </a:rPr>
              <a:t>情况介绍</a:t>
            </a:r>
          </a:p>
        </p:txBody>
      </p:sp>
      <p:sp>
        <p:nvSpPr>
          <p:cNvPr id="61" name="Freeform: Shape 60">
            <a:extLst>
              <a:ext uri="{FF2B5EF4-FFF2-40B4-BE49-F238E27FC236}">
                <a16:creationId xmlns:a16="http://schemas.microsoft.com/office/drawing/2014/main" id="{7E665A72-E742-4104-801A-6D2B417DBC36}"/>
              </a:ext>
            </a:extLst>
          </p:cNvPr>
          <p:cNvSpPr/>
          <p:nvPr/>
        </p:nvSpPr>
        <p:spPr>
          <a:xfrm>
            <a:off x="4873319" y="4621698"/>
            <a:ext cx="2491577" cy="1112814"/>
          </a:xfrm>
          <a:custGeom>
            <a:avLst/>
            <a:gdLst>
              <a:gd name="connsiteX0" fmla="*/ 0 w 2747451"/>
              <a:gd name="connsiteY0" fmla="*/ 0 h 1098980"/>
              <a:gd name="connsiteX1" fmla="*/ 2197961 w 2747451"/>
              <a:gd name="connsiteY1" fmla="*/ 0 h 1098980"/>
              <a:gd name="connsiteX2" fmla="*/ 2747451 w 2747451"/>
              <a:gd name="connsiteY2" fmla="*/ 549490 h 1098980"/>
              <a:gd name="connsiteX3" fmla="*/ 2197961 w 2747451"/>
              <a:gd name="connsiteY3" fmla="*/ 1098980 h 1098980"/>
              <a:gd name="connsiteX4" fmla="*/ 0 w 2747451"/>
              <a:gd name="connsiteY4" fmla="*/ 1098980 h 1098980"/>
              <a:gd name="connsiteX5" fmla="*/ 549490 w 2747451"/>
              <a:gd name="connsiteY5" fmla="*/ 549490 h 1098980"/>
              <a:gd name="connsiteX6" fmla="*/ 0 w 2747451"/>
              <a:gd name="connsiteY6" fmla="*/ 0 h 109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7451" h="1098980">
                <a:moveTo>
                  <a:pt x="0" y="0"/>
                </a:moveTo>
                <a:lnTo>
                  <a:pt x="2197961" y="0"/>
                </a:lnTo>
                <a:lnTo>
                  <a:pt x="2747451" y="549490"/>
                </a:lnTo>
                <a:lnTo>
                  <a:pt x="2197961" y="1098980"/>
                </a:lnTo>
                <a:lnTo>
                  <a:pt x="0" y="1098980"/>
                </a:lnTo>
                <a:lnTo>
                  <a:pt x="549490" y="549490"/>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645502" tIns="64008" rIns="581494" bIns="64008" numCol="1" spcCol="1270" anchor="ctr" anchorCtr="0">
            <a:noAutofit/>
          </a:bodyPr>
          <a:lstStyle/>
          <a:p>
            <a:pPr marR="5080" lvl="0" algn="ctr">
              <a:lnSpc>
                <a:spcPts val="2180"/>
              </a:lnSpc>
              <a:spcBef>
                <a:spcPts val="355"/>
              </a:spcBef>
            </a:pPr>
            <a:r>
              <a:rPr lang="zh-CN" altLang="en-US" sz="2000" b="1" spc="-5" dirty="0">
                <a:solidFill>
                  <a:srgbClr val="FFFFFF"/>
                </a:solidFill>
                <a:latin typeface="STXihei" panose="02010600040101010101" pitchFamily="2" charset="-122"/>
                <a:ea typeface="STXihei" panose="02010600040101010101" pitchFamily="2" charset="-122"/>
                <a:cs typeface="Arial"/>
              </a:rPr>
              <a:t>制定行动计划</a:t>
            </a:r>
          </a:p>
        </p:txBody>
      </p:sp>
      <p:grpSp>
        <p:nvGrpSpPr>
          <p:cNvPr id="41" name="Group 40">
            <a:extLst>
              <a:ext uri="{FF2B5EF4-FFF2-40B4-BE49-F238E27FC236}">
                <a16:creationId xmlns:a16="http://schemas.microsoft.com/office/drawing/2014/main" id="{55D5F51E-A7D0-402E-9FAA-1C8F36F0E831}"/>
              </a:ext>
            </a:extLst>
          </p:cNvPr>
          <p:cNvGrpSpPr/>
          <p:nvPr/>
        </p:nvGrpSpPr>
        <p:grpSpPr>
          <a:xfrm>
            <a:off x="408547" y="2809085"/>
            <a:ext cx="1644635" cy="1644635"/>
            <a:chOff x="244141" y="2669930"/>
            <a:chExt cx="1644635" cy="1644635"/>
          </a:xfrm>
        </p:grpSpPr>
        <p:sp>
          <p:nvSpPr>
            <p:cNvPr id="13" name="Teardrop 12">
              <a:extLst>
                <a:ext uri="{FF2B5EF4-FFF2-40B4-BE49-F238E27FC236}">
                  <a16:creationId xmlns:a16="http://schemas.microsoft.com/office/drawing/2014/main" id="{101CDCCF-5116-4E6F-95DD-2418243E0017}"/>
                </a:ext>
              </a:extLst>
            </p:cNvPr>
            <p:cNvSpPr/>
            <p:nvPr/>
          </p:nvSpPr>
          <p:spPr>
            <a:xfrm rot="8317880">
              <a:off x="244141" y="2669930"/>
              <a:ext cx="1644635" cy="1644635"/>
            </a:xfrm>
            <a:prstGeom prst="teardrop">
              <a:avLst>
                <a:gd name="adj" fmla="val 100000"/>
              </a:avLst>
            </a:prstGeom>
            <a:solidFill>
              <a:schemeClr val="tx2">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Freeform: Shape 13">
              <a:extLst>
                <a:ext uri="{FF2B5EF4-FFF2-40B4-BE49-F238E27FC236}">
                  <a16:creationId xmlns:a16="http://schemas.microsoft.com/office/drawing/2014/main" id="{2A9E292F-4C7B-49DC-95CD-AC95A9BABAC8}"/>
                </a:ext>
              </a:extLst>
            </p:cNvPr>
            <p:cNvSpPr/>
            <p:nvPr/>
          </p:nvSpPr>
          <p:spPr>
            <a:xfrm>
              <a:off x="299112" y="2730618"/>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accent3"/>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1284" tIns="101086" rIns="100488" bIns="101086" numCol="1" spcCol="1270" anchor="ctr" anchorCtr="0">
              <a:noAutofit/>
            </a:bodyPr>
            <a:lstStyle/>
            <a:p>
              <a:pPr marL="12700" marR="5080" lvl="0" indent="-635" algn="ctr">
                <a:lnSpc>
                  <a:spcPct val="90000"/>
                </a:lnSpc>
                <a:spcBef>
                  <a:spcPts val="340"/>
                </a:spcBef>
              </a:pPr>
              <a:r>
                <a:rPr lang="zh-CN" altLang="en-US" sz="2000" spc="-5" dirty="0">
                  <a:solidFill>
                    <a:prstClr val="black"/>
                  </a:solidFill>
                  <a:latin typeface="Times New Roman" panose="02020603050405020304" pitchFamily="18" charset="0"/>
                  <a:ea typeface="SimSun" panose="02010600030101010101" pitchFamily="2" charset="-122"/>
                  <a:cs typeface="Times New Roman" panose="02020603050405020304" pitchFamily="18" charset="0"/>
                </a:rPr>
                <a:t>问题</a:t>
              </a:r>
              <a:br>
                <a:rPr lang="en-US" altLang="zh-CN" sz="2000" spc="-5" dirty="0">
                  <a:solidFill>
                    <a:prstClr val="black"/>
                  </a:solidFill>
                  <a:latin typeface="Times New Roman" panose="02020603050405020304" pitchFamily="18" charset="0"/>
                  <a:ea typeface="SimSun" panose="02010600030101010101" pitchFamily="2" charset="-122"/>
                  <a:cs typeface="Times New Roman" panose="02020603050405020304" pitchFamily="18" charset="0"/>
                </a:rPr>
              </a:br>
              <a:r>
                <a:rPr lang="zh-CN" altLang="en-US" sz="2000" spc="-5" dirty="0">
                  <a:solidFill>
                    <a:prstClr val="black"/>
                  </a:solidFill>
                  <a:latin typeface="Times New Roman" panose="02020603050405020304" pitchFamily="18" charset="0"/>
                  <a:ea typeface="SimSun" panose="02010600030101010101" pitchFamily="2" charset="-122"/>
                  <a:cs typeface="Times New Roman" panose="02020603050405020304" pitchFamily="18" charset="0"/>
                </a:rPr>
                <a:t>与</a:t>
              </a:r>
              <a:br>
                <a:rPr lang="en-US" altLang="zh-CN" sz="2000" spc="-5" dirty="0">
                  <a:solidFill>
                    <a:prstClr val="black"/>
                  </a:solidFill>
                  <a:latin typeface="Times New Roman" panose="02020603050405020304" pitchFamily="18" charset="0"/>
                  <a:ea typeface="SimSun" panose="02010600030101010101" pitchFamily="2" charset="-122"/>
                  <a:cs typeface="Times New Roman" panose="02020603050405020304" pitchFamily="18" charset="0"/>
                </a:rPr>
              </a:br>
              <a:r>
                <a:rPr lang="zh-CN" altLang="en-US" sz="2000" spc="-5" dirty="0">
                  <a:solidFill>
                    <a:prstClr val="black"/>
                  </a:solidFill>
                  <a:latin typeface="Times New Roman" panose="02020603050405020304" pitchFamily="18" charset="0"/>
                  <a:ea typeface="SimSun" panose="02010600030101010101" pitchFamily="2" charset="-122"/>
                  <a:cs typeface="Times New Roman" panose="02020603050405020304" pitchFamily="18" charset="0"/>
                </a:rPr>
                <a:t>讨论</a:t>
              </a:r>
            </a:p>
            <a:p>
              <a:pPr marL="12700" marR="5080" lvl="0" indent="-635" algn="ctr">
                <a:lnSpc>
                  <a:spcPct val="90000"/>
                </a:lnSpc>
                <a:spcBef>
                  <a:spcPts val="340"/>
                </a:spcBef>
              </a:pPr>
              <a:r>
                <a:rPr lang="en-US" altLang="zh-CN" sz="2000" spc="-5" dirty="0">
                  <a:solidFill>
                    <a:prstClr val="black"/>
                  </a:solidFill>
                  <a:latin typeface="Times New Roman" panose="02020603050405020304" pitchFamily="18" charset="0"/>
                  <a:ea typeface="SimSun" panose="02010600030101010101" pitchFamily="2" charset="-122"/>
                  <a:cs typeface="Times New Roman" panose="02020603050405020304" pitchFamily="18" charset="0"/>
                </a:rPr>
                <a:t>(5)</a:t>
              </a:r>
            </a:p>
          </p:txBody>
        </p:sp>
      </p:grpSp>
      <p:grpSp>
        <p:nvGrpSpPr>
          <p:cNvPr id="44" name="Group 43">
            <a:extLst>
              <a:ext uri="{FF2B5EF4-FFF2-40B4-BE49-F238E27FC236}">
                <a16:creationId xmlns:a16="http://schemas.microsoft.com/office/drawing/2014/main" id="{7C1B6D6E-C401-4C53-86C8-BE8D959D430E}"/>
              </a:ext>
            </a:extLst>
          </p:cNvPr>
          <p:cNvGrpSpPr/>
          <p:nvPr/>
        </p:nvGrpSpPr>
        <p:grpSpPr>
          <a:xfrm>
            <a:off x="2223328" y="2809085"/>
            <a:ext cx="1644635" cy="1644635"/>
            <a:chOff x="1943675" y="2669930"/>
            <a:chExt cx="1644635" cy="1644635"/>
          </a:xfrm>
        </p:grpSpPr>
        <p:sp>
          <p:nvSpPr>
            <p:cNvPr id="11" name="Teardrop 10">
              <a:extLst>
                <a:ext uri="{FF2B5EF4-FFF2-40B4-BE49-F238E27FC236}">
                  <a16:creationId xmlns:a16="http://schemas.microsoft.com/office/drawing/2014/main" id="{03486F3B-1A22-4233-9748-D6100DF91936}"/>
                </a:ext>
              </a:extLst>
            </p:cNvPr>
            <p:cNvSpPr/>
            <p:nvPr/>
          </p:nvSpPr>
          <p:spPr>
            <a:xfrm rot="13597622">
              <a:off x="1943675" y="2669930"/>
              <a:ext cx="1644635" cy="1644635"/>
            </a:xfrm>
            <a:prstGeom prst="teardrop">
              <a:avLst>
                <a:gd name="adj" fmla="val 100000"/>
              </a:avLst>
            </a:prstGeom>
            <a:solidFill>
              <a:schemeClr val="tx2">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Freeform: Shape 11">
              <a:extLst>
                <a:ext uri="{FF2B5EF4-FFF2-40B4-BE49-F238E27FC236}">
                  <a16:creationId xmlns:a16="http://schemas.microsoft.com/office/drawing/2014/main" id="{820E0657-72F8-414E-9CC4-417BD5351510}"/>
                </a:ext>
              </a:extLst>
            </p:cNvPr>
            <p:cNvSpPr/>
            <p:nvPr/>
          </p:nvSpPr>
          <p:spPr>
            <a:xfrm>
              <a:off x="1989106" y="2716970"/>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accent3"/>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1284" tIns="101086" rIns="100488" bIns="101086" numCol="1" spcCol="1270" anchor="ctr" anchorCtr="0">
              <a:noAutofit/>
            </a:bodyPr>
            <a:lstStyle/>
            <a:p>
              <a:pPr marL="12700" marR="5080" indent="-635" algn="ctr">
                <a:lnSpc>
                  <a:spcPct val="90000"/>
                </a:lnSpc>
                <a:spcBef>
                  <a:spcPts val="340"/>
                </a:spcBef>
              </a:pPr>
              <a:r>
                <a:rPr lang="zh-CN" altLang="en-US" sz="2000" spc="-5" dirty="0">
                  <a:solidFill>
                    <a:prstClr val="black"/>
                  </a:solidFill>
                  <a:latin typeface="Times New Roman" panose="02020603050405020304" pitchFamily="18" charset="0"/>
                  <a:ea typeface="SimSun" panose="02010600030101010101" pitchFamily="2" charset="-122"/>
                  <a:cs typeface="Times New Roman" panose="02020603050405020304" pitchFamily="18" charset="0"/>
                </a:rPr>
                <a:t>问题</a:t>
              </a:r>
              <a:br>
                <a:rPr lang="en-US" altLang="zh-CN" sz="2000" spc="-5" dirty="0">
                  <a:solidFill>
                    <a:prstClr val="black"/>
                  </a:solidFill>
                  <a:latin typeface="Times New Roman" panose="02020603050405020304" pitchFamily="18" charset="0"/>
                  <a:ea typeface="SimSun" panose="02010600030101010101" pitchFamily="2" charset="-122"/>
                  <a:cs typeface="Times New Roman" panose="02020603050405020304" pitchFamily="18" charset="0"/>
                </a:rPr>
              </a:br>
              <a:r>
                <a:rPr lang="zh-CN" altLang="en-US" sz="2000" spc="-5" dirty="0">
                  <a:solidFill>
                    <a:prstClr val="black"/>
                  </a:solidFill>
                  <a:latin typeface="Times New Roman" panose="02020603050405020304" pitchFamily="18" charset="0"/>
                  <a:ea typeface="SimSun" panose="02010600030101010101" pitchFamily="2" charset="-122"/>
                  <a:cs typeface="Times New Roman" panose="02020603050405020304" pitchFamily="18" charset="0"/>
                </a:rPr>
                <a:t>与</a:t>
              </a:r>
              <a:br>
                <a:rPr lang="en-US" altLang="zh-CN" sz="2000" spc="-5" dirty="0">
                  <a:solidFill>
                    <a:prstClr val="black"/>
                  </a:solidFill>
                  <a:latin typeface="Times New Roman" panose="02020603050405020304" pitchFamily="18" charset="0"/>
                  <a:ea typeface="SimSun" panose="02010600030101010101" pitchFamily="2" charset="-122"/>
                  <a:cs typeface="Times New Roman" panose="02020603050405020304" pitchFamily="18" charset="0"/>
                </a:rPr>
              </a:br>
              <a:r>
                <a:rPr lang="zh-CN" altLang="en-US" sz="2000" spc="-5" dirty="0">
                  <a:solidFill>
                    <a:prstClr val="black"/>
                  </a:solidFill>
                  <a:latin typeface="Times New Roman" panose="02020603050405020304" pitchFamily="18" charset="0"/>
                  <a:ea typeface="SimSun" panose="02010600030101010101" pitchFamily="2" charset="-122"/>
                  <a:cs typeface="Times New Roman" panose="02020603050405020304" pitchFamily="18" charset="0"/>
                </a:rPr>
                <a:t>讨论</a:t>
              </a:r>
            </a:p>
            <a:p>
              <a:pPr marL="12700" marR="5080" indent="-635" algn="ctr">
                <a:lnSpc>
                  <a:spcPct val="90000"/>
                </a:lnSpc>
                <a:spcBef>
                  <a:spcPts val="340"/>
                </a:spcBef>
              </a:pPr>
              <a:r>
                <a:rPr lang="en-US" altLang="zh-CN" sz="2000" spc="-5" dirty="0">
                  <a:solidFill>
                    <a:prstClr val="black"/>
                  </a:solidFill>
                  <a:latin typeface="Times New Roman" panose="02020603050405020304" pitchFamily="18" charset="0"/>
                  <a:ea typeface="SimSun" panose="02010600030101010101" pitchFamily="2" charset="-122"/>
                  <a:cs typeface="Times New Roman" panose="02020603050405020304" pitchFamily="18" charset="0"/>
                </a:rPr>
                <a:t>(4)</a:t>
              </a:r>
            </a:p>
          </p:txBody>
        </p:sp>
      </p:grpSp>
      <p:grpSp>
        <p:nvGrpSpPr>
          <p:cNvPr id="45" name="Group 44">
            <a:extLst>
              <a:ext uri="{FF2B5EF4-FFF2-40B4-BE49-F238E27FC236}">
                <a16:creationId xmlns:a16="http://schemas.microsoft.com/office/drawing/2014/main" id="{C9CB93EB-8723-4B79-B8F7-ACC5EFC463F6}"/>
              </a:ext>
            </a:extLst>
          </p:cNvPr>
          <p:cNvGrpSpPr/>
          <p:nvPr/>
        </p:nvGrpSpPr>
        <p:grpSpPr>
          <a:xfrm>
            <a:off x="4025263" y="2820355"/>
            <a:ext cx="1644635" cy="1644635"/>
            <a:chOff x="3629642" y="2681200"/>
            <a:chExt cx="1644635" cy="1644635"/>
          </a:xfrm>
        </p:grpSpPr>
        <p:sp>
          <p:nvSpPr>
            <p:cNvPr id="15" name="Teardrop 14">
              <a:extLst>
                <a:ext uri="{FF2B5EF4-FFF2-40B4-BE49-F238E27FC236}">
                  <a16:creationId xmlns:a16="http://schemas.microsoft.com/office/drawing/2014/main" id="{F9E9B369-377F-4C08-AC21-907816BF0C84}"/>
                </a:ext>
              </a:extLst>
            </p:cNvPr>
            <p:cNvSpPr/>
            <p:nvPr/>
          </p:nvSpPr>
          <p:spPr>
            <a:xfrm rot="13405948">
              <a:off x="3629642" y="2681200"/>
              <a:ext cx="1644635" cy="1644635"/>
            </a:xfrm>
            <a:prstGeom prst="teardrop">
              <a:avLst>
                <a:gd name="adj" fmla="val 100000"/>
              </a:avLst>
            </a:prstGeom>
            <a:solidFill>
              <a:schemeClr val="accent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Freeform: Shape 15">
              <a:extLst>
                <a:ext uri="{FF2B5EF4-FFF2-40B4-BE49-F238E27FC236}">
                  <a16:creationId xmlns:a16="http://schemas.microsoft.com/office/drawing/2014/main" id="{69F57A01-8584-4F50-9F80-0B8E3E1C08EF}"/>
                </a:ext>
              </a:extLst>
            </p:cNvPr>
            <p:cNvSpPr/>
            <p:nvPr/>
          </p:nvSpPr>
          <p:spPr>
            <a:xfrm>
              <a:off x="3679100" y="2730618"/>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bg1"/>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0487" tIns="101086" rIns="101285" bIns="101086" numCol="1" spcCol="1270" anchor="ctr" anchorCtr="0">
              <a:noAutofit/>
            </a:bodyPr>
            <a:lstStyle/>
            <a:p>
              <a:pPr marL="132080" marR="5080" lvl="0" indent="-120014" algn="ctr">
                <a:lnSpc>
                  <a:spcPts val="2180"/>
                </a:lnSpc>
                <a:spcBef>
                  <a:spcPts val="355"/>
                </a:spcBef>
              </a:pPr>
              <a:r>
                <a:rPr lang="zh-CN" altLang="en-US" sz="2000" b="1" dirty="0">
                  <a:solidFill>
                    <a:prstClr val="black"/>
                  </a:solidFill>
                  <a:latin typeface="STXihei" panose="02010600040101010101" pitchFamily="2" charset="-122"/>
                  <a:ea typeface="STXihei" panose="02010600040101010101" pitchFamily="2" charset="-122"/>
                  <a:cs typeface="Arial"/>
                </a:rPr>
                <a:t>局面最新</a:t>
              </a:r>
              <a:br>
                <a:rPr lang="en-US" altLang="zh-CN" sz="2000" b="1" dirty="0">
                  <a:solidFill>
                    <a:prstClr val="black"/>
                  </a:solidFill>
                  <a:latin typeface="STXihei" panose="02010600040101010101" pitchFamily="2" charset="-122"/>
                  <a:ea typeface="STXihei" panose="02010600040101010101" pitchFamily="2" charset="-122"/>
                  <a:cs typeface="Arial"/>
                </a:rPr>
              </a:br>
              <a:r>
                <a:rPr lang="zh-CN" altLang="en-US" sz="2000" b="1" dirty="0">
                  <a:solidFill>
                    <a:prstClr val="black"/>
                  </a:solidFill>
                  <a:latin typeface="STXihei" panose="02010600040101010101" pitchFamily="2" charset="-122"/>
                  <a:ea typeface="STXihei" panose="02010600040101010101" pitchFamily="2" charset="-122"/>
                  <a:cs typeface="Arial"/>
                </a:rPr>
                <a:t>情况</a:t>
              </a:r>
            </a:p>
          </p:txBody>
        </p:sp>
      </p:grpSp>
      <p:grpSp>
        <p:nvGrpSpPr>
          <p:cNvPr id="57" name="Group 56">
            <a:extLst>
              <a:ext uri="{FF2B5EF4-FFF2-40B4-BE49-F238E27FC236}">
                <a16:creationId xmlns:a16="http://schemas.microsoft.com/office/drawing/2014/main" id="{28F0EAE8-5908-42F3-8B9B-A5F7E1BCC822}"/>
              </a:ext>
            </a:extLst>
          </p:cNvPr>
          <p:cNvGrpSpPr/>
          <p:nvPr/>
        </p:nvGrpSpPr>
        <p:grpSpPr>
          <a:xfrm>
            <a:off x="5819630" y="2820434"/>
            <a:ext cx="1644635" cy="1644635"/>
            <a:chOff x="5191292" y="2681279"/>
            <a:chExt cx="1644635" cy="1644635"/>
          </a:xfrm>
        </p:grpSpPr>
        <p:sp>
          <p:nvSpPr>
            <p:cNvPr id="29" name="Teardrop 28">
              <a:extLst>
                <a:ext uri="{FF2B5EF4-FFF2-40B4-BE49-F238E27FC236}">
                  <a16:creationId xmlns:a16="http://schemas.microsoft.com/office/drawing/2014/main" id="{C4A84362-E961-4DF7-B683-E279362436FA}"/>
                </a:ext>
              </a:extLst>
            </p:cNvPr>
            <p:cNvSpPr/>
            <p:nvPr/>
          </p:nvSpPr>
          <p:spPr>
            <a:xfrm rot="13592100">
              <a:off x="5191292" y="2681279"/>
              <a:ext cx="1644635" cy="1644635"/>
            </a:xfrm>
            <a:prstGeom prst="teardrop">
              <a:avLst>
                <a:gd name="adj" fmla="val 100000"/>
              </a:avLst>
            </a:prstGeom>
            <a:solidFill>
              <a:schemeClr val="tx2">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0" name="Freeform: Shape 29">
              <a:extLst>
                <a:ext uri="{FF2B5EF4-FFF2-40B4-BE49-F238E27FC236}">
                  <a16:creationId xmlns:a16="http://schemas.microsoft.com/office/drawing/2014/main" id="{209E8E62-C187-414D-963A-97C19A56DB3B}"/>
                </a:ext>
              </a:extLst>
            </p:cNvPr>
            <p:cNvSpPr/>
            <p:nvPr/>
          </p:nvSpPr>
          <p:spPr>
            <a:xfrm>
              <a:off x="5246263" y="2730618"/>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accent3"/>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0488" tIns="101086" rIns="101284" bIns="101086" numCol="1" spcCol="1270" anchor="ctr" anchorCtr="0">
              <a:noAutofit/>
            </a:bodyPr>
            <a:lstStyle/>
            <a:p>
              <a:pPr marL="12700" marR="5080" indent="-635" algn="ctr">
                <a:lnSpc>
                  <a:spcPct val="90000"/>
                </a:lnSpc>
                <a:spcBef>
                  <a:spcPts val="340"/>
                </a:spcBef>
              </a:pPr>
              <a:r>
                <a:rPr lang="zh-CN" altLang="en-US" sz="2000" spc="-5" dirty="0">
                  <a:solidFill>
                    <a:prstClr val="black"/>
                  </a:solidFill>
                  <a:latin typeface="Times New Roman" panose="02020603050405020304" pitchFamily="18" charset="0"/>
                  <a:ea typeface="SimSun" panose="02010600030101010101" pitchFamily="2" charset="-122"/>
                  <a:cs typeface="Times New Roman" panose="02020603050405020304" pitchFamily="18" charset="0"/>
                </a:rPr>
                <a:t>问题</a:t>
              </a:r>
              <a:br>
                <a:rPr lang="en-US" altLang="zh-CN" sz="2000" spc="-5" dirty="0">
                  <a:solidFill>
                    <a:prstClr val="black"/>
                  </a:solidFill>
                  <a:latin typeface="Times New Roman" panose="02020603050405020304" pitchFamily="18" charset="0"/>
                  <a:ea typeface="SimSun" panose="02010600030101010101" pitchFamily="2" charset="-122"/>
                  <a:cs typeface="Times New Roman" panose="02020603050405020304" pitchFamily="18" charset="0"/>
                </a:rPr>
              </a:br>
              <a:r>
                <a:rPr lang="zh-CN" altLang="en-US" sz="2000" spc="-5" dirty="0">
                  <a:solidFill>
                    <a:prstClr val="black"/>
                  </a:solidFill>
                  <a:latin typeface="Times New Roman" panose="02020603050405020304" pitchFamily="18" charset="0"/>
                  <a:ea typeface="SimSun" panose="02010600030101010101" pitchFamily="2" charset="-122"/>
                  <a:cs typeface="Times New Roman" panose="02020603050405020304" pitchFamily="18" charset="0"/>
                </a:rPr>
                <a:t>与</a:t>
              </a:r>
              <a:br>
                <a:rPr lang="en-US" altLang="zh-CN" sz="2000" spc="-5" dirty="0">
                  <a:solidFill>
                    <a:prstClr val="black"/>
                  </a:solidFill>
                  <a:latin typeface="Times New Roman" panose="02020603050405020304" pitchFamily="18" charset="0"/>
                  <a:ea typeface="SimSun" panose="02010600030101010101" pitchFamily="2" charset="-122"/>
                  <a:cs typeface="Times New Roman" panose="02020603050405020304" pitchFamily="18" charset="0"/>
                </a:rPr>
              </a:br>
              <a:r>
                <a:rPr lang="zh-CN" altLang="en-US" sz="2000" spc="-5" dirty="0">
                  <a:solidFill>
                    <a:prstClr val="black"/>
                  </a:solidFill>
                  <a:latin typeface="Times New Roman" panose="02020603050405020304" pitchFamily="18" charset="0"/>
                  <a:ea typeface="SimSun" panose="02010600030101010101" pitchFamily="2" charset="-122"/>
                  <a:cs typeface="Times New Roman" panose="02020603050405020304" pitchFamily="18" charset="0"/>
                </a:rPr>
                <a:t>讨论</a:t>
              </a:r>
            </a:p>
            <a:p>
              <a:pPr marL="12700" marR="5080" indent="-635" algn="ctr">
                <a:lnSpc>
                  <a:spcPct val="90000"/>
                </a:lnSpc>
                <a:spcBef>
                  <a:spcPts val="340"/>
                </a:spcBef>
              </a:pPr>
              <a:r>
                <a:rPr lang="en-US" altLang="zh-CN" sz="2000" spc="-5" dirty="0">
                  <a:solidFill>
                    <a:prstClr val="black"/>
                  </a:solidFill>
                  <a:latin typeface="Times New Roman" panose="02020603050405020304" pitchFamily="18" charset="0"/>
                  <a:ea typeface="SimSun" panose="02010600030101010101" pitchFamily="2" charset="-122"/>
                  <a:cs typeface="Times New Roman" panose="02020603050405020304" pitchFamily="18" charset="0"/>
                </a:rPr>
                <a:t>(3)</a:t>
              </a:r>
            </a:p>
          </p:txBody>
        </p:sp>
      </p:grpSp>
      <p:grpSp>
        <p:nvGrpSpPr>
          <p:cNvPr id="56" name="Group 55">
            <a:extLst>
              <a:ext uri="{FF2B5EF4-FFF2-40B4-BE49-F238E27FC236}">
                <a16:creationId xmlns:a16="http://schemas.microsoft.com/office/drawing/2014/main" id="{DC18AF09-D764-4484-A0FB-2EDC11745EF4}"/>
              </a:ext>
            </a:extLst>
          </p:cNvPr>
          <p:cNvGrpSpPr/>
          <p:nvPr/>
        </p:nvGrpSpPr>
        <p:grpSpPr>
          <a:xfrm>
            <a:off x="5819630" y="926360"/>
            <a:ext cx="1644635" cy="1644635"/>
            <a:chOff x="5248729" y="787205"/>
            <a:chExt cx="1644635" cy="1644635"/>
          </a:xfrm>
        </p:grpSpPr>
        <p:sp>
          <p:nvSpPr>
            <p:cNvPr id="31" name="Teardrop 30">
              <a:extLst>
                <a:ext uri="{FF2B5EF4-FFF2-40B4-BE49-F238E27FC236}">
                  <a16:creationId xmlns:a16="http://schemas.microsoft.com/office/drawing/2014/main" id="{45AAFB87-6D6A-4F12-9F79-6C1271FF2795}"/>
                </a:ext>
              </a:extLst>
            </p:cNvPr>
            <p:cNvSpPr/>
            <p:nvPr/>
          </p:nvSpPr>
          <p:spPr>
            <a:xfrm rot="8156363">
              <a:off x="5248729" y="787205"/>
              <a:ext cx="1644635" cy="1644635"/>
            </a:xfrm>
            <a:prstGeom prst="teardrop">
              <a:avLst>
                <a:gd name="adj" fmla="val 100000"/>
              </a:avLst>
            </a:prstGeom>
            <a:solidFill>
              <a:schemeClr val="tx2">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2" name="Freeform: Shape 31">
              <a:extLst>
                <a:ext uri="{FF2B5EF4-FFF2-40B4-BE49-F238E27FC236}">
                  <a16:creationId xmlns:a16="http://schemas.microsoft.com/office/drawing/2014/main" id="{1BE2D36A-AC85-4DCD-BE83-40DB27AB963A}"/>
                </a:ext>
              </a:extLst>
            </p:cNvPr>
            <p:cNvSpPr/>
            <p:nvPr/>
          </p:nvSpPr>
          <p:spPr>
            <a:xfrm>
              <a:off x="5303700" y="842219"/>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accent3"/>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1284" tIns="101086" rIns="100488" bIns="101086" numCol="1" spcCol="1270" anchor="ctr" anchorCtr="0">
              <a:noAutofit/>
            </a:bodyPr>
            <a:lstStyle/>
            <a:p>
              <a:pPr marL="12700" marR="5080" lvl="0" indent="-635" algn="ctr">
                <a:lnSpc>
                  <a:spcPct val="90000"/>
                </a:lnSpc>
                <a:spcBef>
                  <a:spcPts val="340"/>
                </a:spcBef>
              </a:pPr>
              <a:r>
                <a:rPr lang="zh-CN" altLang="en-US" sz="2000" spc="-5" dirty="0">
                  <a:solidFill>
                    <a:prstClr val="black"/>
                  </a:solidFill>
                  <a:latin typeface="Times New Roman" panose="02020603050405020304" pitchFamily="18" charset="0"/>
                  <a:ea typeface="SimSun" panose="02010600030101010101" pitchFamily="2" charset="-122"/>
                  <a:cs typeface="Times New Roman" panose="02020603050405020304" pitchFamily="18" charset="0"/>
                </a:rPr>
                <a:t>问题</a:t>
              </a:r>
              <a:br>
                <a:rPr lang="en-US" altLang="zh-CN" sz="2000" spc="-5" dirty="0">
                  <a:solidFill>
                    <a:prstClr val="black"/>
                  </a:solidFill>
                  <a:latin typeface="Times New Roman" panose="02020603050405020304" pitchFamily="18" charset="0"/>
                  <a:ea typeface="SimSun" panose="02010600030101010101" pitchFamily="2" charset="-122"/>
                  <a:cs typeface="Times New Roman" panose="02020603050405020304" pitchFamily="18" charset="0"/>
                </a:rPr>
              </a:br>
              <a:r>
                <a:rPr lang="zh-CN" altLang="en-US" sz="2000" spc="-5" dirty="0">
                  <a:solidFill>
                    <a:prstClr val="black"/>
                  </a:solidFill>
                  <a:latin typeface="Times New Roman" panose="02020603050405020304" pitchFamily="18" charset="0"/>
                  <a:ea typeface="SimSun" panose="02010600030101010101" pitchFamily="2" charset="-122"/>
                  <a:cs typeface="Times New Roman" panose="02020603050405020304" pitchFamily="18" charset="0"/>
                </a:rPr>
                <a:t>与</a:t>
              </a:r>
              <a:br>
                <a:rPr lang="en-US" altLang="zh-CN" sz="2000" spc="-5" dirty="0">
                  <a:solidFill>
                    <a:prstClr val="black"/>
                  </a:solidFill>
                  <a:latin typeface="Times New Roman" panose="02020603050405020304" pitchFamily="18" charset="0"/>
                  <a:ea typeface="SimSun" panose="02010600030101010101" pitchFamily="2" charset="-122"/>
                  <a:cs typeface="Times New Roman" panose="02020603050405020304" pitchFamily="18" charset="0"/>
                </a:rPr>
              </a:br>
              <a:r>
                <a:rPr lang="zh-CN" altLang="en-US" sz="2000" spc="-5" dirty="0">
                  <a:solidFill>
                    <a:prstClr val="black"/>
                  </a:solidFill>
                  <a:latin typeface="Times New Roman" panose="02020603050405020304" pitchFamily="18" charset="0"/>
                  <a:ea typeface="SimSun" panose="02010600030101010101" pitchFamily="2" charset="-122"/>
                  <a:cs typeface="Times New Roman" panose="02020603050405020304" pitchFamily="18" charset="0"/>
                </a:rPr>
                <a:t>讨论</a:t>
              </a:r>
            </a:p>
            <a:p>
              <a:pPr marL="12700" marR="5080" lvl="0" indent="-635" algn="ctr">
                <a:lnSpc>
                  <a:spcPct val="90000"/>
                </a:lnSpc>
                <a:spcBef>
                  <a:spcPts val="340"/>
                </a:spcBef>
              </a:pPr>
              <a:r>
                <a:rPr lang="en-US" altLang="zh-CN" sz="2000" spc="-5" dirty="0">
                  <a:solidFill>
                    <a:prstClr val="black"/>
                  </a:solidFill>
                  <a:latin typeface="Times New Roman" panose="02020603050405020304" pitchFamily="18" charset="0"/>
                  <a:ea typeface="SimSun" panose="02010600030101010101" pitchFamily="2" charset="-122"/>
                  <a:cs typeface="Times New Roman" panose="02020603050405020304" pitchFamily="18" charset="0"/>
                </a:rPr>
                <a:t>(2)</a:t>
              </a:r>
            </a:p>
          </p:txBody>
        </p:sp>
      </p:grpSp>
      <p:grpSp>
        <p:nvGrpSpPr>
          <p:cNvPr id="55" name="Group 54">
            <a:extLst>
              <a:ext uri="{FF2B5EF4-FFF2-40B4-BE49-F238E27FC236}">
                <a16:creationId xmlns:a16="http://schemas.microsoft.com/office/drawing/2014/main" id="{C096AE6C-DD09-4B55-A977-8700A309FE90}"/>
              </a:ext>
            </a:extLst>
          </p:cNvPr>
          <p:cNvGrpSpPr/>
          <p:nvPr/>
        </p:nvGrpSpPr>
        <p:grpSpPr>
          <a:xfrm>
            <a:off x="4025263" y="926360"/>
            <a:ext cx="1644635" cy="1644635"/>
            <a:chOff x="3549197" y="787205"/>
            <a:chExt cx="1644635" cy="1644635"/>
          </a:xfrm>
        </p:grpSpPr>
        <p:sp>
          <p:nvSpPr>
            <p:cNvPr id="33" name="Teardrop 32">
              <a:extLst>
                <a:ext uri="{FF2B5EF4-FFF2-40B4-BE49-F238E27FC236}">
                  <a16:creationId xmlns:a16="http://schemas.microsoft.com/office/drawing/2014/main" id="{DE68B790-5CEE-4DBE-9D0D-829F3DA87CB9}"/>
                </a:ext>
              </a:extLst>
            </p:cNvPr>
            <p:cNvSpPr/>
            <p:nvPr/>
          </p:nvSpPr>
          <p:spPr>
            <a:xfrm rot="2700000">
              <a:off x="3549197" y="787205"/>
              <a:ext cx="1644635" cy="1644635"/>
            </a:xfrm>
            <a:prstGeom prst="teardrop">
              <a:avLst>
                <a:gd name="adj" fmla="val 100000"/>
              </a:avLst>
            </a:prstGeom>
            <a:solidFill>
              <a:schemeClr val="accent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4" name="Freeform: Shape 33">
              <a:extLst>
                <a:ext uri="{FF2B5EF4-FFF2-40B4-BE49-F238E27FC236}">
                  <a16:creationId xmlns:a16="http://schemas.microsoft.com/office/drawing/2014/main" id="{17BCFC00-465F-4563-8CF6-87283EB3B709}"/>
                </a:ext>
              </a:extLst>
            </p:cNvPr>
            <p:cNvSpPr/>
            <p:nvPr/>
          </p:nvSpPr>
          <p:spPr>
            <a:xfrm>
              <a:off x="3604165" y="842219"/>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bg1"/>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1284" tIns="101086" rIns="100488" bIns="101086" numCol="1" spcCol="1270" anchor="ctr" anchorCtr="0">
              <a:noAutofit/>
            </a:bodyPr>
            <a:lstStyle/>
            <a:p>
              <a:pPr marL="132080" marR="5080" lvl="0" indent="-120014" algn="ctr">
                <a:lnSpc>
                  <a:spcPts val="2180"/>
                </a:lnSpc>
                <a:spcBef>
                  <a:spcPts val="355"/>
                </a:spcBef>
              </a:pPr>
              <a:r>
                <a:rPr lang="zh-CN" altLang="en-US" sz="2000" b="1" dirty="0">
                  <a:solidFill>
                    <a:prstClr val="black"/>
                  </a:solidFill>
                  <a:latin typeface="STXihei" panose="02010600040101010101" pitchFamily="2" charset="-122"/>
                  <a:ea typeface="STXihei" panose="02010600040101010101" pitchFamily="2" charset="-122"/>
                  <a:cs typeface="Arial"/>
                </a:rPr>
                <a:t>局面最新</a:t>
              </a:r>
              <a:br>
                <a:rPr lang="en-US" altLang="zh-CN" sz="2000" b="1" dirty="0">
                  <a:solidFill>
                    <a:prstClr val="black"/>
                  </a:solidFill>
                  <a:latin typeface="STXihei" panose="02010600040101010101" pitchFamily="2" charset="-122"/>
                  <a:ea typeface="STXihei" panose="02010600040101010101" pitchFamily="2" charset="-122"/>
                  <a:cs typeface="Arial"/>
                </a:rPr>
              </a:br>
              <a:r>
                <a:rPr lang="zh-CN" altLang="en-US" sz="2000" b="1" dirty="0">
                  <a:solidFill>
                    <a:prstClr val="black"/>
                  </a:solidFill>
                  <a:latin typeface="STXihei" panose="02010600040101010101" pitchFamily="2" charset="-122"/>
                  <a:ea typeface="STXihei" panose="02010600040101010101" pitchFamily="2" charset="-122"/>
                  <a:cs typeface="Arial"/>
                </a:rPr>
                <a:t>情况</a:t>
              </a:r>
            </a:p>
          </p:txBody>
        </p:sp>
      </p:grpSp>
      <p:grpSp>
        <p:nvGrpSpPr>
          <p:cNvPr id="53" name="Group 52">
            <a:extLst>
              <a:ext uri="{FF2B5EF4-FFF2-40B4-BE49-F238E27FC236}">
                <a16:creationId xmlns:a16="http://schemas.microsoft.com/office/drawing/2014/main" id="{CF4B0A48-ED99-4F0D-8713-BFA673B241D7}"/>
              </a:ext>
            </a:extLst>
          </p:cNvPr>
          <p:cNvGrpSpPr/>
          <p:nvPr/>
        </p:nvGrpSpPr>
        <p:grpSpPr>
          <a:xfrm>
            <a:off x="2223328" y="926360"/>
            <a:ext cx="1644635" cy="1644635"/>
            <a:chOff x="1849662" y="787205"/>
            <a:chExt cx="1644635" cy="1644635"/>
          </a:xfrm>
        </p:grpSpPr>
        <p:sp>
          <p:nvSpPr>
            <p:cNvPr id="36" name="Teardrop 35">
              <a:extLst>
                <a:ext uri="{FF2B5EF4-FFF2-40B4-BE49-F238E27FC236}">
                  <a16:creationId xmlns:a16="http://schemas.microsoft.com/office/drawing/2014/main" id="{6947DB99-EA11-4E44-B587-E8024A0EC571}"/>
                </a:ext>
              </a:extLst>
            </p:cNvPr>
            <p:cNvSpPr/>
            <p:nvPr/>
          </p:nvSpPr>
          <p:spPr>
            <a:xfrm rot="2700000">
              <a:off x="1849662" y="787205"/>
              <a:ext cx="1644635" cy="1644635"/>
            </a:xfrm>
            <a:prstGeom prst="teardrop">
              <a:avLst>
                <a:gd name="adj" fmla="val 100000"/>
              </a:avLst>
            </a:prstGeom>
            <a:solidFill>
              <a:schemeClr val="tx2">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7" name="Freeform: Shape 36">
              <a:extLst>
                <a:ext uri="{FF2B5EF4-FFF2-40B4-BE49-F238E27FC236}">
                  <a16:creationId xmlns:a16="http://schemas.microsoft.com/office/drawing/2014/main" id="{9BFFA74E-EDC4-4E32-AB45-C1114D5CA1D4}"/>
                </a:ext>
              </a:extLst>
            </p:cNvPr>
            <p:cNvSpPr/>
            <p:nvPr/>
          </p:nvSpPr>
          <p:spPr>
            <a:xfrm>
              <a:off x="1904631" y="842219"/>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accent3"/>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1285" tIns="101086" rIns="100487" bIns="101086" numCol="1" spcCol="1270" anchor="ctr" anchorCtr="0">
              <a:noAutofit/>
            </a:bodyPr>
            <a:lstStyle/>
            <a:p>
              <a:pPr marL="12700" marR="5080" lvl="0" indent="-635" algn="ctr">
                <a:lnSpc>
                  <a:spcPct val="90000"/>
                </a:lnSpc>
                <a:spcBef>
                  <a:spcPts val="340"/>
                </a:spcBef>
              </a:pPr>
              <a:r>
                <a:rPr lang="zh-CN" altLang="en-US" sz="2000" spc="-5" dirty="0">
                  <a:solidFill>
                    <a:prstClr val="black"/>
                  </a:solidFill>
                  <a:latin typeface="Times New Roman" panose="02020603050405020304" pitchFamily="18" charset="0"/>
                  <a:ea typeface="SimSun" panose="02010600030101010101" pitchFamily="2" charset="-122"/>
                  <a:cs typeface="Times New Roman" panose="02020603050405020304" pitchFamily="18" charset="0"/>
                </a:rPr>
                <a:t>问题</a:t>
              </a:r>
              <a:br>
                <a:rPr lang="en-US" altLang="zh-CN" sz="2000" spc="-5" dirty="0">
                  <a:solidFill>
                    <a:prstClr val="black"/>
                  </a:solidFill>
                  <a:latin typeface="Times New Roman" panose="02020603050405020304" pitchFamily="18" charset="0"/>
                  <a:ea typeface="SimSun" panose="02010600030101010101" pitchFamily="2" charset="-122"/>
                  <a:cs typeface="Times New Roman" panose="02020603050405020304" pitchFamily="18" charset="0"/>
                </a:rPr>
              </a:br>
              <a:r>
                <a:rPr lang="zh-CN" altLang="en-US" sz="2000" spc="-5" dirty="0">
                  <a:solidFill>
                    <a:prstClr val="black"/>
                  </a:solidFill>
                  <a:latin typeface="Times New Roman" panose="02020603050405020304" pitchFamily="18" charset="0"/>
                  <a:ea typeface="SimSun" panose="02010600030101010101" pitchFamily="2" charset="-122"/>
                  <a:cs typeface="Times New Roman" panose="02020603050405020304" pitchFamily="18" charset="0"/>
                </a:rPr>
                <a:t>与</a:t>
              </a:r>
              <a:br>
                <a:rPr lang="en-US" altLang="zh-CN" sz="2000" spc="-5" dirty="0">
                  <a:solidFill>
                    <a:prstClr val="black"/>
                  </a:solidFill>
                  <a:latin typeface="Times New Roman" panose="02020603050405020304" pitchFamily="18" charset="0"/>
                  <a:ea typeface="SimSun" panose="02010600030101010101" pitchFamily="2" charset="-122"/>
                  <a:cs typeface="Times New Roman" panose="02020603050405020304" pitchFamily="18" charset="0"/>
                </a:rPr>
              </a:br>
              <a:r>
                <a:rPr lang="zh-CN" altLang="en-US" sz="2000" spc="-5" dirty="0">
                  <a:solidFill>
                    <a:prstClr val="black"/>
                  </a:solidFill>
                  <a:latin typeface="Times New Roman" panose="02020603050405020304" pitchFamily="18" charset="0"/>
                  <a:ea typeface="SimSun" panose="02010600030101010101" pitchFamily="2" charset="-122"/>
                  <a:cs typeface="Times New Roman" panose="02020603050405020304" pitchFamily="18" charset="0"/>
                </a:rPr>
                <a:t>讨论</a:t>
              </a:r>
            </a:p>
            <a:p>
              <a:pPr marL="12700" marR="5080" lvl="0" indent="-635" algn="ctr">
                <a:lnSpc>
                  <a:spcPct val="90000"/>
                </a:lnSpc>
                <a:spcBef>
                  <a:spcPts val="340"/>
                </a:spcBef>
              </a:pPr>
              <a:r>
                <a:rPr lang="en-US" altLang="zh-CN" sz="2000" spc="-5" dirty="0">
                  <a:solidFill>
                    <a:prstClr val="black"/>
                  </a:solidFill>
                  <a:latin typeface="Times New Roman" panose="02020603050405020304" pitchFamily="18" charset="0"/>
                  <a:ea typeface="SimSun" panose="02010600030101010101" pitchFamily="2" charset="-122"/>
                  <a:cs typeface="Times New Roman" panose="02020603050405020304" pitchFamily="18" charset="0"/>
                </a:rPr>
                <a:t>(1)</a:t>
              </a:r>
            </a:p>
          </p:txBody>
        </p:sp>
      </p:grpSp>
      <p:grpSp>
        <p:nvGrpSpPr>
          <p:cNvPr id="40" name="Group 39">
            <a:extLst>
              <a:ext uri="{FF2B5EF4-FFF2-40B4-BE49-F238E27FC236}">
                <a16:creationId xmlns:a16="http://schemas.microsoft.com/office/drawing/2014/main" id="{9BECA5B2-5AF0-4A29-8467-C2BBF77228FB}"/>
              </a:ext>
            </a:extLst>
          </p:cNvPr>
          <p:cNvGrpSpPr/>
          <p:nvPr/>
        </p:nvGrpSpPr>
        <p:grpSpPr>
          <a:xfrm>
            <a:off x="408547" y="926360"/>
            <a:ext cx="1644635" cy="1644635"/>
            <a:chOff x="150128" y="787205"/>
            <a:chExt cx="1644635" cy="1644635"/>
          </a:xfrm>
        </p:grpSpPr>
        <p:sp>
          <p:nvSpPr>
            <p:cNvPr id="38" name="Teardrop 37">
              <a:extLst>
                <a:ext uri="{FF2B5EF4-FFF2-40B4-BE49-F238E27FC236}">
                  <a16:creationId xmlns:a16="http://schemas.microsoft.com/office/drawing/2014/main" id="{9E4E0C61-E82C-4133-929C-F1DB3258EE48}"/>
                </a:ext>
              </a:extLst>
            </p:cNvPr>
            <p:cNvSpPr/>
            <p:nvPr/>
          </p:nvSpPr>
          <p:spPr>
            <a:xfrm rot="2700000">
              <a:off x="150128" y="787205"/>
              <a:ext cx="1644635" cy="1644635"/>
            </a:xfrm>
            <a:prstGeom prst="teardrop">
              <a:avLst>
                <a:gd name="adj" fmla="val 100000"/>
              </a:avLst>
            </a:prstGeom>
            <a:solidFill>
              <a:schemeClr val="accent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9" name="Freeform: Shape 38">
              <a:extLst>
                <a:ext uri="{FF2B5EF4-FFF2-40B4-BE49-F238E27FC236}">
                  <a16:creationId xmlns:a16="http://schemas.microsoft.com/office/drawing/2014/main" id="{D7F7F5B6-18EB-479B-80F2-BB5A9040ADB7}"/>
                </a:ext>
              </a:extLst>
            </p:cNvPr>
            <p:cNvSpPr/>
            <p:nvPr/>
          </p:nvSpPr>
          <p:spPr>
            <a:xfrm>
              <a:off x="205099" y="842219"/>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bg1"/>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1284" tIns="101086" rIns="100488" bIns="101086" numCol="1" spcCol="1270" anchor="ctr" anchorCtr="0">
              <a:noAutofit/>
            </a:bodyPr>
            <a:lstStyle/>
            <a:p>
              <a:pPr marL="12700" lvl="0" algn="ctr">
                <a:spcBef>
                  <a:spcPts val="100"/>
                </a:spcBef>
              </a:pPr>
              <a:r>
                <a:rPr lang="zh-CN" altLang="en-US" sz="2000" b="1" dirty="0">
                  <a:solidFill>
                    <a:prstClr val="black"/>
                  </a:solidFill>
                  <a:latin typeface="STXihei" panose="02010600040101010101" pitchFamily="2" charset="-122"/>
                  <a:ea typeface="STXihei" panose="02010600040101010101" pitchFamily="2" charset="-122"/>
                  <a:cs typeface="Arial"/>
                </a:rPr>
                <a:t>局面</a:t>
              </a:r>
            </a:p>
          </p:txBody>
        </p:sp>
      </p:grpSp>
      <p:sp>
        <p:nvSpPr>
          <p:cNvPr id="42" name="object 18"/>
          <p:cNvSpPr txBox="1"/>
          <p:nvPr/>
        </p:nvSpPr>
        <p:spPr>
          <a:xfrm>
            <a:off x="76269" y="6638035"/>
            <a:ext cx="1788160" cy="197490"/>
          </a:xfrm>
          <a:prstGeom prst="rect">
            <a:avLst/>
          </a:prstGeom>
          <a:solidFill>
            <a:schemeClr val="accent1"/>
          </a:solidFill>
        </p:spPr>
        <p:txBody>
          <a:bodyPr vert="horz" wrap="square" lIns="0" tIns="12700" rIns="0" bIns="0" rtlCol="0">
            <a:spAutoFit/>
          </a:bodyPr>
          <a:lstStyle/>
          <a:p>
            <a:pPr marL="12700">
              <a:spcBef>
                <a:spcPts val="100"/>
              </a:spcBef>
            </a:pPr>
            <a:r>
              <a:rPr lang="zh-CN" altLang="en-US" sz="1200" b="1" spc="-5" dirty="0">
                <a:solidFill>
                  <a:srgbClr val="FFFFFF"/>
                </a:solidFill>
                <a:ea typeface="宋体" panose="02010600030101010101" pitchFamily="2" charset="-122"/>
                <a:cs typeface="Arial"/>
              </a:rPr>
              <a:t>模拟演练</a:t>
            </a:r>
            <a:endParaRPr sz="1200" dirty="0">
              <a:solidFill>
                <a:prstClr val="black"/>
              </a:solidFill>
              <a:cs typeface="Arial"/>
            </a:endParaRPr>
          </a:p>
        </p:txBody>
      </p:sp>
      <p:sp>
        <p:nvSpPr>
          <p:cNvPr id="43" name="object 19"/>
          <p:cNvSpPr txBox="1"/>
          <p:nvPr/>
        </p:nvSpPr>
        <p:spPr>
          <a:xfrm>
            <a:off x="2374926" y="6638035"/>
            <a:ext cx="2580640" cy="197490"/>
          </a:xfrm>
          <a:prstGeom prst="rect">
            <a:avLst/>
          </a:prstGeom>
          <a:solidFill>
            <a:schemeClr val="accent3"/>
          </a:solidFill>
        </p:spPr>
        <p:txBody>
          <a:bodyPr vert="horz" wrap="square" lIns="0" tIns="12700" rIns="0" bIns="0" rtlCol="0">
            <a:spAutoFit/>
          </a:bodyPr>
          <a:lstStyle/>
          <a:p>
            <a:pPr marL="12700">
              <a:spcBef>
                <a:spcPts val="100"/>
              </a:spcBef>
            </a:pPr>
            <a:r>
              <a:rPr lang="zh-CN" altLang="en-US" sz="1200" b="1" spc="-5" dirty="0">
                <a:solidFill>
                  <a:srgbClr val="FFFFFF"/>
                </a:solidFill>
                <a:ea typeface="宋体" panose="02010600030101010101" pitchFamily="2" charset="-122"/>
                <a:cs typeface="Arial"/>
              </a:rPr>
              <a:t>新型冠状病毒</a:t>
            </a:r>
            <a:r>
              <a:rPr lang="en-US" altLang="zh-CN" sz="1200" b="1" spc="-5" dirty="0">
                <a:solidFill>
                  <a:srgbClr val="FFFFFF"/>
                </a:solidFill>
                <a:ea typeface="宋体" panose="02010600030101010101" pitchFamily="2" charset="-122"/>
                <a:cs typeface="Arial"/>
              </a:rPr>
              <a:t>(</a:t>
            </a:r>
            <a:r>
              <a:rPr lang="en-US" sz="1200" b="1" spc="-5" dirty="0">
                <a:solidFill>
                  <a:srgbClr val="FFFFFF"/>
                </a:solidFill>
                <a:cs typeface="Arial"/>
              </a:rPr>
              <a:t>COVID-19</a:t>
            </a:r>
            <a:r>
              <a:rPr lang="zh-CN" altLang="en-US" sz="1200" b="1" spc="-5" dirty="0">
                <a:solidFill>
                  <a:srgbClr val="FFFFFF"/>
                </a:solidFill>
                <a:cs typeface="Arial"/>
              </a:rPr>
              <a:t>）</a:t>
            </a:r>
            <a:endParaRPr sz="1200" dirty="0">
              <a:solidFill>
                <a:prstClr val="black"/>
              </a:solidFill>
              <a:cs typeface="Arial"/>
            </a:endParaRPr>
          </a:p>
        </p:txBody>
      </p:sp>
      <p:sp>
        <p:nvSpPr>
          <p:cNvPr id="46" name="object 22"/>
          <p:cNvSpPr txBox="1"/>
          <p:nvPr/>
        </p:nvSpPr>
        <p:spPr>
          <a:xfrm>
            <a:off x="5560593" y="6638035"/>
            <a:ext cx="1200150" cy="197490"/>
          </a:xfrm>
          <a:prstGeom prst="rect">
            <a:avLst/>
          </a:prstGeom>
          <a:solidFill>
            <a:schemeClr val="accent5"/>
          </a:solidFill>
        </p:spPr>
        <p:txBody>
          <a:bodyPr vert="horz" wrap="square" lIns="0" tIns="12700" rIns="0" bIns="0" rtlCol="0">
            <a:spAutoFit/>
          </a:bodyPr>
          <a:lstStyle/>
          <a:p>
            <a:pPr marL="12700">
              <a:spcBef>
                <a:spcPts val="100"/>
              </a:spcBef>
            </a:pPr>
            <a:r>
              <a:rPr lang="en-US" altLang="zh-CN" sz="1200" b="1" spc="-5" dirty="0">
                <a:solidFill>
                  <a:srgbClr val="FFFFFF"/>
                </a:solidFill>
                <a:ea typeface="宋体" panose="02010600030101010101" pitchFamily="2" charset="-122"/>
                <a:cs typeface="Arial"/>
              </a:rPr>
              <a:t>2020</a:t>
            </a:r>
            <a:r>
              <a:rPr lang="zh-CN" altLang="en-US" sz="1200" b="1" spc="-5" dirty="0">
                <a:solidFill>
                  <a:srgbClr val="FFFFFF"/>
                </a:solidFill>
                <a:ea typeface="宋体" panose="02010600030101010101" pitchFamily="2" charset="-122"/>
                <a:cs typeface="Arial"/>
              </a:rPr>
              <a:t>年</a:t>
            </a:r>
            <a:r>
              <a:rPr lang="en-US" altLang="zh-CN" sz="1200" b="1" spc="-5" dirty="0">
                <a:solidFill>
                  <a:srgbClr val="FFFFFF"/>
                </a:solidFill>
                <a:ea typeface="宋体" panose="02010600030101010101" pitchFamily="2" charset="-122"/>
                <a:cs typeface="Arial"/>
              </a:rPr>
              <a:t>10</a:t>
            </a:r>
            <a:r>
              <a:rPr lang="zh-CN" altLang="en-US" sz="1200" b="1" spc="-5" dirty="0">
                <a:solidFill>
                  <a:srgbClr val="FFFFFF"/>
                </a:solidFill>
                <a:ea typeface="宋体" panose="02010600030101010101" pitchFamily="2" charset="-122"/>
                <a:cs typeface="Arial"/>
              </a:rPr>
              <a:t>月</a:t>
            </a:r>
            <a:r>
              <a:rPr lang="en-US" altLang="zh-CN" sz="1200" b="1" spc="-5" dirty="0">
                <a:solidFill>
                  <a:srgbClr val="FFFFFF"/>
                </a:solidFill>
                <a:ea typeface="宋体" panose="02010600030101010101" pitchFamily="2" charset="-122"/>
                <a:cs typeface="Arial"/>
              </a:rPr>
              <a:t>28</a:t>
            </a:r>
            <a:r>
              <a:rPr lang="zh-CN" altLang="en-US" sz="1200" b="1" spc="-5" dirty="0">
                <a:solidFill>
                  <a:srgbClr val="FFFFFF"/>
                </a:solidFill>
                <a:ea typeface="宋体" panose="02010600030101010101" pitchFamily="2" charset="-122"/>
                <a:cs typeface="Arial"/>
              </a:rPr>
              <a:t>日</a:t>
            </a:r>
            <a:endParaRPr sz="1200" dirty="0">
              <a:solidFill>
                <a:prstClr val="black"/>
              </a:solidFill>
              <a:cs typeface="Arial"/>
            </a:endParaRPr>
          </a:p>
        </p:txBody>
      </p:sp>
      <p:sp>
        <p:nvSpPr>
          <p:cNvPr id="3" name="文本框 2"/>
          <p:cNvSpPr txBox="1"/>
          <p:nvPr/>
        </p:nvSpPr>
        <p:spPr>
          <a:xfrm>
            <a:off x="11327027" y="6642011"/>
            <a:ext cx="838200" cy="215444"/>
          </a:xfrm>
          <a:prstGeom prst="rect">
            <a:avLst/>
          </a:prstGeom>
          <a:solidFill>
            <a:schemeClr val="tx2"/>
          </a:solidFill>
        </p:spPr>
        <p:txBody>
          <a:bodyPr wrap="square" lIns="72000" tIns="0" bIns="0" rtlCol="0">
            <a:spAutoFit/>
          </a:bodyPr>
          <a:lstStyle/>
          <a:p>
            <a:pPr algn="l">
              <a:spcBef>
                <a:spcPts val="700"/>
              </a:spcBef>
              <a:buClr>
                <a:srgbClr val="DD8047"/>
              </a:buClr>
              <a:buSzPct val="60000"/>
            </a:pPr>
            <a:r>
              <a:rPr lang="zh-CN" altLang="en-US" sz="1400" b="1" dirty="0">
                <a:solidFill>
                  <a:schemeClr val="bg1"/>
                </a:solidFill>
                <a:latin typeface="+mj-lt"/>
                <a:cs typeface="Calibri" panose="020F0502020204030204" pitchFamily="34" charset="0"/>
              </a:rPr>
              <a:t>第</a:t>
            </a:r>
            <a:r>
              <a:rPr lang="en-US" altLang="zh-CN" sz="1400" b="1" dirty="0">
                <a:solidFill>
                  <a:schemeClr val="bg1"/>
                </a:solidFill>
                <a:latin typeface="+mj-lt"/>
                <a:cs typeface="Calibri" panose="020F0502020204030204" pitchFamily="34" charset="0"/>
              </a:rPr>
              <a:t>12</a:t>
            </a:r>
            <a:r>
              <a:rPr lang="zh-CN" altLang="en-US" sz="1400" b="1" dirty="0">
                <a:solidFill>
                  <a:schemeClr val="bg1"/>
                </a:solidFill>
                <a:latin typeface="+mj-lt"/>
                <a:cs typeface="Calibri" panose="020F0502020204030204" pitchFamily="34" charset="0"/>
              </a:rPr>
              <a:t>页</a:t>
            </a:r>
          </a:p>
        </p:txBody>
      </p:sp>
    </p:spTree>
    <p:extLst>
      <p:ext uri="{BB962C8B-B14F-4D97-AF65-F5344CB8AC3E}">
        <p14:creationId xmlns:p14="http://schemas.microsoft.com/office/powerpoint/2010/main" val="33573306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5" y="0"/>
            <a:ext cx="2008505" cy="513080"/>
          </a:xfrm>
          <a:prstGeom prst="rect">
            <a:avLst/>
          </a:prstGeom>
        </p:spPr>
        <p:txBody>
          <a:bodyPr vert="horz" wrap="square" lIns="0" tIns="12700" rIns="0" bIns="0" rtlCol="0">
            <a:spAutoFit/>
          </a:bodyPr>
          <a:lstStyle/>
          <a:p>
            <a:pPr marL="12700">
              <a:lnSpc>
                <a:spcPct val="100000"/>
              </a:lnSpc>
              <a:spcBef>
                <a:spcPts val="100"/>
              </a:spcBef>
            </a:pPr>
            <a:r>
              <a:rPr lang="zh-CN" altLang="en-US" sz="3200" spc="-10" dirty="0">
                <a:latin typeface="STXihei" panose="02010600040101010101" pitchFamily="2" charset="-122"/>
                <a:ea typeface="STXihei" panose="02010600040101010101" pitchFamily="2" charset="-122"/>
              </a:rPr>
              <a:t>问题解答</a:t>
            </a:r>
            <a:endParaRPr sz="3200" dirty="0">
              <a:latin typeface="STXihei" panose="02010600040101010101" pitchFamily="2" charset="-122"/>
              <a:ea typeface="STXihei" panose="02010600040101010101" pitchFamily="2" charset="-122"/>
            </a:endParaRPr>
          </a:p>
        </p:txBody>
      </p:sp>
      <p:sp>
        <p:nvSpPr>
          <p:cNvPr id="3" name="object 3"/>
          <p:cNvSpPr/>
          <p:nvPr/>
        </p:nvSpPr>
        <p:spPr>
          <a:xfrm>
            <a:off x="5687567" y="1414272"/>
            <a:ext cx="3136391" cy="4029455"/>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4" name="object 4"/>
          <p:cNvSpPr txBox="1"/>
          <p:nvPr/>
        </p:nvSpPr>
        <p:spPr>
          <a:xfrm>
            <a:off x="2931462" y="2103627"/>
            <a:ext cx="2677160" cy="1859483"/>
          </a:xfrm>
          <a:prstGeom prst="rect">
            <a:avLst/>
          </a:prstGeom>
        </p:spPr>
        <p:txBody>
          <a:bodyPr vert="horz" wrap="square" lIns="0" tIns="12700" rIns="0" bIns="0" rtlCol="0">
            <a:spAutoFit/>
          </a:bodyPr>
          <a:lstStyle/>
          <a:p>
            <a:pPr lvl="0" algn="r">
              <a:buClr>
                <a:srgbClr val="DD8047"/>
              </a:buClr>
              <a:buSzPct val="60000"/>
            </a:pPr>
            <a:r>
              <a:rPr lang="zh-CN" altLang="en-US" sz="4000" b="1" dirty="0">
                <a:solidFill>
                  <a:srgbClr val="0070C0"/>
                </a:solidFill>
                <a:latin typeface="STXihei" panose="02010600040101010101" pitchFamily="2" charset="-122"/>
                <a:ea typeface="STXihei" panose="02010600040101010101" pitchFamily="2" charset="-122"/>
                <a:cs typeface="Calibri" panose="020F0502020204030204" pitchFamily="34" charset="0"/>
              </a:rPr>
              <a:t>开始</a:t>
            </a:r>
            <a:br>
              <a:rPr lang="zh-CN" altLang="en-US" sz="4000" b="1" dirty="0">
                <a:solidFill>
                  <a:srgbClr val="0070C0"/>
                </a:solidFill>
                <a:latin typeface="STXihei" panose="02010600040101010101" pitchFamily="2" charset="-122"/>
                <a:ea typeface="STXihei" panose="02010600040101010101" pitchFamily="2" charset="-122"/>
                <a:cs typeface="Calibri" panose="020F0502020204030204" pitchFamily="34" charset="0"/>
              </a:rPr>
            </a:br>
            <a:r>
              <a:rPr lang="zh-CN" altLang="en-US" sz="4000" b="1" dirty="0">
                <a:solidFill>
                  <a:srgbClr val="0070C0"/>
                </a:solidFill>
                <a:latin typeface="STXihei" panose="02010600040101010101" pitchFamily="2" charset="-122"/>
                <a:ea typeface="STXihei" panose="02010600040101010101" pitchFamily="2" charset="-122"/>
                <a:cs typeface="Calibri" panose="020F0502020204030204" pitchFamily="34" charset="0"/>
              </a:rPr>
              <a:t>之前的</a:t>
            </a:r>
            <a:br>
              <a:rPr lang="zh-CN" altLang="en-US" sz="4000" b="1" dirty="0">
                <a:solidFill>
                  <a:srgbClr val="0070C0"/>
                </a:solidFill>
                <a:latin typeface="STXihei" panose="02010600040101010101" pitchFamily="2" charset="-122"/>
                <a:ea typeface="STXihei" panose="02010600040101010101" pitchFamily="2" charset="-122"/>
                <a:cs typeface="Calibri" panose="020F0502020204030204" pitchFamily="34" charset="0"/>
              </a:rPr>
            </a:br>
            <a:r>
              <a:rPr lang="zh-CN" altLang="en-US" sz="4000" b="1" dirty="0">
                <a:solidFill>
                  <a:srgbClr val="0070C0"/>
                </a:solidFill>
                <a:latin typeface="STXihei" panose="02010600040101010101" pitchFamily="2" charset="-122"/>
                <a:ea typeface="STXihei" panose="02010600040101010101" pitchFamily="2" charset="-122"/>
                <a:cs typeface="Calibri" panose="020F0502020204030204" pitchFamily="34" charset="0"/>
              </a:rPr>
              <a:t>任何问题</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825353" y="2809747"/>
            <a:ext cx="4028440" cy="1387688"/>
          </a:xfrm>
          <a:prstGeom prst="rect">
            <a:avLst/>
          </a:prstGeom>
        </p:spPr>
        <p:txBody>
          <a:bodyPr vert="horz" wrap="square" lIns="0" tIns="74930" rIns="0" bIns="0" rtlCol="0">
            <a:spAutoFit/>
          </a:bodyPr>
          <a:lstStyle/>
          <a:p>
            <a:pPr marL="12700" marR="5080">
              <a:lnSpc>
                <a:spcPts val="5300"/>
              </a:lnSpc>
              <a:spcBef>
                <a:spcPts val="590"/>
              </a:spcBef>
            </a:pPr>
            <a:r>
              <a:rPr lang="zh-CN" altLang="en-US" sz="4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新型冠状病毒</a:t>
            </a:r>
            <a:br>
              <a:rPr lang="zh-CN" altLang="en-US" sz="4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br>
            <a:r>
              <a:rPr lang="zh-CN" altLang="en-US" sz="4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a:t>
            </a:r>
            <a:r>
              <a:rPr sz="4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COVID-2019</a:t>
            </a:r>
            <a:r>
              <a:rPr lang="zh-CN" altLang="en-US" sz="4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a:t>
            </a:r>
            <a:endParaRPr sz="4200" dirty="0">
              <a:latin typeface="Times New Roman" panose="02020603050405020304" pitchFamily="18" charset="0"/>
              <a:ea typeface="STXihei" panose="02010600040101010101" pitchFamily="2" charset="-122"/>
              <a:cs typeface="Times New Roman" panose="02020603050405020304" pitchFamily="18" charset="0"/>
            </a:endParaRPr>
          </a:p>
        </p:txBody>
      </p:sp>
      <p:sp>
        <p:nvSpPr>
          <p:cNvPr id="3" name="object 3"/>
          <p:cNvSpPr txBox="1"/>
          <p:nvPr/>
        </p:nvSpPr>
        <p:spPr>
          <a:xfrm>
            <a:off x="6825353" y="4431735"/>
            <a:ext cx="1200785" cy="330200"/>
          </a:xfrm>
          <a:prstGeom prst="rect">
            <a:avLst/>
          </a:prstGeom>
        </p:spPr>
        <p:txBody>
          <a:bodyPr vert="horz" wrap="square" lIns="0" tIns="12700" rIns="0" bIns="0" rtlCol="0">
            <a:spAutoFit/>
          </a:bodyPr>
          <a:lstStyle/>
          <a:p>
            <a:pPr marL="12700">
              <a:lnSpc>
                <a:spcPct val="100000"/>
              </a:lnSpc>
              <a:spcBef>
                <a:spcPts val="100"/>
              </a:spcBef>
            </a:pPr>
            <a:r>
              <a:rPr lang="zh-CN" altLang="en-US" sz="2000" b="1" dirty="0">
                <a:solidFill>
                  <a:srgbClr val="FFFFFF"/>
                </a:solidFill>
                <a:latin typeface="STXihei" panose="02010600040101010101" pitchFamily="2" charset="-122"/>
                <a:ea typeface="STXihei" panose="02010600040101010101" pitchFamily="2" charset="-122"/>
                <a:cs typeface="Arial"/>
              </a:rPr>
              <a:t>演练开始</a:t>
            </a:r>
            <a:endParaRPr sz="2000" b="1" dirty="0">
              <a:latin typeface="STXihei" panose="02010600040101010101" pitchFamily="2" charset="-122"/>
              <a:ea typeface="STXihei" panose="02010600040101010101" pitchFamily="2" charset="-122"/>
              <a:cs typeface="Arial"/>
            </a:endParaRPr>
          </a:p>
        </p:txBody>
      </p:sp>
      <p:grpSp>
        <p:nvGrpSpPr>
          <p:cNvPr id="4" name="object 4"/>
          <p:cNvGrpSpPr/>
          <p:nvPr/>
        </p:nvGrpSpPr>
        <p:grpSpPr>
          <a:xfrm>
            <a:off x="0" y="0"/>
            <a:ext cx="6172835" cy="6858000"/>
            <a:chOff x="0" y="0"/>
            <a:chExt cx="6172835" cy="6858000"/>
          </a:xfrm>
        </p:grpSpPr>
        <p:sp>
          <p:nvSpPr>
            <p:cNvPr id="5" name="object 5"/>
            <p:cNvSpPr/>
            <p:nvPr/>
          </p:nvSpPr>
          <p:spPr>
            <a:xfrm>
              <a:off x="0" y="0"/>
              <a:ext cx="6172835" cy="6858000"/>
            </a:xfrm>
            <a:custGeom>
              <a:avLst/>
              <a:gdLst/>
              <a:ahLst/>
              <a:cxnLst/>
              <a:rect l="l" t="t" r="r" b="b"/>
              <a:pathLst>
                <a:path w="6172835" h="6858000">
                  <a:moveTo>
                    <a:pt x="6103706" y="0"/>
                  </a:moveTo>
                  <a:lnTo>
                    <a:pt x="0" y="0"/>
                  </a:lnTo>
                  <a:lnTo>
                    <a:pt x="0" y="6857999"/>
                  </a:lnTo>
                  <a:lnTo>
                    <a:pt x="2764858" y="6857999"/>
                  </a:lnTo>
                  <a:lnTo>
                    <a:pt x="2896679" y="6782204"/>
                  </a:lnTo>
                  <a:lnTo>
                    <a:pt x="2937503" y="6757202"/>
                  </a:lnTo>
                  <a:lnTo>
                    <a:pt x="2978137" y="6731921"/>
                  </a:lnTo>
                  <a:lnTo>
                    <a:pt x="3018580" y="6706364"/>
                  </a:lnTo>
                  <a:lnTo>
                    <a:pt x="3058830" y="6680530"/>
                  </a:lnTo>
                  <a:lnTo>
                    <a:pt x="3098887" y="6654423"/>
                  </a:lnTo>
                  <a:lnTo>
                    <a:pt x="3138748" y="6628042"/>
                  </a:lnTo>
                  <a:lnTo>
                    <a:pt x="3178412" y="6601390"/>
                  </a:lnTo>
                  <a:lnTo>
                    <a:pt x="3217878" y="6574467"/>
                  </a:lnTo>
                  <a:lnTo>
                    <a:pt x="3257145" y="6547276"/>
                  </a:lnTo>
                  <a:lnTo>
                    <a:pt x="3296211" y="6519816"/>
                  </a:lnTo>
                  <a:lnTo>
                    <a:pt x="3335076" y="6492091"/>
                  </a:lnTo>
                  <a:lnTo>
                    <a:pt x="3373737" y="6464100"/>
                  </a:lnTo>
                  <a:lnTo>
                    <a:pt x="3412193" y="6435846"/>
                  </a:lnTo>
                  <a:lnTo>
                    <a:pt x="3450444" y="6407329"/>
                  </a:lnTo>
                  <a:lnTo>
                    <a:pt x="3488487" y="6378551"/>
                  </a:lnTo>
                  <a:lnTo>
                    <a:pt x="3526322" y="6349514"/>
                  </a:lnTo>
                  <a:lnTo>
                    <a:pt x="3563947" y="6320218"/>
                  </a:lnTo>
                  <a:lnTo>
                    <a:pt x="3601361" y="6290665"/>
                  </a:lnTo>
                  <a:lnTo>
                    <a:pt x="3638562" y="6260856"/>
                  </a:lnTo>
                  <a:lnTo>
                    <a:pt x="3675549" y="6230793"/>
                  </a:lnTo>
                  <a:lnTo>
                    <a:pt x="3712321" y="6200477"/>
                  </a:lnTo>
                  <a:lnTo>
                    <a:pt x="3748877" y="6169909"/>
                  </a:lnTo>
                  <a:lnTo>
                    <a:pt x="3785214" y="6139091"/>
                  </a:lnTo>
                  <a:lnTo>
                    <a:pt x="3821333" y="6108023"/>
                  </a:lnTo>
                  <a:lnTo>
                    <a:pt x="3857231" y="6076708"/>
                  </a:lnTo>
                  <a:lnTo>
                    <a:pt x="3892907" y="6045146"/>
                  </a:lnTo>
                  <a:lnTo>
                    <a:pt x="3928360" y="6013339"/>
                  </a:lnTo>
                  <a:lnTo>
                    <a:pt x="3963588" y="5981289"/>
                  </a:lnTo>
                  <a:lnTo>
                    <a:pt x="3998591" y="5948995"/>
                  </a:lnTo>
                  <a:lnTo>
                    <a:pt x="4033366" y="5916461"/>
                  </a:lnTo>
                  <a:lnTo>
                    <a:pt x="4067913" y="5883687"/>
                  </a:lnTo>
                  <a:lnTo>
                    <a:pt x="4102231" y="5850674"/>
                  </a:lnTo>
                  <a:lnTo>
                    <a:pt x="4136317" y="5817424"/>
                  </a:lnTo>
                  <a:lnTo>
                    <a:pt x="4170170" y="5783939"/>
                  </a:lnTo>
                  <a:lnTo>
                    <a:pt x="4203790" y="5750218"/>
                  </a:lnTo>
                  <a:lnTo>
                    <a:pt x="4237175" y="5716265"/>
                  </a:lnTo>
                  <a:lnTo>
                    <a:pt x="4270323" y="5682080"/>
                  </a:lnTo>
                  <a:lnTo>
                    <a:pt x="4303234" y="5647664"/>
                  </a:lnTo>
                  <a:lnTo>
                    <a:pt x="4335906" y="5613019"/>
                  </a:lnTo>
                  <a:lnTo>
                    <a:pt x="4368337" y="5578146"/>
                  </a:lnTo>
                  <a:lnTo>
                    <a:pt x="4400526" y="5543046"/>
                  </a:lnTo>
                  <a:lnTo>
                    <a:pt x="4432473" y="5507721"/>
                  </a:lnTo>
                  <a:lnTo>
                    <a:pt x="4464175" y="5472172"/>
                  </a:lnTo>
                  <a:lnTo>
                    <a:pt x="4495631" y="5436401"/>
                  </a:lnTo>
                  <a:lnTo>
                    <a:pt x="4526840" y="5400408"/>
                  </a:lnTo>
                  <a:lnTo>
                    <a:pt x="4557801" y="5364196"/>
                  </a:lnTo>
                  <a:lnTo>
                    <a:pt x="4588512" y="5327765"/>
                  </a:lnTo>
                  <a:lnTo>
                    <a:pt x="4618973" y="5291116"/>
                  </a:lnTo>
                  <a:lnTo>
                    <a:pt x="4649180" y="5254252"/>
                  </a:lnTo>
                  <a:lnTo>
                    <a:pt x="4679135" y="5217173"/>
                  </a:lnTo>
                  <a:lnTo>
                    <a:pt x="4708834" y="5179881"/>
                  </a:lnTo>
                  <a:lnTo>
                    <a:pt x="4738277" y="5142376"/>
                  </a:lnTo>
                  <a:lnTo>
                    <a:pt x="4767462" y="5104661"/>
                  </a:lnTo>
                  <a:lnTo>
                    <a:pt x="4796388" y="5066737"/>
                  </a:lnTo>
                  <a:lnTo>
                    <a:pt x="4825054" y="5028605"/>
                  </a:lnTo>
                  <a:lnTo>
                    <a:pt x="4853459" y="4990266"/>
                  </a:lnTo>
                  <a:lnTo>
                    <a:pt x="4881600" y="4951721"/>
                  </a:lnTo>
                  <a:lnTo>
                    <a:pt x="4909478" y="4912973"/>
                  </a:lnTo>
                  <a:lnTo>
                    <a:pt x="4937089" y="4874022"/>
                  </a:lnTo>
                  <a:lnTo>
                    <a:pt x="4964434" y="4834869"/>
                  </a:lnTo>
                  <a:lnTo>
                    <a:pt x="4991510" y="4795517"/>
                  </a:lnTo>
                  <a:lnTo>
                    <a:pt x="5018317" y="4755965"/>
                  </a:lnTo>
                  <a:lnTo>
                    <a:pt x="5044853" y="4716217"/>
                  </a:lnTo>
                  <a:lnTo>
                    <a:pt x="5071117" y="4676272"/>
                  </a:lnTo>
                  <a:lnTo>
                    <a:pt x="5097107" y="4636132"/>
                  </a:lnTo>
                  <a:lnTo>
                    <a:pt x="5122823" y="4595799"/>
                  </a:lnTo>
                  <a:lnTo>
                    <a:pt x="5148262" y="4555274"/>
                  </a:lnTo>
                  <a:lnTo>
                    <a:pt x="5173423" y="4514559"/>
                  </a:lnTo>
                  <a:lnTo>
                    <a:pt x="5198306" y="4473653"/>
                  </a:lnTo>
                  <a:lnTo>
                    <a:pt x="5222909" y="4432560"/>
                  </a:lnTo>
                  <a:lnTo>
                    <a:pt x="5247230" y="4391280"/>
                  </a:lnTo>
                  <a:lnTo>
                    <a:pt x="5271268" y="4349814"/>
                  </a:lnTo>
                  <a:lnTo>
                    <a:pt x="5295022" y="4308165"/>
                  </a:lnTo>
                  <a:lnTo>
                    <a:pt x="5318491" y="4266332"/>
                  </a:lnTo>
                  <a:lnTo>
                    <a:pt x="5341672" y="4224318"/>
                  </a:lnTo>
                  <a:lnTo>
                    <a:pt x="5364566" y="4182124"/>
                  </a:lnTo>
                  <a:lnTo>
                    <a:pt x="5387170" y="4139751"/>
                  </a:lnTo>
                  <a:lnTo>
                    <a:pt x="5409484" y="4097200"/>
                  </a:lnTo>
                  <a:lnTo>
                    <a:pt x="5431505" y="4054474"/>
                  </a:lnTo>
                  <a:lnTo>
                    <a:pt x="5453233" y="4011572"/>
                  </a:lnTo>
                  <a:lnTo>
                    <a:pt x="5474666" y="3968497"/>
                  </a:lnTo>
                  <a:lnTo>
                    <a:pt x="5495803" y="3925250"/>
                  </a:lnTo>
                  <a:lnTo>
                    <a:pt x="5516642" y="3881831"/>
                  </a:lnTo>
                  <a:lnTo>
                    <a:pt x="5537183" y="3838244"/>
                  </a:lnTo>
                  <a:lnTo>
                    <a:pt x="5557424" y="3794488"/>
                  </a:lnTo>
                  <a:lnTo>
                    <a:pt x="5577363" y="3750565"/>
                  </a:lnTo>
                  <a:lnTo>
                    <a:pt x="5597000" y="3706476"/>
                  </a:lnTo>
                  <a:lnTo>
                    <a:pt x="5616332" y="3662224"/>
                  </a:lnTo>
                  <a:lnTo>
                    <a:pt x="5635360" y="3617808"/>
                  </a:lnTo>
                  <a:lnTo>
                    <a:pt x="5654080" y="3573231"/>
                  </a:lnTo>
                  <a:lnTo>
                    <a:pt x="5672493" y="3528493"/>
                  </a:lnTo>
                  <a:lnTo>
                    <a:pt x="5690596" y="3483597"/>
                  </a:lnTo>
                  <a:lnTo>
                    <a:pt x="5708388" y="3438543"/>
                  </a:lnTo>
                  <a:lnTo>
                    <a:pt x="5725869" y="3393332"/>
                  </a:lnTo>
                  <a:lnTo>
                    <a:pt x="5743036" y="3347967"/>
                  </a:lnTo>
                  <a:lnTo>
                    <a:pt x="5759888" y="3302448"/>
                  </a:lnTo>
                  <a:lnTo>
                    <a:pt x="5776425" y="3256777"/>
                  </a:lnTo>
                  <a:lnTo>
                    <a:pt x="5792644" y="3210955"/>
                  </a:lnTo>
                  <a:lnTo>
                    <a:pt x="5808544" y="3164983"/>
                  </a:lnTo>
                  <a:lnTo>
                    <a:pt x="5824125" y="3118862"/>
                  </a:lnTo>
                  <a:lnTo>
                    <a:pt x="5839384" y="3072595"/>
                  </a:lnTo>
                  <a:lnTo>
                    <a:pt x="5854321" y="3026182"/>
                  </a:lnTo>
                  <a:lnTo>
                    <a:pt x="5868934" y="2979625"/>
                  </a:lnTo>
                  <a:lnTo>
                    <a:pt x="5883221" y="2932924"/>
                  </a:lnTo>
                  <a:lnTo>
                    <a:pt x="5897182" y="2886082"/>
                  </a:lnTo>
                  <a:lnTo>
                    <a:pt x="5910815" y="2839100"/>
                  </a:lnTo>
                  <a:lnTo>
                    <a:pt x="5924119" y="2791978"/>
                  </a:lnTo>
                  <a:lnTo>
                    <a:pt x="5937092" y="2744719"/>
                  </a:lnTo>
                  <a:lnTo>
                    <a:pt x="5949733" y="2697323"/>
                  </a:lnTo>
                  <a:lnTo>
                    <a:pt x="5962041" y="2649793"/>
                  </a:lnTo>
                  <a:lnTo>
                    <a:pt x="5974015" y="2602128"/>
                  </a:lnTo>
                  <a:lnTo>
                    <a:pt x="5985652" y="2554331"/>
                  </a:lnTo>
                  <a:lnTo>
                    <a:pt x="5996953" y="2506403"/>
                  </a:lnTo>
                  <a:lnTo>
                    <a:pt x="6007915" y="2458346"/>
                  </a:lnTo>
                  <a:lnTo>
                    <a:pt x="6018537" y="2410159"/>
                  </a:lnTo>
                  <a:lnTo>
                    <a:pt x="6028818" y="2361846"/>
                  </a:lnTo>
                  <a:lnTo>
                    <a:pt x="6038756" y="2313407"/>
                  </a:lnTo>
                  <a:lnTo>
                    <a:pt x="6048351" y="2264843"/>
                  </a:lnTo>
                  <a:lnTo>
                    <a:pt x="6057600" y="2216157"/>
                  </a:lnTo>
                  <a:lnTo>
                    <a:pt x="6066503" y="2167348"/>
                  </a:lnTo>
                  <a:lnTo>
                    <a:pt x="6075058" y="2118419"/>
                  </a:lnTo>
                  <a:lnTo>
                    <a:pt x="6083264" y="2069371"/>
                  </a:lnTo>
                  <a:lnTo>
                    <a:pt x="6091119" y="2020205"/>
                  </a:lnTo>
                  <a:lnTo>
                    <a:pt x="6098623" y="1970922"/>
                  </a:lnTo>
                  <a:lnTo>
                    <a:pt x="6105774" y="1921524"/>
                  </a:lnTo>
                  <a:lnTo>
                    <a:pt x="6112570" y="1872013"/>
                  </a:lnTo>
                  <a:lnTo>
                    <a:pt x="6119010" y="1822389"/>
                  </a:lnTo>
                  <a:lnTo>
                    <a:pt x="6125094" y="1772653"/>
                  </a:lnTo>
                  <a:lnTo>
                    <a:pt x="6130819" y="1722808"/>
                  </a:lnTo>
                  <a:lnTo>
                    <a:pt x="6136184" y="1672854"/>
                  </a:lnTo>
                  <a:lnTo>
                    <a:pt x="6141188" y="1622793"/>
                  </a:lnTo>
                  <a:lnTo>
                    <a:pt x="6145830" y="1572626"/>
                  </a:lnTo>
                  <a:lnTo>
                    <a:pt x="6150108" y="1522355"/>
                  </a:lnTo>
                  <a:lnTo>
                    <a:pt x="6154021" y="1471980"/>
                  </a:lnTo>
                  <a:lnTo>
                    <a:pt x="6157567" y="1421503"/>
                  </a:lnTo>
                  <a:lnTo>
                    <a:pt x="6160746" y="1370926"/>
                  </a:lnTo>
                  <a:lnTo>
                    <a:pt x="6163556" y="1320249"/>
                  </a:lnTo>
                  <a:lnTo>
                    <a:pt x="6165996" y="1269475"/>
                  </a:lnTo>
                  <a:lnTo>
                    <a:pt x="6168063" y="1218604"/>
                  </a:lnTo>
                  <a:lnTo>
                    <a:pt x="6169758" y="1167637"/>
                  </a:lnTo>
                  <a:lnTo>
                    <a:pt x="6171079" y="1116577"/>
                  </a:lnTo>
                  <a:lnTo>
                    <a:pt x="6172024" y="1065424"/>
                  </a:lnTo>
                  <a:lnTo>
                    <a:pt x="6172592" y="1014179"/>
                  </a:lnTo>
                  <a:lnTo>
                    <a:pt x="6172781" y="962845"/>
                  </a:lnTo>
                  <a:lnTo>
                    <a:pt x="6172599" y="912557"/>
                  </a:lnTo>
                  <a:lnTo>
                    <a:pt x="6172054" y="862356"/>
                  </a:lnTo>
                  <a:lnTo>
                    <a:pt x="6171147" y="812242"/>
                  </a:lnTo>
                  <a:lnTo>
                    <a:pt x="6169880" y="762217"/>
                  </a:lnTo>
                  <a:lnTo>
                    <a:pt x="6168253" y="712282"/>
                  </a:lnTo>
                  <a:lnTo>
                    <a:pt x="6166269" y="662439"/>
                  </a:lnTo>
                  <a:lnTo>
                    <a:pt x="6163927" y="612688"/>
                  </a:lnTo>
                  <a:lnTo>
                    <a:pt x="6161230" y="563031"/>
                  </a:lnTo>
                  <a:lnTo>
                    <a:pt x="6158178" y="513468"/>
                  </a:lnTo>
                  <a:lnTo>
                    <a:pt x="6154774" y="464003"/>
                  </a:lnTo>
                  <a:lnTo>
                    <a:pt x="6151018" y="414634"/>
                  </a:lnTo>
                  <a:lnTo>
                    <a:pt x="6146911" y="365365"/>
                  </a:lnTo>
                  <a:lnTo>
                    <a:pt x="6142455" y="316196"/>
                  </a:lnTo>
                  <a:lnTo>
                    <a:pt x="6137650" y="267127"/>
                  </a:lnTo>
                  <a:lnTo>
                    <a:pt x="6103706" y="0"/>
                  </a:lnTo>
                  <a:close/>
                </a:path>
              </a:pathLst>
            </a:custGeom>
            <a:solidFill>
              <a:srgbClr val="FFFFFF">
                <a:alpha val="79998"/>
              </a:srgbClr>
            </a:solidFill>
          </p:spPr>
          <p:txBody>
            <a:bodyPr wrap="square" lIns="0" tIns="0" rIns="0" bIns="0" rtlCol="0"/>
            <a:lstStyle/>
            <a:p>
              <a:endParaRPr/>
            </a:p>
          </p:txBody>
        </p:sp>
        <p:sp>
          <p:nvSpPr>
            <p:cNvPr id="6" name="object 6"/>
            <p:cNvSpPr/>
            <p:nvPr/>
          </p:nvSpPr>
          <p:spPr>
            <a:xfrm>
              <a:off x="0" y="0"/>
              <a:ext cx="6024245" cy="6858000"/>
            </a:xfrm>
            <a:custGeom>
              <a:avLst/>
              <a:gdLst/>
              <a:ahLst/>
              <a:cxnLst/>
              <a:rect l="l" t="t" r="r" b="b"/>
              <a:pathLst>
                <a:path w="6024245" h="6858000">
                  <a:moveTo>
                    <a:pt x="5953780" y="0"/>
                  </a:moveTo>
                  <a:lnTo>
                    <a:pt x="0" y="0"/>
                  </a:lnTo>
                  <a:lnTo>
                    <a:pt x="0" y="6857999"/>
                  </a:lnTo>
                  <a:lnTo>
                    <a:pt x="2436986" y="6857999"/>
                  </a:lnTo>
                  <a:lnTo>
                    <a:pt x="2549933" y="6800151"/>
                  </a:lnTo>
                  <a:lnTo>
                    <a:pt x="2592074" y="6777061"/>
                  </a:lnTo>
                  <a:lnTo>
                    <a:pt x="2634028" y="6753676"/>
                  </a:lnTo>
                  <a:lnTo>
                    <a:pt x="2675795" y="6729996"/>
                  </a:lnTo>
                  <a:lnTo>
                    <a:pt x="2717373" y="6706024"/>
                  </a:lnTo>
                  <a:lnTo>
                    <a:pt x="2758761" y="6681762"/>
                  </a:lnTo>
                  <a:lnTo>
                    <a:pt x="2799958" y="6657209"/>
                  </a:lnTo>
                  <a:lnTo>
                    <a:pt x="2840961" y="6632368"/>
                  </a:lnTo>
                  <a:lnTo>
                    <a:pt x="2881771" y="6607241"/>
                  </a:lnTo>
                  <a:lnTo>
                    <a:pt x="2922384" y="6581828"/>
                  </a:lnTo>
                  <a:lnTo>
                    <a:pt x="2962801" y="6556131"/>
                  </a:lnTo>
                  <a:lnTo>
                    <a:pt x="3003019" y="6530151"/>
                  </a:lnTo>
                  <a:lnTo>
                    <a:pt x="3043037" y="6503890"/>
                  </a:lnTo>
                  <a:lnTo>
                    <a:pt x="3082854" y="6477349"/>
                  </a:lnTo>
                  <a:lnTo>
                    <a:pt x="3122468" y="6450530"/>
                  </a:lnTo>
                  <a:lnTo>
                    <a:pt x="3161878" y="6423433"/>
                  </a:lnTo>
                  <a:lnTo>
                    <a:pt x="3201082" y="6396061"/>
                  </a:lnTo>
                  <a:lnTo>
                    <a:pt x="3240080" y="6368415"/>
                  </a:lnTo>
                  <a:lnTo>
                    <a:pt x="3278869" y="6340496"/>
                  </a:lnTo>
                  <a:lnTo>
                    <a:pt x="3317448" y="6312305"/>
                  </a:lnTo>
                  <a:lnTo>
                    <a:pt x="3355817" y="6283844"/>
                  </a:lnTo>
                  <a:lnTo>
                    <a:pt x="3393973" y="6255115"/>
                  </a:lnTo>
                  <a:lnTo>
                    <a:pt x="3431915" y="6226118"/>
                  </a:lnTo>
                  <a:lnTo>
                    <a:pt x="3469642" y="6196856"/>
                  </a:lnTo>
                  <a:lnTo>
                    <a:pt x="3507152" y="6167329"/>
                  </a:lnTo>
                  <a:lnTo>
                    <a:pt x="3544444" y="6137538"/>
                  </a:lnTo>
                  <a:lnTo>
                    <a:pt x="3581516" y="6107487"/>
                  </a:lnTo>
                  <a:lnTo>
                    <a:pt x="3618368" y="6077175"/>
                  </a:lnTo>
                  <a:lnTo>
                    <a:pt x="3654997" y="6046604"/>
                  </a:lnTo>
                  <a:lnTo>
                    <a:pt x="3691403" y="6015775"/>
                  </a:lnTo>
                  <a:lnTo>
                    <a:pt x="3727584" y="5984690"/>
                  </a:lnTo>
                  <a:lnTo>
                    <a:pt x="3763538" y="5953351"/>
                  </a:lnTo>
                  <a:lnTo>
                    <a:pt x="3799264" y="5921759"/>
                  </a:lnTo>
                  <a:lnTo>
                    <a:pt x="3834761" y="5889914"/>
                  </a:lnTo>
                  <a:lnTo>
                    <a:pt x="3870027" y="5857819"/>
                  </a:lnTo>
                  <a:lnTo>
                    <a:pt x="3905062" y="5825475"/>
                  </a:lnTo>
                  <a:lnTo>
                    <a:pt x="3939862" y="5792883"/>
                  </a:lnTo>
                  <a:lnTo>
                    <a:pt x="3974428" y="5760045"/>
                  </a:lnTo>
                  <a:lnTo>
                    <a:pt x="4008758" y="5726962"/>
                  </a:lnTo>
                  <a:lnTo>
                    <a:pt x="4042850" y="5693636"/>
                  </a:lnTo>
                  <a:lnTo>
                    <a:pt x="4076703" y="5660067"/>
                  </a:lnTo>
                  <a:lnTo>
                    <a:pt x="4110315" y="5626258"/>
                  </a:lnTo>
                  <a:lnTo>
                    <a:pt x="4143686" y="5592209"/>
                  </a:lnTo>
                  <a:lnTo>
                    <a:pt x="4176813" y="5557923"/>
                  </a:lnTo>
                  <a:lnTo>
                    <a:pt x="4209696" y="5523400"/>
                  </a:lnTo>
                  <a:lnTo>
                    <a:pt x="4242333" y="5488641"/>
                  </a:lnTo>
                  <a:lnTo>
                    <a:pt x="4274722" y="5453649"/>
                  </a:lnTo>
                  <a:lnTo>
                    <a:pt x="4306862" y="5418425"/>
                  </a:lnTo>
                  <a:lnTo>
                    <a:pt x="4338753" y="5382970"/>
                  </a:lnTo>
                  <a:lnTo>
                    <a:pt x="4370391" y="5347285"/>
                  </a:lnTo>
                  <a:lnTo>
                    <a:pt x="4401776" y="5311373"/>
                  </a:lnTo>
                  <a:lnTo>
                    <a:pt x="4432907" y="5275233"/>
                  </a:lnTo>
                  <a:lnTo>
                    <a:pt x="4463783" y="5238868"/>
                  </a:lnTo>
                  <a:lnTo>
                    <a:pt x="4494401" y="5202279"/>
                  </a:lnTo>
                  <a:lnTo>
                    <a:pt x="4524760" y="5165468"/>
                  </a:lnTo>
                  <a:lnTo>
                    <a:pt x="4554859" y="5128436"/>
                  </a:lnTo>
                  <a:lnTo>
                    <a:pt x="4584697" y="5091183"/>
                  </a:lnTo>
                  <a:lnTo>
                    <a:pt x="4614272" y="5053713"/>
                  </a:lnTo>
                  <a:lnTo>
                    <a:pt x="4643583" y="5016025"/>
                  </a:lnTo>
                  <a:lnTo>
                    <a:pt x="4672628" y="4978122"/>
                  </a:lnTo>
                  <a:lnTo>
                    <a:pt x="4701406" y="4940005"/>
                  </a:lnTo>
                  <a:lnTo>
                    <a:pt x="4729916" y="4901675"/>
                  </a:lnTo>
                  <a:lnTo>
                    <a:pt x="4758156" y="4863134"/>
                  </a:lnTo>
                  <a:lnTo>
                    <a:pt x="4786124" y="4824383"/>
                  </a:lnTo>
                  <a:lnTo>
                    <a:pt x="4813820" y="4785423"/>
                  </a:lnTo>
                  <a:lnTo>
                    <a:pt x="4841242" y="4746256"/>
                  </a:lnTo>
                  <a:lnTo>
                    <a:pt x="4868389" y="4706883"/>
                  </a:lnTo>
                  <a:lnTo>
                    <a:pt x="4895259" y="4667306"/>
                  </a:lnTo>
                  <a:lnTo>
                    <a:pt x="4921850" y="4627526"/>
                  </a:lnTo>
                  <a:lnTo>
                    <a:pt x="4948162" y="4587544"/>
                  </a:lnTo>
                  <a:lnTo>
                    <a:pt x="4974193" y="4547363"/>
                  </a:lnTo>
                  <a:lnTo>
                    <a:pt x="4999942" y="4506982"/>
                  </a:lnTo>
                  <a:lnTo>
                    <a:pt x="5025407" y="4466404"/>
                  </a:lnTo>
                  <a:lnTo>
                    <a:pt x="5050586" y="4425631"/>
                  </a:lnTo>
                  <a:lnTo>
                    <a:pt x="5075479" y="4384662"/>
                  </a:lnTo>
                  <a:lnTo>
                    <a:pt x="5100084" y="4343500"/>
                  </a:lnTo>
                  <a:lnTo>
                    <a:pt x="5124400" y="4302147"/>
                  </a:lnTo>
                  <a:lnTo>
                    <a:pt x="5148425" y="4260603"/>
                  </a:lnTo>
                  <a:lnTo>
                    <a:pt x="5172157" y="4218871"/>
                  </a:lnTo>
                  <a:lnTo>
                    <a:pt x="5195596" y="4176950"/>
                  </a:lnTo>
                  <a:lnTo>
                    <a:pt x="5218740" y="4134844"/>
                  </a:lnTo>
                  <a:lnTo>
                    <a:pt x="5241588" y="4092553"/>
                  </a:lnTo>
                  <a:lnTo>
                    <a:pt x="5264138" y="4050078"/>
                  </a:lnTo>
                  <a:lnTo>
                    <a:pt x="5286389" y="4007421"/>
                  </a:lnTo>
                  <a:lnTo>
                    <a:pt x="5308339" y="3964584"/>
                  </a:lnTo>
                  <a:lnTo>
                    <a:pt x="5329987" y="3921568"/>
                  </a:lnTo>
                  <a:lnTo>
                    <a:pt x="5351332" y="3878373"/>
                  </a:lnTo>
                  <a:lnTo>
                    <a:pt x="5372372" y="3835003"/>
                  </a:lnTo>
                  <a:lnTo>
                    <a:pt x="5393105" y="3791457"/>
                  </a:lnTo>
                  <a:lnTo>
                    <a:pt x="5413532" y="3747738"/>
                  </a:lnTo>
                  <a:lnTo>
                    <a:pt x="5433649" y="3703847"/>
                  </a:lnTo>
                  <a:lnTo>
                    <a:pt x="5453456" y="3659784"/>
                  </a:lnTo>
                  <a:lnTo>
                    <a:pt x="5472951" y="3615553"/>
                  </a:lnTo>
                  <a:lnTo>
                    <a:pt x="5492133" y="3571153"/>
                  </a:lnTo>
                  <a:lnTo>
                    <a:pt x="5511000" y="3526587"/>
                  </a:lnTo>
                  <a:lnTo>
                    <a:pt x="5529552" y="3481855"/>
                  </a:lnTo>
                  <a:lnTo>
                    <a:pt x="5547786" y="3436960"/>
                  </a:lnTo>
                  <a:lnTo>
                    <a:pt x="5565701" y="3391903"/>
                  </a:lnTo>
                  <a:lnTo>
                    <a:pt x="5583296" y="3346684"/>
                  </a:lnTo>
                  <a:lnTo>
                    <a:pt x="5600570" y="3301306"/>
                  </a:lnTo>
                  <a:lnTo>
                    <a:pt x="5617521" y="3255769"/>
                  </a:lnTo>
                  <a:lnTo>
                    <a:pt x="5634147" y="3210076"/>
                  </a:lnTo>
                  <a:lnTo>
                    <a:pt x="5650448" y="3164227"/>
                  </a:lnTo>
                  <a:lnTo>
                    <a:pt x="5666421" y="3118224"/>
                  </a:lnTo>
                  <a:lnTo>
                    <a:pt x="5682066" y="3072069"/>
                  </a:lnTo>
                  <a:lnTo>
                    <a:pt x="5697381" y="3025762"/>
                  </a:lnTo>
                  <a:lnTo>
                    <a:pt x="5712365" y="2979306"/>
                  </a:lnTo>
                  <a:lnTo>
                    <a:pt x="5727015" y="2932701"/>
                  </a:lnTo>
                  <a:lnTo>
                    <a:pt x="5741332" y="2885949"/>
                  </a:lnTo>
                  <a:lnTo>
                    <a:pt x="5755313" y="2839051"/>
                  </a:lnTo>
                  <a:lnTo>
                    <a:pt x="5768958" y="2792010"/>
                  </a:lnTo>
                  <a:lnTo>
                    <a:pt x="5782264" y="2744825"/>
                  </a:lnTo>
                  <a:lnTo>
                    <a:pt x="5795230" y="2697499"/>
                  </a:lnTo>
                  <a:lnTo>
                    <a:pt x="5807855" y="2650033"/>
                  </a:lnTo>
                  <a:lnTo>
                    <a:pt x="5820137" y="2602428"/>
                  </a:lnTo>
                  <a:lnTo>
                    <a:pt x="5832076" y="2554686"/>
                  </a:lnTo>
                  <a:lnTo>
                    <a:pt x="5843669" y="2506808"/>
                  </a:lnTo>
                  <a:lnTo>
                    <a:pt x="5854916" y="2458796"/>
                  </a:lnTo>
                  <a:lnTo>
                    <a:pt x="5865814" y="2410651"/>
                  </a:lnTo>
                  <a:lnTo>
                    <a:pt x="5876363" y="2362374"/>
                  </a:lnTo>
                  <a:lnTo>
                    <a:pt x="5886561" y="2313966"/>
                  </a:lnTo>
                  <a:lnTo>
                    <a:pt x="5896407" y="2265430"/>
                  </a:lnTo>
                  <a:lnTo>
                    <a:pt x="5905899" y="2216767"/>
                  </a:lnTo>
                  <a:lnTo>
                    <a:pt x="5915036" y="2167977"/>
                  </a:lnTo>
                  <a:lnTo>
                    <a:pt x="5923816" y="2119063"/>
                  </a:lnTo>
                  <a:lnTo>
                    <a:pt x="5932239" y="2070025"/>
                  </a:lnTo>
                  <a:lnTo>
                    <a:pt x="5940302" y="2020866"/>
                  </a:lnTo>
                  <a:lnTo>
                    <a:pt x="5948004" y="1971586"/>
                  </a:lnTo>
                  <a:lnTo>
                    <a:pt x="5955345" y="1922187"/>
                  </a:lnTo>
                  <a:lnTo>
                    <a:pt x="5962322" y="1872670"/>
                  </a:lnTo>
                  <a:lnTo>
                    <a:pt x="5968934" y="1823038"/>
                  </a:lnTo>
                  <a:lnTo>
                    <a:pt x="5975179" y="1773290"/>
                  </a:lnTo>
                  <a:lnTo>
                    <a:pt x="5981057" y="1723429"/>
                  </a:lnTo>
                  <a:lnTo>
                    <a:pt x="5986566" y="1673455"/>
                  </a:lnTo>
                  <a:lnTo>
                    <a:pt x="5991705" y="1623371"/>
                  </a:lnTo>
                  <a:lnTo>
                    <a:pt x="5996471" y="1573178"/>
                  </a:lnTo>
                  <a:lnTo>
                    <a:pt x="6000864" y="1522877"/>
                  </a:lnTo>
                  <a:lnTo>
                    <a:pt x="6004883" y="1472469"/>
                  </a:lnTo>
                  <a:lnTo>
                    <a:pt x="6008525" y="1421956"/>
                  </a:lnTo>
                  <a:lnTo>
                    <a:pt x="6011790" y="1371340"/>
                  </a:lnTo>
                  <a:lnTo>
                    <a:pt x="6014676" y="1320621"/>
                  </a:lnTo>
                  <a:lnTo>
                    <a:pt x="6017182" y="1269802"/>
                  </a:lnTo>
                  <a:lnTo>
                    <a:pt x="6019306" y="1218883"/>
                  </a:lnTo>
                  <a:lnTo>
                    <a:pt x="6021047" y="1167865"/>
                  </a:lnTo>
                  <a:lnTo>
                    <a:pt x="6022404" y="1116752"/>
                  </a:lnTo>
                  <a:lnTo>
                    <a:pt x="6023375" y="1065542"/>
                  </a:lnTo>
                  <a:lnTo>
                    <a:pt x="6023958" y="1014239"/>
                  </a:lnTo>
                  <a:lnTo>
                    <a:pt x="6024153" y="962844"/>
                  </a:lnTo>
                  <a:lnTo>
                    <a:pt x="6023947" y="910012"/>
                  </a:lnTo>
                  <a:lnTo>
                    <a:pt x="6023331" y="857277"/>
                  </a:lnTo>
                  <a:lnTo>
                    <a:pt x="6022305" y="804642"/>
                  </a:lnTo>
                  <a:lnTo>
                    <a:pt x="6020872" y="752108"/>
                  </a:lnTo>
                  <a:lnTo>
                    <a:pt x="6019032" y="699677"/>
                  </a:lnTo>
                  <a:lnTo>
                    <a:pt x="6016788" y="647349"/>
                  </a:lnTo>
                  <a:lnTo>
                    <a:pt x="6014141" y="595127"/>
                  </a:lnTo>
                  <a:lnTo>
                    <a:pt x="6011093" y="543011"/>
                  </a:lnTo>
                  <a:lnTo>
                    <a:pt x="6007644" y="491004"/>
                  </a:lnTo>
                  <a:lnTo>
                    <a:pt x="6003797" y="439107"/>
                  </a:lnTo>
                  <a:lnTo>
                    <a:pt x="5999553" y="387322"/>
                  </a:lnTo>
                  <a:lnTo>
                    <a:pt x="5994913" y="335649"/>
                  </a:lnTo>
                  <a:lnTo>
                    <a:pt x="5989880" y="284091"/>
                  </a:lnTo>
                  <a:lnTo>
                    <a:pt x="5953780" y="0"/>
                  </a:lnTo>
                  <a:close/>
                </a:path>
              </a:pathLst>
            </a:custGeom>
            <a:solidFill>
              <a:srgbClr val="FFFFFF"/>
            </a:solidFill>
          </p:spPr>
          <p:txBody>
            <a:bodyPr wrap="square" lIns="0" tIns="0" rIns="0" bIns="0" rtlCol="0"/>
            <a:lstStyle/>
            <a:p>
              <a:endParaRPr/>
            </a:p>
          </p:txBody>
        </p:sp>
        <p:sp>
          <p:nvSpPr>
            <p:cNvPr id="7" name="object 7"/>
            <p:cNvSpPr/>
            <p:nvPr/>
          </p:nvSpPr>
          <p:spPr>
            <a:xfrm>
              <a:off x="419381" y="1607799"/>
              <a:ext cx="4047843" cy="2274229"/>
            </a:xfrm>
            <a:prstGeom prst="rect">
              <a:avLst/>
            </a:prstGeom>
            <a:blipFill>
              <a:blip r:embed="rId2" cstate="print"/>
              <a:stretch>
                <a:fillRect/>
              </a:stretch>
            </a:blipFill>
          </p:spPr>
          <p:txBody>
            <a:bodyPr wrap="square" lIns="0" tIns="0" rIns="0" bIns="0" rtlCol="0"/>
            <a:lstStyle/>
            <a:p>
              <a:endParaRPr/>
            </a:p>
          </p:txBody>
        </p:sp>
      </p:grpSp>
      <p:sp>
        <p:nvSpPr>
          <p:cNvPr id="8" name="object 8"/>
          <p:cNvSpPr txBox="1"/>
          <p:nvPr/>
        </p:nvSpPr>
        <p:spPr>
          <a:xfrm>
            <a:off x="351888" y="3388867"/>
            <a:ext cx="3797935" cy="1373068"/>
          </a:xfrm>
          <a:prstGeom prst="rect">
            <a:avLst/>
          </a:prstGeom>
        </p:spPr>
        <p:txBody>
          <a:bodyPr vert="horz" wrap="square" lIns="0" tIns="12700" rIns="0" bIns="0" rtlCol="0">
            <a:spAutoFit/>
          </a:bodyPr>
          <a:lstStyle/>
          <a:p>
            <a:pPr marL="533400" marR="5080" indent="1257300" algn="r">
              <a:lnSpc>
                <a:spcPct val="121700"/>
              </a:lnSpc>
              <a:spcBef>
                <a:spcPts val="100"/>
              </a:spcBef>
            </a:pPr>
            <a:r>
              <a:rPr lang="zh-CN" altLang="en-US" sz="2400" b="1" spc="-5" dirty="0">
                <a:solidFill>
                  <a:srgbClr val="D86422"/>
                </a:solidFill>
                <a:latin typeface="Times New Roman" panose="02020603050405020304" pitchFamily="18" charset="0"/>
                <a:ea typeface="STXihei" panose="02010600040101010101" pitchFamily="2" charset="-122"/>
                <a:cs typeface="Times New Roman" panose="02020603050405020304" pitchFamily="18" charset="0"/>
              </a:rPr>
              <a:t>入境口岸</a:t>
            </a:r>
            <a:endParaRPr lang="en-US" altLang="zh-CN" sz="2400" b="1" spc="-5" dirty="0">
              <a:solidFill>
                <a:srgbClr val="D86422"/>
              </a:solidFill>
              <a:latin typeface="Times New Roman" panose="02020603050405020304" pitchFamily="18" charset="0"/>
              <a:ea typeface="STXihei" panose="02010600040101010101" pitchFamily="2" charset="-122"/>
              <a:cs typeface="Times New Roman" panose="02020603050405020304" pitchFamily="18" charset="0"/>
            </a:endParaRPr>
          </a:p>
          <a:p>
            <a:pPr marL="533400" marR="5080" indent="1257300" algn="r">
              <a:lnSpc>
                <a:spcPct val="121700"/>
              </a:lnSpc>
              <a:spcBef>
                <a:spcPts val="100"/>
              </a:spcBef>
            </a:pPr>
            <a:r>
              <a:rPr lang="zh-CN" altLang="en-US" sz="2400" b="1" dirty="0">
                <a:solidFill>
                  <a:srgbClr val="D86422"/>
                </a:solidFill>
                <a:latin typeface="Times New Roman" panose="02020603050405020304" pitchFamily="18" charset="0"/>
                <a:ea typeface="STXihei" panose="02010600040101010101" pitchFamily="2" charset="-122"/>
                <a:cs typeface="Times New Roman" panose="02020603050405020304" pitchFamily="18" charset="0"/>
              </a:rPr>
              <a:t>突发卫生事件</a:t>
            </a:r>
            <a:endParaRPr lang="en-US" altLang="zh-CN" sz="2400" b="1" dirty="0">
              <a:solidFill>
                <a:srgbClr val="D86422"/>
              </a:solidFill>
              <a:latin typeface="Times New Roman" panose="02020603050405020304" pitchFamily="18" charset="0"/>
              <a:ea typeface="STXihei" panose="02010600040101010101" pitchFamily="2" charset="-122"/>
              <a:cs typeface="Times New Roman" panose="02020603050405020304" pitchFamily="18" charset="0"/>
            </a:endParaRPr>
          </a:p>
          <a:p>
            <a:pPr marL="888365" algn="r">
              <a:lnSpc>
                <a:spcPct val="100000"/>
              </a:lnSpc>
              <a:spcBef>
                <a:spcPts val="620"/>
              </a:spcBef>
            </a:pPr>
            <a:r>
              <a:rPr lang="zh-CN" altLang="en-US" sz="2400" b="1" spc="-5" dirty="0">
                <a:solidFill>
                  <a:srgbClr val="D86422"/>
                </a:solidFill>
                <a:latin typeface="Times New Roman" panose="02020603050405020304" pitchFamily="18" charset="0"/>
                <a:ea typeface="STXihei" panose="02010600040101010101" pitchFamily="2" charset="-122"/>
                <a:cs typeface="Times New Roman" panose="02020603050405020304" pitchFamily="18" charset="0"/>
              </a:rPr>
              <a:t>模拟演练</a:t>
            </a:r>
          </a:p>
        </p:txBody>
      </p:sp>
      <p:sp>
        <p:nvSpPr>
          <p:cNvPr id="9" name="object 9"/>
          <p:cNvSpPr/>
          <p:nvPr/>
        </p:nvSpPr>
        <p:spPr>
          <a:xfrm>
            <a:off x="131063" y="6315455"/>
            <a:ext cx="1295400" cy="414528"/>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0" name="object 10"/>
          <p:cNvSpPr/>
          <p:nvPr/>
        </p:nvSpPr>
        <p:spPr>
          <a:xfrm>
            <a:off x="10917935" y="6327647"/>
            <a:ext cx="1267968" cy="390144"/>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1" name="文本框 10">
            <a:extLst>
              <a:ext uri="{FF2B5EF4-FFF2-40B4-BE49-F238E27FC236}">
                <a16:creationId xmlns:a16="http://schemas.microsoft.com/office/drawing/2014/main" id="{62411709-346D-4152-B378-AC025E5BD063}"/>
              </a:ext>
            </a:extLst>
          </p:cNvPr>
          <p:cNvSpPr txBox="1"/>
          <p:nvPr/>
        </p:nvSpPr>
        <p:spPr>
          <a:xfrm>
            <a:off x="611050" y="6362845"/>
            <a:ext cx="822960" cy="365760"/>
          </a:xfrm>
          <a:prstGeom prst="rect">
            <a:avLst/>
          </a:prstGeom>
          <a:solidFill>
            <a:sysClr val="window" lastClr="FFFFFF"/>
          </a:solidFill>
        </p:spPr>
        <p:txBody>
          <a:bodyPr wrap="square" lIns="0" tIns="91440" bIns="91440" rtlCol="0">
            <a:spAutoFit/>
          </a:bodyPr>
          <a:lstStyle/>
          <a:p>
            <a:pPr marL="0" marR="0" lvl="0" indent="0" defTabSz="914400" eaLnBrk="1" fontAlgn="auto" latinLnBrk="0" hangingPunct="1">
              <a:lnSpc>
                <a:spcPct val="100000"/>
              </a:lnSpc>
              <a:spcBef>
                <a:spcPts val="600"/>
              </a:spcBef>
              <a:spcAft>
                <a:spcPts val="0"/>
              </a:spcAft>
              <a:buClrTx/>
              <a:buSzTx/>
              <a:buFontTx/>
              <a:buNone/>
              <a:tabLst/>
              <a:defRPr/>
            </a:pPr>
            <a:r>
              <a:rPr kumimoji="0" lang="zh-CN" altLang="en-US" sz="900" b="1" i="0" u="none" strike="noStrike" kern="0" cap="none" spc="0" normalizeH="0" baseline="0" noProof="0" dirty="0">
                <a:ln>
                  <a:noFill/>
                </a:ln>
                <a:solidFill>
                  <a:srgbClr val="4BACC6"/>
                </a:solidFill>
                <a:effectLst/>
                <a:uLnTx/>
                <a:uFillTx/>
                <a:latin typeface="STXihei" panose="02010600040101010101" pitchFamily="2" charset="-122"/>
                <a:ea typeface="STXihei" panose="02010600040101010101" pitchFamily="2" charset="-122"/>
              </a:rPr>
              <a:t>世界卫生组织</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11505"/>
          </a:xfrm>
          <a:custGeom>
            <a:avLst/>
            <a:gdLst/>
            <a:ahLst/>
            <a:cxnLst/>
            <a:rect l="l" t="t" r="r" b="b"/>
            <a:pathLst>
              <a:path w="12192000" h="611505">
                <a:moveTo>
                  <a:pt x="0" y="611408"/>
                </a:moveTo>
                <a:lnTo>
                  <a:pt x="0" y="0"/>
                </a:lnTo>
                <a:lnTo>
                  <a:pt x="12192000" y="0"/>
                </a:lnTo>
                <a:lnTo>
                  <a:pt x="12192000" y="611408"/>
                </a:lnTo>
                <a:lnTo>
                  <a:pt x="0" y="611408"/>
                </a:lnTo>
                <a:close/>
              </a:path>
            </a:pathLst>
          </a:custGeom>
          <a:solidFill>
            <a:srgbClr val="008FCE"/>
          </a:solidFill>
        </p:spPr>
        <p:txBody>
          <a:bodyPr wrap="square" lIns="0" tIns="0" rIns="0" bIns="0" rtlCol="0"/>
          <a:lstStyle/>
          <a:p>
            <a:endParaRPr/>
          </a:p>
        </p:txBody>
      </p:sp>
      <p:grpSp>
        <p:nvGrpSpPr>
          <p:cNvPr id="3" name="object 3"/>
          <p:cNvGrpSpPr/>
          <p:nvPr/>
        </p:nvGrpSpPr>
        <p:grpSpPr>
          <a:xfrm>
            <a:off x="31178" y="6583951"/>
            <a:ext cx="12272476" cy="283752"/>
            <a:chOff x="-80136" y="6574535"/>
            <a:chExt cx="12272476" cy="283752"/>
          </a:xfrm>
        </p:grpSpPr>
        <p:sp>
          <p:nvSpPr>
            <p:cNvPr id="4" name="object 4"/>
            <p:cNvSpPr/>
            <p:nvPr/>
          </p:nvSpPr>
          <p:spPr>
            <a:xfrm>
              <a:off x="0" y="6580631"/>
              <a:ext cx="12188952" cy="277368"/>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6055" y="6605265"/>
              <a:ext cx="12186285" cy="252729"/>
            </a:xfrm>
            <a:custGeom>
              <a:avLst/>
              <a:gdLst/>
              <a:ahLst/>
              <a:cxnLst/>
              <a:rect l="l" t="t" r="r" b="b"/>
              <a:pathLst>
                <a:path w="12186285" h="252729">
                  <a:moveTo>
                    <a:pt x="0" y="0"/>
                  </a:moveTo>
                  <a:lnTo>
                    <a:pt x="12185943" y="0"/>
                  </a:lnTo>
                  <a:lnTo>
                    <a:pt x="12185943" y="252734"/>
                  </a:lnTo>
                  <a:lnTo>
                    <a:pt x="0" y="252734"/>
                  </a:lnTo>
                  <a:lnTo>
                    <a:pt x="0" y="0"/>
                  </a:lnTo>
                  <a:close/>
                </a:path>
              </a:pathLst>
            </a:custGeom>
            <a:solidFill>
              <a:srgbClr val="595959"/>
            </a:solidFill>
          </p:spPr>
          <p:txBody>
            <a:bodyPr wrap="square" lIns="0" tIns="0" rIns="0" bIns="0" rtlCol="0"/>
            <a:lstStyle/>
            <a:p>
              <a:endParaRPr/>
            </a:p>
          </p:txBody>
        </p:sp>
        <p:sp>
          <p:nvSpPr>
            <p:cNvPr id="6" name="object 6"/>
            <p:cNvSpPr/>
            <p:nvPr/>
          </p:nvSpPr>
          <p:spPr>
            <a:xfrm>
              <a:off x="3069335" y="6580631"/>
              <a:ext cx="4191000" cy="277368"/>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7" name="object 7"/>
            <p:cNvSpPr/>
            <p:nvPr/>
          </p:nvSpPr>
          <p:spPr>
            <a:xfrm>
              <a:off x="3093982" y="6605265"/>
              <a:ext cx="4088129" cy="248920"/>
            </a:xfrm>
            <a:custGeom>
              <a:avLst/>
              <a:gdLst/>
              <a:ahLst/>
              <a:cxnLst/>
              <a:rect l="l" t="t" r="r" b="b"/>
              <a:pathLst>
                <a:path w="4088129" h="248920">
                  <a:moveTo>
                    <a:pt x="3963689" y="0"/>
                  </a:moveTo>
                  <a:lnTo>
                    <a:pt x="0" y="0"/>
                  </a:lnTo>
                  <a:lnTo>
                    <a:pt x="0" y="248595"/>
                  </a:lnTo>
                  <a:lnTo>
                    <a:pt x="4087982" y="248595"/>
                  </a:lnTo>
                  <a:lnTo>
                    <a:pt x="4087982" y="124300"/>
                  </a:lnTo>
                  <a:lnTo>
                    <a:pt x="3963689" y="0"/>
                  </a:lnTo>
                  <a:close/>
                </a:path>
              </a:pathLst>
            </a:custGeom>
            <a:solidFill>
              <a:srgbClr val="49C7FF"/>
            </a:solidFill>
          </p:spPr>
          <p:txBody>
            <a:bodyPr wrap="square" lIns="0" tIns="0" rIns="0" bIns="0" rtlCol="0"/>
            <a:lstStyle/>
            <a:p>
              <a:endParaRPr/>
            </a:p>
          </p:txBody>
        </p:sp>
        <p:sp>
          <p:nvSpPr>
            <p:cNvPr id="8" name="object 8"/>
            <p:cNvSpPr/>
            <p:nvPr/>
          </p:nvSpPr>
          <p:spPr>
            <a:xfrm>
              <a:off x="2865120" y="6580631"/>
              <a:ext cx="4191000" cy="277368"/>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9" name="object 9"/>
            <p:cNvSpPr/>
            <p:nvPr/>
          </p:nvSpPr>
          <p:spPr>
            <a:xfrm>
              <a:off x="2890326" y="6605265"/>
              <a:ext cx="4088129" cy="248920"/>
            </a:xfrm>
            <a:custGeom>
              <a:avLst/>
              <a:gdLst/>
              <a:ahLst/>
              <a:cxnLst/>
              <a:rect l="l" t="t" r="r" b="b"/>
              <a:pathLst>
                <a:path w="4088129" h="248920">
                  <a:moveTo>
                    <a:pt x="3963689" y="0"/>
                  </a:moveTo>
                  <a:lnTo>
                    <a:pt x="0" y="0"/>
                  </a:lnTo>
                  <a:lnTo>
                    <a:pt x="0" y="248595"/>
                  </a:lnTo>
                  <a:lnTo>
                    <a:pt x="4087982" y="248595"/>
                  </a:lnTo>
                  <a:lnTo>
                    <a:pt x="4087982" y="124300"/>
                  </a:lnTo>
                  <a:lnTo>
                    <a:pt x="3963689" y="0"/>
                  </a:lnTo>
                  <a:close/>
                </a:path>
              </a:pathLst>
            </a:custGeom>
            <a:solidFill>
              <a:srgbClr val="008FCE"/>
            </a:solidFill>
          </p:spPr>
          <p:txBody>
            <a:bodyPr wrap="square" lIns="0" tIns="0" rIns="0" bIns="0" rtlCol="0"/>
            <a:lstStyle/>
            <a:p>
              <a:endParaRPr/>
            </a:p>
          </p:txBody>
        </p:sp>
        <p:sp>
          <p:nvSpPr>
            <p:cNvPr id="10" name="object 10"/>
            <p:cNvSpPr/>
            <p:nvPr/>
          </p:nvSpPr>
          <p:spPr>
            <a:xfrm>
              <a:off x="1207008" y="6574535"/>
              <a:ext cx="4282440" cy="283464"/>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1" name="object 11"/>
            <p:cNvSpPr/>
            <p:nvPr/>
          </p:nvSpPr>
          <p:spPr>
            <a:xfrm>
              <a:off x="1232706" y="6599208"/>
              <a:ext cx="4178300" cy="259079"/>
            </a:xfrm>
            <a:custGeom>
              <a:avLst/>
              <a:gdLst/>
              <a:ahLst/>
              <a:cxnLst/>
              <a:rect l="l" t="t" r="r" b="b"/>
              <a:pathLst>
                <a:path w="4178300" h="259079">
                  <a:moveTo>
                    <a:pt x="4048621" y="0"/>
                  </a:moveTo>
                  <a:lnTo>
                    <a:pt x="0" y="0"/>
                  </a:lnTo>
                  <a:lnTo>
                    <a:pt x="0" y="258506"/>
                  </a:lnTo>
                  <a:lnTo>
                    <a:pt x="4177872" y="258506"/>
                  </a:lnTo>
                  <a:lnTo>
                    <a:pt x="4177872" y="129252"/>
                  </a:lnTo>
                  <a:lnTo>
                    <a:pt x="4048621" y="0"/>
                  </a:lnTo>
                  <a:close/>
                </a:path>
              </a:pathLst>
            </a:custGeom>
            <a:solidFill>
              <a:srgbClr val="006A97"/>
            </a:solidFill>
          </p:spPr>
          <p:txBody>
            <a:bodyPr wrap="square" lIns="0" tIns="0" rIns="0" bIns="0" rtlCol="0"/>
            <a:lstStyle/>
            <a:p>
              <a:endParaRPr/>
            </a:p>
          </p:txBody>
        </p:sp>
        <p:sp>
          <p:nvSpPr>
            <p:cNvPr id="12" name="object 12"/>
            <p:cNvSpPr/>
            <p:nvPr/>
          </p:nvSpPr>
          <p:spPr>
            <a:xfrm>
              <a:off x="987552" y="6574535"/>
              <a:ext cx="4282440" cy="283464"/>
            </a:xfrm>
            <a:prstGeom prst="rect">
              <a:avLst/>
            </a:prstGeom>
            <a:blipFill>
              <a:blip r:embed="rId6"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3" name="object 13"/>
            <p:cNvSpPr/>
            <p:nvPr/>
          </p:nvSpPr>
          <p:spPr>
            <a:xfrm>
              <a:off x="1011794" y="6599208"/>
              <a:ext cx="4178300" cy="248920"/>
            </a:xfrm>
            <a:custGeom>
              <a:avLst/>
              <a:gdLst/>
              <a:ahLst/>
              <a:cxnLst/>
              <a:rect l="l" t="t" r="r" b="b"/>
              <a:pathLst>
                <a:path w="4178300" h="248920">
                  <a:moveTo>
                    <a:pt x="4053436" y="0"/>
                  </a:moveTo>
                  <a:lnTo>
                    <a:pt x="0" y="0"/>
                  </a:lnTo>
                  <a:lnTo>
                    <a:pt x="0" y="248879"/>
                  </a:lnTo>
                  <a:lnTo>
                    <a:pt x="4177873" y="248879"/>
                  </a:lnTo>
                  <a:lnTo>
                    <a:pt x="4177873" y="124441"/>
                  </a:lnTo>
                  <a:lnTo>
                    <a:pt x="4053436" y="0"/>
                  </a:lnTo>
                  <a:close/>
                </a:path>
              </a:pathLst>
            </a:custGeom>
            <a:solidFill>
              <a:srgbClr val="005D85"/>
            </a:solidFill>
          </p:spPr>
          <p:txBody>
            <a:bodyPr wrap="square" lIns="0" tIns="0" rIns="0" bIns="0" rtlCol="0"/>
            <a:lstStyle/>
            <a:p>
              <a:endParaRPr/>
            </a:p>
          </p:txBody>
        </p:sp>
        <p:sp>
          <p:nvSpPr>
            <p:cNvPr id="14" name="object 14"/>
            <p:cNvSpPr/>
            <p:nvPr/>
          </p:nvSpPr>
          <p:spPr>
            <a:xfrm>
              <a:off x="179831" y="6574535"/>
              <a:ext cx="2109216" cy="283464"/>
            </a:xfrm>
            <a:prstGeom prst="rect">
              <a:avLst/>
            </a:prstGeom>
            <a:blipFill>
              <a:blip r:embed="rId7"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5" name="object 15"/>
            <p:cNvSpPr/>
            <p:nvPr/>
          </p:nvSpPr>
          <p:spPr>
            <a:xfrm>
              <a:off x="205386" y="6599208"/>
              <a:ext cx="2004695" cy="259079"/>
            </a:xfrm>
            <a:custGeom>
              <a:avLst/>
              <a:gdLst/>
              <a:ahLst/>
              <a:cxnLst/>
              <a:rect l="l" t="t" r="r" b="b"/>
              <a:pathLst>
                <a:path w="2004695" h="259079">
                  <a:moveTo>
                    <a:pt x="1871348" y="0"/>
                  </a:moveTo>
                  <a:lnTo>
                    <a:pt x="0" y="0"/>
                  </a:lnTo>
                  <a:lnTo>
                    <a:pt x="0" y="258791"/>
                  </a:lnTo>
                  <a:lnTo>
                    <a:pt x="2004413" y="258791"/>
                  </a:lnTo>
                  <a:lnTo>
                    <a:pt x="2004413" y="133067"/>
                  </a:lnTo>
                  <a:lnTo>
                    <a:pt x="1871348" y="0"/>
                  </a:lnTo>
                  <a:close/>
                </a:path>
              </a:pathLst>
            </a:custGeom>
            <a:solidFill>
              <a:srgbClr val="D86422"/>
            </a:solidFill>
          </p:spPr>
          <p:txBody>
            <a:bodyPr wrap="square" lIns="0" tIns="0" rIns="0" bIns="0" rtlCol="0"/>
            <a:lstStyle/>
            <a:p>
              <a:endParaRPr/>
            </a:p>
          </p:txBody>
        </p:sp>
        <p:sp>
          <p:nvSpPr>
            <p:cNvPr id="16" name="object 16"/>
            <p:cNvSpPr/>
            <p:nvPr/>
          </p:nvSpPr>
          <p:spPr>
            <a:xfrm>
              <a:off x="0" y="6574535"/>
              <a:ext cx="2084832" cy="283464"/>
            </a:xfrm>
            <a:prstGeom prst="rect">
              <a:avLst/>
            </a:prstGeom>
            <a:blipFill>
              <a:blip r:embed="rId8"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7" name="object 17"/>
            <p:cNvSpPr/>
            <p:nvPr/>
          </p:nvSpPr>
          <p:spPr>
            <a:xfrm>
              <a:off x="-80136" y="6605558"/>
              <a:ext cx="2084831" cy="252729"/>
            </a:xfrm>
            <a:custGeom>
              <a:avLst/>
              <a:gdLst/>
              <a:ahLst/>
              <a:cxnLst/>
              <a:rect l="l" t="t" r="r" b="b"/>
              <a:pathLst>
                <a:path w="2004695" h="259079">
                  <a:moveTo>
                    <a:pt x="1871348" y="0"/>
                  </a:moveTo>
                  <a:lnTo>
                    <a:pt x="0" y="0"/>
                  </a:lnTo>
                  <a:lnTo>
                    <a:pt x="0" y="258791"/>
                  </a:lnTo>
                  <a:lnTo>
                    <a:pt x="2004413" y="258791"/>
                  </a:lnTo>
                  <a:lnTo>
                    <a:pt x="2004413" y="133067"/>
                  </a:lnTo>
                  <a:lnTo>
                    <a:pt x="1871348" y="0"/>
                  </a:lnTo>
                  <a:close/>
                </a:path>
              </a:pathLst>
            </a:custGeom>
            <a:solidFill>
              <a:srgbClr val="A24B19"/>
            </a:solidFill>
          </p:spPr>
          <p:txBody>
            <a:bodyPr wrap="square" lIns="0" tIns="0" rIns="0" bIns="0" rtlCol="0"/>
            <a:lstStyle/>
            <a:p>
              <a:endParaRPr dirty="0"/>
            </a:p>
          </p:txBody>
        </p:sp>
      </p:grpSp>
      <p:sp>
        <p:nvSpPr>
          <p:cNvPr id="18" name="object 18"/>
          <p:cNvSpPr txBox="1"/>
          <p:nvPr/>
        </p:nvSpPr>
        <p:spPr>
          <a:xfrm>
            <a:off x="76269" y="6638035"/>
            <a:ext cx="1788160" cy="197490"/>
          </a:xfrm>
          <a:prstGeom prst="rect">
            <a:avLst/>
          </a:prstGeom>
        </p:spPr>
        <p:txBody>
          <a:bodyPr vert="horz" wrap="square" lIns="0" tIns="12700" rIns="0" bIns="0" rtlCol="0">
            <a:spAutoFit/>
          </a:bodyPr>
          <a:lstStyle/>
          <a:p>
            <a:pPr marL="12700">
              <a:lnSpc>
                <a:spcPct val="100000"/>
              </a:lnSpc>
              <a:spcBef>
                <a:spcPts val="100"/>
              </a:spcBef>
            </a:pP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模拟演练</a:t>
            </a:r>
            <a:endParaRPr sz="1200" dirty="0">
              <a:latin typeface="Times New Roman" panose="02020603050405020304" pitchFamily="18" charset="0"/>
              <a:ea typeface="STXihei" panose="02010600040101010101" pitchFamily="2" charset="-122"/>
              <a:cs typeface="Times New Roman" panose="02020603050405020304" pitchFamily="18" charset="0"/>
            </a:endParaRPr>
          </a:p>
        </p:txBody>
      </p:sp>
      <p:sp>
        <p:nvSpPr>
          <p:cNvPr id="19" name="object 19"/>
          <p:cNvSpPr txBox="1"/>
          <p:nvPr/>
        </p:nvSpPr>
        <p:spPr>
          <a:xfrm>
            <a:off x="2374926" y="6638035"/>
            <a:ext cx="2580640" cy="197490"/>
          </a:xfrm>
          <a:prstGeom prst="rect">
            <a:avLst/>
          </a:prstGeom>
        </p:spPr>
        <p:txBody>
          <a:bodyPr vert="horz" wrap="square" lIns="0" tIns="12700" rIns="0" bIns="0" rtlCol="0">
            <a:spAutoFit/>
          </a:bodyPr>
          <a:lstStyle/>
          <a:p>
            <a:pPr marL="12700">
              <a:spcBef>
                <a:spcPts val="100"/>
              </a:spcBef>
            </a:pP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新型冠状病毒</a:t>
            </a:r>
            <a:r>
              <a:rPr lang="en-US" altLang="zh-CN"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a:t>
            </a:r>
            <a:r>
              <a:rPr 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COVID-19</a:t>
            </a:r>
            <a:endParaRPr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endParaRPr>
          </a:p>
        </p:txBody>
      </p:sp>
      <p:sp>
        <p:nvSpPr>
          <p:cNvPr id="20" name="object 20"/>
          <p:cNvSpPr txBox="1"/>
          <p:nvPr/>
        </p:nvSpPr>
        <p:spPr>
          <a:xfrm>
            <a:off x="11401037" y="6619747"/>
            <a:ext cx="592455" cy="197490"/>
          </a:xfrm>
          <a:prstGeom prst="rect">
            <a:avLst/>
          </a:prstGeom>
        </p:spPr>
        <p:txBody>
          <a:bodyPr vert="horz" wrap="square" lIns="0" tIns="12700" rIns="0" bIns="0" rtlCol="0">
            <a:spAutoFit/>
          </a:bodyPr>
          <a:lstStyle/>
          <a:p>
            <a:pPr marL="12700">
              <a:spcBef>
                <a:spcPts val="100"/>
              </a:spcBef>
            </a:pP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第</a:t>
            </a:r>
            <a:r>
              <a:rPr lang="en-US" altLang="zh-CN"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15</a:t>
            </a: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页</a:t>
            </a:r>
            <a:endParaRPr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endParaRPr>
          </a:p>
        </p:txBody>
      </p:sp>
      <p:sp>
        <p:nvSpPr>
          <p:cNvPr id="21" name="object 21"/>
          <p:cNvSpPr txBox="1">
            <a:spLocks noGrp="1"/>
          </p:cNvSpPr>
          <p:nvPr>
            <p:ph type="title"/>
          </p:nvPr>
        </p:nvSpPr>
        <p:spPr>
          <a:xfrm>
            <a:off x="0" y="896"/>
            <a:ext cx="7771130" cy="518091"/>
          </a:xfrm>
          <a:prstGeom prst="rect">
            <a:avLst/>
          </a:prstGeom>
        </p:spPr>
        <p:txBody>
          <a:bodyPr vert="horz" wrap="square" lIns="0" tIns="25400" rIns="0" bIns="0" rtlCol="0">
            <a:spAutoFit/>
          </a:bodyPr>
          <a:lstStyle/>
          <a:p>
            <a:pPr marL="243840">
              <a:lnSpc>
                <a:spcPct val="100000"/>
              </a:lnSpc>
              <a:spcBef>
                <a:spcPts val="200"/>
              </a:spcBef>
            </a:pPr>
            <a:r>
              <a:rPr lang="zh-CN" altLang="en-US" sz="3200" dirty="0">
                <a:latin typeface="Times New Roman" panose="02020603050405020304" pitchFamily="18" charset="0"/>
                <a:ea typeface="STXihei" panose="02010600040101010101" pitchFamily="2" charset="-122"/>
                <a:cs typeface="Times New Roman" panose="02020603050405020304" pitchFamily="18" charset="0"/>
              </a:rPr>
              <a:t>第一课</a:t>
            </a:r>
            <a:r>
              <a:rPr sz="3200" dirty="0">
                <a:latin typeface="Times New Roman" panose="02020603050405020304" pitchFamily="18" charset="0"/>
                <a:ea typeface="STXihei" panose="02010600040101010101" pitchFamily="2" charset="-122"/>
                <a:cs typeface="Times New Roman" panose="02020603050405020304" pitchFamily="18" charset="0"/>
              </a:rPr>
              <a:t> </a:t>
            </a:r>
            <a:r>
              <a:rPr lang="en-US" altLang="zh-CN" sz="3200" dirty="0">
                <a:latin typeface="Times New Roman" panose="02020603050405020304" pitchFamily="18" charset="0"/>
                <a:ea typeface="STXihei" panose="02010600040101010101" pitchFamily="2" charset="-122"/>
                <a:cs typeface="Times New Roman" panose="02020603050405020304" pitchFamily="18" charset="0"/>
              </a:rPr>
              <a:t>–</a:t>
            </a:r>
            <a:r>
              <a:rPr sz="3200" spc="-30" dirty="0">
                <a:latin typeface="Times New Roman" panose="02020603050405020304" pitchFamily="18" charset="0"/>
                <a:ea typeface="STXihei" panose="02010600040101010101" pitchFamily="2" charset="-122"/>
                <a:cs typeface="Times New Roman" panose="02020603050405020304" pitchFamily="18" charset="0"/>
              </a:rPr>
              <a:t> </a:t>
            </a:r>
            <a:r>
              <a:rPr lang="zh-CN" altLang="en-US" sz="3200" spc="-30" dirty="0">
                <a:latin typeface="Times New Roman" panose="02020603050405020304" pitchFamily="18" charset="0"/>
                <a:ea typeface="STXihei" panose="02010600040101010101" pitchFamily="2" charset="-122"/>
                <a:cs typeface="Times New Roman" panose="02020603050405020304" pitchFamily="18" charset="0"/>
              </a:rPr>
              <a:t>局面</a:t>
            </a:r>
            <a:endParaRPr sz="3200" dirty="0">
              <a:latin typeface="Times New Roman" panose="02020603050405020304" pitchFamily="18" charset="0"/>
              <a:ea typeface="STXihei" panose="02010600040101010101" pitchFamily="2" charset="-122"/>
              <a:cs typeface="Times New Roman" panose="02020603050405020304" pitchFamily="18" charset="0"/>
            </a:endParaRPr>
          </a:p>
        </p:txBody>
      </p:sp>
      <p:sp>
        <p:nvSpPr>
          <p:cNvPr id="22" name="object 22"/>
          <p:cNvSpPr txBox="1"/>
          <p:nvPr/>
        </p:nvSpPr>
        <p:spPr>
          <a:xfrm>
            <a:off x="5560593" y="6638035"/>
            <a:ext cx="1200150" cy="197490"/>
          </a:xfrm>
          <a:prstGeom prst="rect">
            <a:avLst/>
          </a:prstGeom>
          <a:solidFill>
            <a:schemeClr val="accent5">
              <a:lumMod val="75000"/>
            </a:schemeClr>
          </a:solidFill>
        </p:spPr>
        <p:txBody>
          <a:bodyPr vert="horz" wrap="square" lIns="0" tIns="12700" rIns="0" bIns="0" rtlCol="0">
            <a:spAutoFit/>
          </a:bodyPr>
          <a:lstStyle/>
          <a:p>
            <a:pPr marL="12700">
              <a:spcBef>
                <a:spcPts val="100"/>
              </a:spcBef>
            </a:pPr>
            <a:r>
              <a:rPr lang="en-US" altLang="zh-CN"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2020</a:t>
            </a: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年</a:t>
            </a:r>
            <a:r>
              <a:rPr lang="en-US" altLang="zh-CN"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10</a:t>
            </a: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月</a:t>
            </a:r>
            <a:r>
              <a:rPr lang="en-US" altLang="zh-CN"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28</a:t>
            </a: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日</a:t>
            </a:r>
            <a:endParaRPr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endParaRPr>
          </a:p>
        </p:txBody>
      </p:sp>
      <p:sp>
        <p:nvSpPr>
          <p:cNvPr id="23" name="object 23"/>
          <p:cNvSpPr/>
          <p:nvPr/>
        </p:nvSpPr>
        <p:spPr>
          <a:xfrm>
            <a:off x="483895" y="740228"/>
            <a:ext cx="6385560" cy="5715000"/>
          </a:xfrm>
          <a:custGeom>
            <a:avLst/>
            <a:gdLst/>
            <a:ahLst/>
            <a:cxnLst/>
            <a:rect l="l" t="t" r="r" b="b"/>
            <a:pathLst>
              <a:path w="6385559" h="5715000">
                <a:moveTo>
                  <a:pt x="6384991" y="0"/>
                </a:moveTo>
                <a:lnTo>
                  <a:pt x="0" y="0"/>
                </a:lnTo>
                <a:lnTo>
                  <a:pt x="0" y="5715000"/>
                </a:lnTo>
                <a:lnTo>
                  <a:pt x="6384991" y="5715000"/>
                </a:lnTo>
                <a:lnTo>
                  <a:pt x="6384991" y="0"/>
                </a:lnTo>
                <a:close/>
              </a:path>
            </a:pathLst>
          </a:custGeom>
          <a:solidFill>
            <a:srgbClr val="FAFAFA"/>
          </a:solidFill>
        </p:spPr>
        <p:txBody>
          <a:bodyPr wrap="square" lIns="0" tIns="0" rIns="0" bIns="0" rtlCol="0"/>
          <a:lstStyle/>
          <a:p>
            <a:endParaRPr/>
          </a:p>
        </p:txBody>
      </p:sp>
      <p:sp>
        <p:nvSpPr>
          <p:cNvPr id="24" name="object 24"/>
          <p:cNvSpPr txBox="1"/>
          <p:nvPr/>
        </p:nvSpPr>
        <p:spPr>
          <a:xfrm>
            <a:off x="581670" y="977900"/>
            <a:ext cx="5943600" cy="5397055"/>
          </a:xfrm>
          <a:prstGeom prst="rect">
            <a:avLst/>
          </a:prstGeom>
        </p:spPr>
        <p:txBody>
          <a:bodyPr vert="horz" wrap="square" lIns="0" tIns="15240" rIns="0" bIns="0" rtlCol="0">
            <a:spAutoFit/>
          </a:bodyPr>
          <a:lstStyle/>
          <a:p>
            <a:pPr marL="297815" marR="144780" indent="-285750" algn="just">
              <a:lnSpc>
                <a:spcPts val="2500"/>
              </a:lnSpc>
              <a:spcBef>
                <a:spcPts val="120"/>
              </a:spcBef>
              <a:spcAft>
                <a:spcPts val="1800"/>
              </a:spcAft>
              <a:buChar char="•"/>
              <a:tabLst>
                <a:tab pos="297815" algn="l"/>
                <a:tab pos="298450" algn="l"/>
              </a:tabLst>
            </a:pPr>
            <a:r>
              <a:rPr lang="en-US" altLang="zh-CN" spc="-5" dirty="0">
                <a:latin typeface="Times New Roman" panose="02020603050405020304" pitchFamily="18" charset="0"/>
                <a:ea typeface="SimSun" panose="02010600030101010101" pitchFamily="2" charset="-122"/>
                <a:cs typeface="Times New Roman" panose="02020603050405020304" pitchFamily="18" charset="0"/>
              </a:rPr>
              <a:t>2020</a:t>
            </a:r>
            <a:r>
              <a:rPr lang="zh-CN" altLang="en-US" spc="-5" dirty="0">
                <a:latin typeface="Times New Roman" panose="02020603050405020304" pitchFamily="18" charset="0"/>
                <a:ea typeface="SimSun" panose="02010600030101010101" pitchFamily="2" charset="-122"/>
                <a:cs typeface="Times New Roman" panose="02020603050405020304" pitchFamily="18" charset="0"/>
              </a:rPr>
              <a:t>年初，特别是在</a:t>
            </a:r>
            <a:r>
              <a:rPr lang="en-US" altLang="zh-CN" spc="-5" dirty="0">
                <a:latin typeface="Times New Roman" panose="02020603050405020304" pitchFamily="18" charset="0"/>
                <a:ea typeface="SimSun" panose="02010600030101010101" pitchFamily="2" charset="-122"/>
                <a:cs typeface="Times New Roman" panose="02020603050405020304" pitchFamily="18" charset="0"/>
              </a:rPr>
              <a:t>3</a:t>
            </a:r>
            <a:r>
              <a:rPr lang="zh-CN" altLang="en-US" spc="-5" dirty="0">
                <a:latin typeface="Times New Roman" panose="02020603050405020304" pitchFamily="18" charset="0"/>
                <a:ea typeface="SimSun" panose="02010600030101010101" pitchFamily="2" charset="-122"/>
                <a:cs typeface="Times New Roman" panose="02020603050405020304" pitchFamily="18" charset="0"/>
              </a:rPr>
              <a:t>月至</a:t>
            </a:r>
            <a:r>
              <a:rPr lang="en-US" altLang="zh-CN" spc="-5" dirty="0">
                <a:latin typeface="Times New Roman" panose="02020603050405020304" pitchFamily="18" charset="0"/>
                <a:ea typeface="SimSun" panose="02010600030101010101" pitchFamily="2" charset="-122"/>
                <a:cs typeface="Times New Roman" panose="02020603050405020304" pitchFamily="18" charset="0"/>
              </a:rPr>
              <a:t>5</a:t>
            </a:r>
            <a:r>
              <a:rPr lang="zh-CN" altLang="en-US" spc="-5" dirty="0">
                <a:latin typeface="Times New Roman" panose="02020603050405020304" pitchFamily="18" charset="0"/>
                <a:ea typeface="SimSun" panose="02010600030101010101" pitchFamily="2" charset="-122"/>
                <a:cs typeface="Times New Roman" panose="02020603050405020304" pitchFamily="18" charset="0"/>
              </a:rPr>
              <a:t>月期间，随着各国努力适应新型大流行病毒的出现，</a:t>
            </a:r>
            <a:r>
              <a:rPr lang="en-US" altLang="zh-CN" spc="-5" dirty="0">
                <a:latin typeface="Times New Roman" panose="02020603050405020304" pitchFamily="18" charset="0"/>
                <a:ea typeface="SimSun" panose="02010600030101010101" pitchFamily="2" charset="-122"/>
                <a:cs typeface="Times New Roman" panose="02020603050405020304" pitchFamily="18" charset="0"/>
              </a:rPr>
              <a:t>COVID-19</a:t>
            </a:r>
            <a:r>
              <a:rPr lang="zh-CN" altLang="en-US" spc="-5" dirty="0">
                <a:latin typeface="Times New Roman" panose="02020603050405020304" pitchFamily="18" charset="0"/>
                <a:ea typeface="SimSun" panose="02010600030101010101" pitchFamily="2" charset="-122"/>
                <a:cs typeface="Times New Roman" panose="02020603050405020304" pitchFamily="18" charset="0"/>
              </a:rPr>
              <a:t>的病例数量激增。</a:t>
            </a:r>
          </a:p>
          <a:p>
            <a:pPr marL="297815" marR="563245" indent="-285750" algn="just">
              <a:lnSpc>
                <a:spcPts val="2500"/>
              </a:lnSpc>
              <a:spcBef>
                <a:spcPts val="25"/>
              </a:spcBef>
              <a:spcAft>
                <a:spcPts val="1800"/>
              </a:spcAft>
              <a:buChar char="•"/>
              <a:tabLst>
                <a:tab pos="297815" algn="l"/>
                <a:tab pos="298450" algn="l"/>
              </a:tabLst>
            </a:pPr>
            <a:r>
              <a:rPr lang="zh-CN" altLang="en-US" spc="-5" dirty="0">
                <a:latin typeface="Times New Roman" panose="02020603050405020304" pitchFamily="18" charset="0"/>
                <a:ea typeface="SimSun" panose="02010600030101010101" pitchFamily="2" charset="-122"/>
                <a:cs typeface="Times New Roman" panose="02020603050405020304" pitchFamily="18" charset="0"/>
              </a:rPr>
              <a:t>该病毒使旅行业受到重创，乘客人数和航班数下降了</a:t>
            </a:r>
            <a:r>
              <a:rPr lang="en-US" altLang="zh-CN" spc="-5" dirty="0">
                <a:latin typeface="Times New Roman" panose="02020603050405020304" pitchFamily="18" charset="0"/>
                <a:ea typeface="SimSun" panose="02010600030101010101" pitchFamily="2" charset="-122"/>
                <a:cs typeface="Times New Roman" panose="02020603050405020304" pitchFamily="18" charset="0"/>
              </a:rPr>
              <a:t>50%</a:t>
            </a:r>
            <a:r>
              <a:rPr lang="zh-CN" altLang="en-US" spc="-5" dirty="0">
                <a:latin typeface="Times New Roman" panose="02020603050405020304" pitchFamily="18" charset="0"/>
                <a:ea typeface="SimSun" panose="02010600030101010101" pitchFamily="2" charset="-122"/>
                <a:cs typeface="Times New Roman" panose="02020603050405020304" pitchFamily="18" charset="0"/>
              </a:rPr>
              <a:t>以上。</a:t>
            </a:r>
            <a:endParaRPr lang="en-US" altLang="zh-CN" spc="-5" dirty="0">
              <a:latin typeface="Times New Roman" panose="02020603050405020304" pitchFamily="18" charset="0"/>
              <a:ea typeface="SimSun" panose="02010600030101010101" pitchFamily="2" charset="-122"/>
              <a:cs typeface="Times New Roman" panose="02020603050405020304" pitchFamily="18" charset="0"/>
            </a:endParaRPr>
          </a:p>
          <a:p>
            <a:pPr marL="297815" marR="563245" indent="-285750" algn="just">
              <a:lnSpc>
                <a:spcPts val="2500"/>
              </a:lnSpc>
              <a:spcBef>
                <a:spcPts val="25"/>
              </a:spcBef>
              <a:spcAft>
                <a:spcPts val="1800"/>
              </a:spcAft>
              <a:buChar char="•"/>
              <a:tabLst>
                <a:tab pos="297815" algn="l"/>
                <a:tab pos="298450" algn="l"/>
              </a:tabLst>
            </a:pPr>
            <a:r>
              <a:rPr lang="zh-CN" altLang="en-US" spc="-5" dirty="0">
                <a:latin typeface="Times New Roman" panose="02020603050405020304" pitchFamily="18" charset="0"/>
                <a:ea typeface="SimSun" panose="02010600030101010101" pitchFamily="2" charset="-122"/>
                <a:cs typeface="Times New Roman" panose="02020603050405020304" pitchFamily="18" charset="0"/>
              </a:rPr>
              <a:t>大多数国家实施了重大限制，几乎所有国家都规定对新到达的人员实施某种形式的检疫。</a:t>
            </a:r>
            <a:endParaRPr lang="en-US" altLang="zh-CN" spc="-5" dirty="0">
              <a:latin typeface="Times New Roman" panose="02020603050405020304" pitchFamily="18" charset="0"/>
              <a:ea typeface="SimSun" panose="02010600030101010101" pitchFamily="2" charset="-122"/>
              <a:cs typeface="Times New Roman" panose="02020603050405020304" pitchFamily="18" charset="0"/>
            </a:endParaRPr>
          </a:p>
          <a:p>
            <a:pPr marL="297815" marR="563245" indent="-285750" algn="just">
              <a:lnSpc>
                <a:spcPts val="2500"/>
              </a:lnSpc>
              <a:spcBef>
                <a:spcPts val="25"/>
              </a:spcBef>
              <a:spcAft>
                <a:spcPts val="1800"/>
              </a:spcAft>
              <a:buChar char="•"/>
              <a:tabLst>
                <a:tab pos="297815" algn="l"/>
                <a:tab pos="298450" algn="l"/>
              </a:tabLst>
            </a:pPr>
            <a:r>
              <a:rPr lang="zh-CN" altLang="en-US" spc="-5" dirty="0">
                <a:latin typeface="Times New Roman" panose="02020603050405020304" pitchFamily="18" charset="0"/>
                <a:ea typeface="SimSun" panose="02010600030101010101" pitchFamily="2" charset="-122"/>
                <a:cs typeface="Times New Roman" panose="02020603050405020304" pitchFamily="18" charset="0"/>
              </a:rPr>
              <a:t>抵达后的措施各不相同，包括不进行检疫，要求居家隔离（如果感到不适），到强制居家隔离（或者在酒店或临时住所），直至强制检疫（把抵达者送到指定的酒店或设施）。</a:t>
            </a:r>
            <a:endParaRPr lang="en-US" altLang="zh-CN" spc="-5" dirty="0">
              <a:latin typeface="Times New Roman" panose="02020603050405020304" pitchFamily="18" charset="0"/>
              <a:ea typeface="SimSun" panose="02010600030101010101" pitchFamily="2" charset="-122"/>
              <a:cs typeface="Times New Roman" panose="02020603050405020304" pitchFamily="18" charset="0"/>
            </a:endParaRPr>
          </a:p>
          <a:p>
            <a:pPr marL="297815" marR="563245" indent="-285750" algn="just">
              <a:lnSpc>
                <a:spcPts val="2500"/>
              </a:lnSpc>
              <a:spcBef>
                <a:spcPts val="25"/>
              </a:spcBef>
              <a:spcAft>
                <a:spcPts val="1800"/>
              </a:spcAft>
              <a:buChar char="•"/>
              <a:tabLst>
                <a:tab pos="297815" algn="l"/>
                <a:tab pos="298450" algn="l"/>
              </a:tabLst>
            </a:pPr>
            <a:r>
              <a:rPr lang="zh-CN" altLang="en-US" spc="-5" dirty="0">
                <a:latin typeface="Times New Roman" panose="02020603050405020304" pitchFamily="18" charset="0"/>
                <a:ea typeface="SimSun" panose="02010600030101010101" pitchFamily="2" charset="-122"/>
                <a:cs typeface="Times New Roman" panose="02020603050405020304" pitchFamily="18" charset="0"/>
              </a:rPr>
              <a:t>经合组织对</a:t>
            </a:r>
            <a:r>
              <a:rPr lang="en-US" altLang="zh-CN" spc="-5" dirty="0">
                <a:latin typeface="Times New Roman" panose="02020603050405020304" pitchFamily="18" charset="0"/>
                <a:ea typeface="SimSun" panose="02010600030101010101" pitchFamily="2" charset="-122"/>
                <a:cs typeface="Times New Roman" panose="02020603050405020304" pitchFamily="18" charset="0"/>
              </a:rPr>
              <a:t>COVID-19</a:t>
            </a:r>
            <a:r>
              <a:rPr lang="zh-CN" altLang="en-US" spc="-5" dirty="0">
                <a:latin typeface="Times New Roman" panose="02020603050405020304" pitchFamily="18" charset="0"/>
                <a:ea typeface="SimSun" panose="02010600030101010101" pitchFamily="2" charset="-122"/>
                <a:cs typeface="Times New Roman" panose="02020603050405020304" pitchFamily="18" charset="0"/>
              </a:rPr>
              <a:t>影响的估计表明，</a:t>
            </a:r>
            <a:r>
              <a:rPr lang="en-US" altLang="zh-CN" spc="-5" dirty="0">
                <a:latin typeface="Times New Roman" panose="02020603050405020304" pitchFamily="18" charset="0"/>
                <a:ea typeface="SimSun" panose="02010600030101010101" pitchFamily="2" charset="-122"/>
                <a:cs typeface="Times New Roman" panose="02020603050405020304" pitchFamily="18" charset="0"/>
              </a:rPr>
              <a:t>2020</a:t>
            </a:r>
            <a:r>
              <a:rPr lang="zh-CN" altLang="en-US" spc="-5" dirty="0">
                <a:latin typeface="Times New Roman" panose="02020603050405020304" pitchFamily="18" charset="0"/>
                <a:ea typeface="SimSun" panose="02010600030101010101" pitchFamily="2" charset="-122"/>
                <a:cs typeface="Times New Roman" panose="02020603050405020304" pitchFamily="18" charset="0"/>
              </a:rPr>
              <a:t>年国际旅游将减少</a:t>
            </a:r>
            <a:r>
              <a:rPr lang="en-US" altLang="zh-CN" spc="-5" dirty="0">
                <a:latin typeface="Times New Roman" panose="02020603050405020304" pitchFamily="18" charset="0"/>
                <a:ea typeface="SimSun" panose="02010600030101010101" pitchFamily="2" charset="-122"/>
                <a:cs typeface="Times New Roman" panose="02020603050405020304" pitchFamily="18" charset="0"/>
              </a:rPr>
              <a:t>60%</a:t>
            </a:r>
            <a:r>
              <a:rPr lang="zh-CN" altLang="en-US" spc="-5" dirty="0">
                <a:latin typeface="Times New Roman" panose="02020603050405020304" pitchFamily="18" charset="0"/>
                <a:ea typeface="SimSun" panose="02010600030101010101" pitchFamily="2" charset="-122"/>
                <a:cs typeface="Times New Roman" panose="02020603050405020304" pitchFamily="18" charset="0"/>
              </a:rPr>
              <a:t>。如果复苏推迟到</a:t>
            </a:r>
            <a:r>
              <a:rPr lang="en-US" altLang="zh-CN" spc="-5" dirty="0">
                <a:latin typeface="Times New Roman" panose="02020603050405020304" pitchFamily="18" charset="0"/>
                <a:ea typeface="SimSun" panose="02010600030101010101" pitchFamily="2" charset="-122"/>
                <a:cs typeface="Times New Roman" panose="02020603050405020304" pitchFamily="18" charset="0"/>
              </a:rPr>
              <a:t>12</a:t>
            </a:r>
            <a:r>
              <a:rPr lang="zh-CN" altLang="en-US" spc="-5" dirty="0">
                <a:latin typeface="Times New Roman" panose="02020603050405020304" pitchFamily="18" charset="0"/>
                <a:ea typeface="SimSun" panose="02010600030101010101" pitchFamily="2" charset="-122"/>
                <a:cs typeface="Times New Roman" panose="02020603050405020304" pitchFamily="18" charset="0"/>
              </a:rPr>
              <a:t>月，这一比率可能会升至</a:t>
            </a:r>
            <a:r>
              <a:rPr lang="en-US" altLang="zh-CN" spc="-5" dirty="0">
                <a:latin typeface="Times New Roman" panose="02020603050405020304" pitchFamily="18" charset="0"/>
                <a:ea typeface="SimSun" panose="02010600030101010101" pitchFamily="2" charset="-122"/>
                <a:cs typeface="Times New Roman" panose="02020603050405020304" pitchFamily="18" charset="0"/>
              </a:rPr>
              <a:t>80%</a:t>
            </a:r>
            <a:r>
              <a:rPr lang="zh-CN" altLang="en-US" spc="-5" dirty="0">
                <a:latin typeface="Times New Roman" panose="02020603050405020304" pitchFamily="18" charset="0"/>
                <a:ea typeface="SimSun" panose="02010600030101010101" pitchFamily="2" charset="-122"/>
                <a:cs typeface="Times New Roman" panose="02020603050405020304" pitchFamily="18" charset="0"/>
              </a:rPr>
              <a:t>。这已导致若干航空公司倒闭和数千人失业。</a:t>
            </a:r>
            <a:endParaRPr sz="1800" dirty="0">
              <a:latin typeface="Times New Roman" panose="02020603050405020304" pitchFamily="18" charset="0"/>
              <a:ea typeface="SimSun" panose="02010600030101010101" pitchFamily="2" charset="-122"/>
              <a:cs typeface="Times New Roman" panose="02020603050405020304" pitchFamily="18" charset="0"/>
            </a:endParaRPr>
          </a:p>
        </p:txBody>
      </p:sp>
      <p:grpSp>
        <p:nvGrpSpPr>
          <p:cNvPr id="25" name="object 25"/>
          <p:cNvGrpSpPr/>
          <p:nvPr/>
        </p:nvGrpSpPr>
        <p:grpSpPr>
          <a:xfrm>
            <a:off x="7690104" y="0"/>
            <a:ext cx="4502150" cy="634365"/>
            <a:chOff x="7690104" y="0"/>
            <a:chExt cx="4502150" cy="634365"/>
          </a:xfrm>
        </p:grpSpPr>
        <p:sp>
          <p:nvSpPr>
            <p:cNvPr id="26" name="object 26"/>
            <p:cNvSpPr/>
            <p:nvPr/>
          </p:nvSpPr>
          <p:spPr>
            <a:xfrm>
              <a:off x="7690104" y="0"/>
              <a:ext cx="4258056" cy="633984"/>
            </a:xfrm>
            <a:prstGeom prst="rect">
              <a:avLst/>
            </a:prstGeom>
            <a:blipFill>
              <a:blip r:embed="rId9"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27" name="object 27"/>
            <p:cNvSpPr/>
            <p:nvPr/>
          </p:nvSpPr>
          <p:spPr>
            <a:xfrm>
              <a:off x="7770612" y="896"/>
              <a:ext cx="4151629" cy="607060"/>
            </a:xfrm>
            <a:custGeom>
              <a:avLst/>
              <a:gdLst/>
              <a:ahLst/>
              <a:cxnLst/>
              <a:rect l="l" t="t" r="r" b="b"/>
              <a:pathLst>
                <a:path w="4151629" h="607060">
                  <a:moveTo>
                    <a:pt x="4151376" y="0"/>
                  </a:moveTo>
                  <a:lnTo>
                    <a:pt x="676655" y="1"/>
                  </a:lnTo>
                  <a:lnTo>
                    <a:pt x="0" y="1"/>
                  </a:lnTo>
                  <a:lnTo>
                    <a:pt x="676655" y="606790"/>
                  </a:lnTo>
                  <a:lnTo>
                    <a:pt x="4151376" y="606790"/>
                  </a:lnTo>
                  <a:lnTo>
                    <a:pt x="4151376" y="0"/>
                  </a:lnTo>
                  <a:close/>
                </a:path>
              </a:pathLst>
            </a:custGeom>
            <a:solidFill>
              <a:srgbClr val="A24B19"/>
            </a:solidFill>
          </p:spPr>
          <p:txBody>
            <a:bodyPr wrap="square" lIns="0" tIns="0" rIns="0" bIns="0" rtlCol="0"/>
            <a:lstStyle/>
            <a:p>
              <a:endParaRPr/>
            </a:p>
          </p:txBody>
        </p:sp>
        <p:sp>
          <p:nvSpPr>
            <p:cNvPr id="28" name="object 28"/>
            <p:cNvSpPr/>
            <p:nvPr/>
          </p:nvSpPr>
          <p:spPr>
            <a:xfrm>
              <a:off x="7961376" y="0"/>
              <a:ext cx="4227576" cy="633984"/>
            </a:xfrm>
            <a:prstGeom prst="rect">
              <a:avLst/>
            </a:prstGeom>
            <a:blipFill>
              <a:blip r:embed="rId10"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29" name="object 29"/>
            <p:cNvSpPr/>
            <p:nvPr/>
          </p:nvSpPr>
          <p:spPr>
            <a:xfrm>
              <a:off x="8040624" y="896"/>
              <a:ext cx="4151629" cy="607060"/>
            </a:xfrm>
            <a:custGeom>
              <a:avLst/>
              <a:gdLst/>
              <a:ahLst/>
              <a:cxnLst/>
              <a:rect l="l" t="t" r="r" b="b"/>
              <a:pathLst>
                <a:path w="4151629" h="607060">
                  <a:moveTo>
                    <a:pt x="4151376" y="0"/>
                  </a:moveTo>
                  <a:lnTo>
                    <a:pt x="676655" y="1"/>
                  </a:lnTo>
                  <a:lnTo>
                    <a:pt x="0" y="1"/>
                  </a:lnTo>
                  <a:lnTo>
                    <a:pt x="676655" y="606790"/>
                  </a:lnTo>
                  <a:lnTo>
                    <a:pt x="4151376" y="606790"/>
                  </a:lnTo>
                  <a:lnTo>
                    <a:pt x="4151376" y="0"/>
                  </a:lnTo>
                  <a:close/>
                </a:path>
              </a:pathLst>
            </a:custGeom>
            <a:solidFill>
              <a:srgbClr val="D86422"/>
            </a:solidFill>
          </p:spPr>
          <p:txBody>
            <a:bodyPr wrap="square" lIns="0" tIns="0" rIns="0" bIns="0" rtlCol="0"/>
            <a:lstStyle/>
            <a:p>
              <a:endParaRPr/>
            </a:p>
          </p:txBody>
        </p:sp>
      </p:grpSp>
      <p:sp>
        <p:nvSpPr>
          <p:cNvPr id="30" name="object 30"/>
          <p:cNvSpPr txBox="1"/>
          <p:nvPr/>
        </p:nvSpPr>
        <p:spPr>
          <a:xfrm>
            <a:off x="8040623" y="896"/>
            <a:ext cx="3881754" cy="607060"/>
          </a:xfrm>
          <a:prstGeom prst="rect">
            <a:avLst/>
          </a:prstGeom>
          <a:solidFill>
            <a:srgbClr val="D86422"/>
          </a:solidFill>
        </p:spPr>
        <p:txBody>
          <a:bodyPr vert="horz" wrap="square" lIns="0" tIns="135255" rIns="0" bIns="0" rtlCol="0">
            <a:noAutofit/>
          </a:bodyPr>
          <a:lstStyle/>
          <a:p>
            <a:pPr marL="1074420">
              <a:lnSpc>
                <a:spcPct val="100000"/>
              </a:lnSpc>
              <a:spcBef>
                <a:spcPts val="1065"/>
              </a:spcBef>
              <a:spcAft>
                <a:spcPts val="1200"/>
              </a:spcAft>
            </a:pPr>
            <a:r>
              <a:rPr lang="zh-CN" altLang="en-US" sz="2000" b="1" spc="-5" dirty="0">
                <a:solidFill>
                  <a:srgbClr val="FFFFFF"/>
                </a:solidFill>
                <a:latin typeface="Arial Black"/>
                <a:cs typeface="Arial Black"/>
              </a:rPr>
              <a:t>仅用于模拟</a:t>
            </a:r>
            <a:endParaRPr sz="2000" b="1" dirty="0">
              <a:latin typeface="Arial Black"/>
              <a:cs typeface="Arial Black"/>
            </a:endParaRPr>
          </a:p>
        </p:txBody>
      </p:sp>
      <p:sp>
        <p:nvSpPr>
          <p:cNvPr id="31" name="object 31"/>
          <p:cNvSpPr txBox="1"/>
          <p:nvPr/>
        </p:nvSpPr>
        <p:spPr>
          <a:xfrm>
            <a:off x="10205060" y="6249486"/>
            <a:ext cx="1405270" cy="182101"/>
          </a:xfrm>
          <a:prstGeom prst="rect">
            <a:avLst/>
          </a:prstGeom>
        </p:spPr>
        <p:txBody>
          <a:bodyPr vert="horz" wrap="square" lIns="0" tIns="12700" rIns="0" bIns="0" rtlCol="0">
            <a:spAutoFit/>
          </a:bodyPr>
          <a:lstStyle/>
          <a:p>
            <a:pPr marL="12700">
              <a:lnSpc>
                <a:spcPct val="100000"/>
              </a:lnSpc>
              <a:spcBef>
                <a:spcPts val="100"/>
              </a:spcBef>
            </a:pPr>
            <a:r>
              <a:rPr lang="zh-CN" altLang="en-US" sz="1100" b="1" dirty="0">
                <a:solidFill>
                  <a:srgbClr val="0070C0"/>
                </a:solidFill>
                <a:latin typeface="Times New Roman" panose="02020603050405020304" pitchFamily="18" charset="0"/>
                <a:ea typeface="STXihei" panose="02010600040101010101" pitchFamily="2" charset="-122"/>
                <a:cs typeface="Times New Roman" panose="02020603050405020304" pitchFamily="18" charset="0"/>
              </a:rPr>
              <a:t>数据：</a:t>
            </a:r>
            <a:r>
              <a:rPr lang="en-US" altLang="zh-CN" sz="1100" b="1" dirty="0">
                <a:solidFill>
                  <a:srgbClr val="0070C0"/>
                </a:solidFill>
                <a:latin typeface="Times New Roman" panose="02020603050405020304" pitchFamily="18" charset="0"/>
                <a:ea typeface="STXihei" panose="02010600040101010101" pitchFamily="2" charset="-122"/>
                <a:cs typeface="Times New Roman" panose="02020603050405020304" pitchFamily="18" charset="0"/>
              </a:rPr>
              <a:t>2020</a:t>
            </a:r>
            <a:r>
              <a:rPr lang="zh-CN" altLang="en-US" sz="1100" b="1" dirty="0">
                <a:solidFill>
                  <a:srgbClr val="0070C0"/>
                </a:solidFill>
                <a:latin typeface="Times New Roman" panose="02020603050405020304" pitchFamily="18" charset="0"/>
                <a:ea typeface="STXihei" panose="02010600040101010101" pitchFamily="2" charset="-122"/>
                <a:cs typeface="Times New Roman" panose="02020603050405020304" pitchFamily="18" charset="0"/>
              </a:rPr>
              <a:t>年</a:t>
            </a:r>
            <a:r>
              <a:rPr lang="en-US" altLang="zh-CN" sz="1100" b="1" dirty="0">
                <a:solidFill>
                  <a:srgbClr val="0070C0"/>
                </a:solidFill>
                <a:latin typeface="Times New Roman" panose="02020603050405020304" pitchFamily="18" charset="0"/>
                <a:ea typeface="STXihei" panose="02010600040101010101" pitchFamily="2" charset="-122"/>
                <a:cs typeface="Times New Roman" panose="02020603050405020304" pitchFamily="18" charset="0"/>
              </a:rPr>
              <a:t>10</a:t>
            </a:r>
            <a:r>
              <a:rPr lang="zh-CN" altLang="en-US" sz="1100" b="1" dirty="0">
                <a:solidFill>
                  <a:srgbClr val="0070C0"/>
                </a:solidFill>
                <a:latin typeface="Times New Roman" panose="02020603050405020304" pitchFamily="18" charset="0"/>
                <a:ea typeface="STXihei" panose="02010600040101010101" pitchFamily="2" charset="-122"/>
                <a:cs typeface="Times New Roman" panose="02020603050405020304" pitchFamily="18" charset="0"/>
              </a:rPr>
              <a:t>月</a:t>
            </a:r>
            <a:r>
              <a:rPr lang="en-US" altLang="zh-CN" sz="1100" b="1" dirty="0">
                <a:solidFill>
                  <a:srgbClr val="0070C0"/>
                </a:solidFill>
                <a:latin typeface="Times New Roman" panose="02020603050405020304" pitchFamily="18" charset="0"/>
                <a:ea typeface="STXihei" panose="02010600040101010101" pitchFamily="2" charset="-122"/>
                <a:cs typeface="Times New Roman" panose="02020603050405020304" pitchFamily="18" charset="0"/>
              </a:rPr>
              <a:t>1</a:t>
            </a:r>
            <a:r>
              <a:rPr lang="zh-CN" altLang="en-US" sz="1100" b="1" dirty="0">
                <a:solidFill>
                  <a:srgbClr val="0070C0"/>
                </a:solidFill>
                <a:latin typeface="Times New Roman" panose="02020603050405020304" pitchFamily="18" charset="0"/>
                <a:ea typeface="STXihei" panose="02010600040101010101" pitchFamily="2" charset="-122"/>
                <a:cs typeface="Times New Roman" panose="02020603050405020304" pitchFamily="18" charset="0"/>
              </a:rPr>
              <a:t>日</a:t>
            </a:r>
          </a:p>
        </p:txBody>
      </p:sp>
      <p:sp>
        <p:nvSpPr>
          <p:cNvPr id="32" name="object 32"/>
          <p:cNvSpPr/>
          <p:nvPr/>
        </p:nvSpPr>
        <p:spPr>
          <a:xfrm>
            <a:off x="6996846" y="3821258"/>
            <a:ext cx="5058954" cy="2082302"/>
          </a:xfrm>
          <a:prstGeom prst="rect">
            <a:avLst/>
          </a:prstGeom>
          <a:blipFill>
            <a:blip r:embed="rId11" cstate="print"/>
            <a:stretch>
              <a:fillRect/>
            </a:stretch>
          </a:blipFill>
        </p:spPr>
        <p:txBody>
          <a:bodyPr wrap="square" lIns="0" tIns="0" rIns="0" bIns="0" rtlCol="0"/>
          <a:lstStyle/>
          <a:p>
            <a:endParaRPr/>
          </a:p>
        </p:txBody>
      </p:sp>
      <p:sp>
        <p:nvSpPr>
          <p:cNvPr id="33" name="object 33"/>
          <p:cNvSpPr/>
          <p:nvPr/>
        </p:nvSpPr>
        <p:spPr>
          <a:xfrm>
            <a:off x="6877777" y="731686"/>
            <a:ext cx="4747016" cy="3036740"/>
          </a:xfrm>
          <a:prstGeom prst="rect">
            <a:avLst/>
          </a:prstGeom>
          <a:blipFill>
            <a:blip r:embed="rId12" cstate="print"/>
            <a:stretch>
              <a:fillRect/>
            </a:stretch>
          </a:blipFill>
        </p:spPr>
        <p:txBody>
          <a:bodyPr wrap="square" lIns="0" tIns="0" rIns="0" bIns="0" rtlCol="0"/>
          <a:lstStyle/>
          <a:p>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5" y="0"/>
            <a:ext cx="6631305" cy="997709"/>
          </a:xfrm>
          <a:prstGeom prst="rect">
            <a:avLst/>
          </a:prstGeom>
        </p:spPr>
        <p:txBody>
          <a:bodyPr vert="horz" wrap="square" lIns="0" tIns="12700" rIns="0" bIns="0" rtlCol="0">
            <a:spAutoFit/>
          </a:bodyPr>
          <a:lstStyle/>
          <a:p>
            <a:pPr marL="12700">
              <a:lnSpc>
                <a:spcPct val="100000"/>
              </a:lnSpc>
              <a:spcBef>
                <a:spcPts val="100"/>
              </a:spcBef>
            </a:pPr>
            <a:r>
              <a:rPr lang="zh-CN" altLang="en-US" sz="3200" dirty="0">
                <a:latin typeface="STXihei" panose="02010600040101010101" pitchFamily="2" charset="-122"/>
                <a:ea typeface="STXihei" panose="02010600040101010101" pitchFamily="2" charset="-122"/>
              </a:rPr>
              <a:t>第一课</a:t>
            </a:r>
            <a:r>
              <a:rPr sz="3200" dirty="0">
                <a:latin typeface="STXihei" panose="02010600040101010101" pitchFamily="2" charset="-122"/>
                <a:ea typeface="STXihei" panose="02010600040101010101" pitchFamily="2" charset="-122"/>
              </a:rPr>
              <a:t> –</a:t>
            </a:r>
            <a:r>
              <a:rPr lang="en-US" sz="3200" dirty="0">
                <a:latin typeface="STXihei" panose="02010600040101010101" pitchFamily="2" charset="-122"/>
                <a:ea typeface="STXihei" panose="02010600040101010101" pitchFamily="2" charset="-122"/>
              </a:rPr>
              <a:t> </a:t>
            </a:r>
            <a:r>
              <a:rPr lang="zh-CN" altLang="en-US" sz="3200" dirty="0">
                <a:latin typeface="STXihei" panose="02010600040101010101" pitchFamily="2" charset="-122"/>
                <a:ea typeface="STXihei" panose="02010600040101010101" pitchFamily="2" charset="-122"/>
              </a:rPr>
              <a:t>讨论问题</a:t>
            </a:r>
            <a:br>
              <a:rPr lang="zh-CN" altLang="en-US" sz="3200" dirty="0"/>
            </a:br>
            <a:endParaRPr sz="3200" dirty="0"/>
          </a:p>
        </p:txBody>
      </p:sp>
      <p:sp>
        <p:nvSpPr>
          <p:cNvPr id="3" name="object 3"/>
          <p:cNvSpPr/>
          <p:nvPr/>
        </p:nvSpPr>
        <p:spPr>
          <a:xfrm>
            <a:off x="9634728" y="5620511"/>
            <a:ext cx="566927" cy="670560"/>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4" name="object 4"/>
          <p:cNvSpPr txBox="1"/>
          <p:nvPr/>
        </p:nvSpPr>
        <p:spPr>
          <a:xfrm>
            <a:off x="612124" y="826922"/>
            <a:ext cx="10841990" cy="4946226"/>
          </a:xfrm>
          <a:prstGeom prst="rect">
            <a:avLst/>
          </a:prstGeom>
        </p:spPr>
        <p:txBody>
          <a:bodyPr vert="horz" wrap="square" lIns="0" tIns="146050" rIns="0" bIns="0" rtlCol="0">
            <a:spAutoFit/>
          </a:bodyPr>
          <a:lstStyle/>
          <a:p>
            <a:pPr marL="12700">
              <a:lnSpc>
                <a:spcPct val="100000"/>
              </a:lnSpc>
              <a:spcBef>
                <a:spcPts val="1150"/>
              </a:spcBef>
              <a:spcAft>
                <a:spcPts val="2400"/>
              </a:spcAft>
            </a:pPr>
            <a:r>
              <a:rPr lang="zh-CN" altLang="en-US" sz="2800" b="1" spc="-5" dirty="0">
                <a:solidFill>
                  <a:srgbClr val="005D85"/>
                </a:solidFill>
                <a:latin typeface="STXihei" panose="02010600040101010101" pitchFamily="2" charset="-122"/>
                <a:ea typeface="STXihei" panose="02010600040101010101" pitchFamily="2" charset="-122"/>
                <a:cs typeface="Arial"/>
              </a:rPr>
              <a:t>讨论问题</a:t>
            </a:r>
          </a:p>
          <a:p>
            <a:pPr marL="355600" indent="-342900">
              <a:lnSpc>
                <a:spcPct val="100000"/>
              </a:lnSpc>
              <a:spcBef>
                <a:spcPts val="600"/>
              </a:spcBef>
              <a:spcAft>
                <a:spcPts val="1200"/>
              </a:spcAft>
              <a:buChar char="•"/>
              <a:tabLst>
                <a:tab pos="354965" algn="l"/>
                <a:tab pos="355600" algn="l"/>
              </a:tabLst>
            </a:pPr>
            <a:r>
              <a:rPr lang="zh-CN" altLang="en-US" sz="2000" dirty="0">
                <a:latin typeface="SimSun" panose="02010600030101010101" pitchFamily="2" charset="-122"/>
                <a:ea typeface="SimSun" panose="02010600030101010101" pitchFamily="2" charset="-122"/>
                <a:cs typeface="Arial"/>
              </a:rPr>
              <a:t>描述您管理入境国际旅行者和回国公民的当前程序。</a:t>
            </a:r>
            <a:endParaRPr lang="en-US" altLang="zh-CN" sz="2000" dirty="0">
              <a:latin typeface="SimSun" panose="02010600030101010101" pitchFamily="2" charset="-122"/>
              <a:ea typeface="SimSun" panose="02010600030101010101" pitchFamily="2" charset="-122"/>
              <a:cs typeface="Arial"/>
            </a:endParaRPr>
          </a:p>
          <a:p>
            <a:pPr marL="355600" indent="-342900">
              <a:lnSpc>
                <a:spcPct val="100000"/>
              </a:lnSpc>
              <a:spcBef>
                <a:spcPts val="600"/>
              </a:spcBef>
              <a:spcAft>
                <a:spcPts val="1200"/>
              </a:spcAft>
              <a:buChar char="•"/>
              <a:tabLst>
                <a:tab pos="354965" algn="l"/>
                <a:tab pos="355600" algn="l"/>
              </a:tabLst>
            </a:pPr>
            <a:r>
              <a:rPr lang="zh-CN" altLang="en-US" sz="2000" dirty="0">
                <a:latin typeface="SimSun" panose="02010600030101010101" pitchFamily="2" charset="-122"/>
                <a:ea typeface="SimSun" panose="02010600030101010101" pitchFamily="2" charset="-122"/>
                <a:cs typeface="Arial"/>
              </a:rPr>
              <a:t>入境程序是否因抵达途径（机场、陆路边境或海港）而异？</a:t>
            </a:r>
            <a:endParaRPr lang="en-US" altLang="zh-CN" sz="2000" dirty="0">
              <a:latin typeface="SimSun" panose="02010600030101010101" pitchFamily="2" charset="-122"/>
              <a:ea typeface="SimSun" panose="02010600030101010101" pitchFamily="2" charset="-122"/>
              <a:cs typeface="Arial"/>
            </a:endParaRPr>
          </a:p>
          <a:p>
            <a:pPr marL="355600" indent="-342900">
              <a:lnSpc>
                <a:spcPct val="100000"/>
              </a:lnSpc>
              <a:spcBef>
                <a:spcPts val="600"/>
              </a:spcBef>
              <a:spcAft>
                <a:spcPts val="1200"/>
              </a:spcAft>
              <a:buChar char="•"/>
              <a:tabLst>
                <a:tab pos="354965" algn="l"/>
                <a:tab pos="355600" algn="l"/>
              </a:tabLst>
            </a:pPr>
            <a:r>
              <a:rPr lang="zh-CN" altLang="en-US" sz="2000" dirty="0">
                <a:latin typeface="SimSun" panose="02010600030101010101" pitchFamily="2" charset="-122"/>
                <a:ea typeface="SimSun" panose="02010600030101010101" pitchFamily="2" charset="-122"/>
                <a:cs typeface="Arial"/>
              </a:rPr>
              <a:t>检查您的计划。计划是否与当前正在实施的程序一致？</a:t>
            </a:r>
            <a:endParaRPr lang="en-US" altLang="zh-CN" sz="2000" dirty="0">
              <a:latin typeface="SimSun" panose="02010600030101010101" pitchFamily="2" charset="-122"/>
              <a:ea typeface="SimSun" panose="02010600030101010101" pitchFamily="2" charset="-122"/>
              <a:cs typeface="Arial"/>
            </a:endParaRPr>
          </a:p>
          <a:p>
            <a:pPr marL="355600" indent="-342900">
              <a:lnSpc>
                <a:spcPct val="100000"/>
              </a:lnSpc>
              <a:spcBef>
                <a:spcPts val="755"/>
              </a:spcBef>
              <a:spcAft>
                <a:spcPts val="2400"/>
              </a:spcAft>
              <a:buChar char="•"/>
              <a:tabLst>
                <a:tab pos="354965" algn="l"/>
                <a:tab pos="355600" algn="l"/>
              </a:tabLst>
            </a:pPr>
            <a:r>
              <a:rPr lang="zh-CN" altLang="en-US" sz="2000" spc="-10" dirty="0">
                <a:latin typeface="SimSun" panose="02010600030101010101" pitchFamily="2" charset="-122"/>
                <a:ea typeface="SimSun" panose="02010600030101010101" pitchFamily="2" charset="-122"/>
                <a:cs typeface="Arial"/>
              </a:rPr>
              <a:t>在活动挂图上比较实际需求、您的法律框架和当前发布的计划。</a:t>
            </a:r>
            <a:endParaRPr sz="2200" dirty="0">
              <a:latin typeface="SimSun" panose="02010600030101010101" pitchFamily="2" charset="-122"/>
              <a:ea typeface="SimSun" panose="02010600030101010101" pitchFamily="2" charset="-122"/>
              <a:cs typeface="Arial"/>
            </a:endParaRPr>
          </a:p>
          <a:p>
            <a:pPr marL="12700">
              <a:lnSpc>
                <a:spcPct val="100000"/>
              </a:lnSpc>
              <a:spcBef>
                <a:spcPts val="1975"/>
              </a:spcBef>
              <a:spcAft>
                <a:spcPts val="2400"/>
              </a:spcAft>
              <a:tabLst>
                <a:tab pos="991869" algn="l"/>
              </a:tabLst>
            </a:pPr>
            <a:r>
              <a:rPr lang="zh-CN" altLang="en-US" sz="2200" dirty="0">
                <a:solidFill>
                  <a:srgbClr val="FF0000"/>
                </a:solidFill>
                <a:latin typeface="KaiTi" panose="02010609060101010101" pitchFamily="49" charset="-122"/>
                <a:ea typeface="KaiTi" panose="02010609060101010101" pitchFamily="49" charset="-122"/>
                <a:cs typeface="Arial"/>
              </a:rPr>
              <a:t>根据您的上述回答，列出您的优势和弱点。</a:t>
            </a:r>
            <a:endParaRPr sz="2200" dirty="0">
              <a:latin typeface="KaiTi" panose="02010609060101010101" pitchFamily="49" charset="-122"/>
              <a:ea typeface="KaiTi" panose="02010609060101010101" pitchFamily="49" charset="-122"/>
              <a:cs typeface="Arial"/>
            </a:endParaRPr>
          </a:p>
          <a:p>
            <a:pPr>
              <a:lnSpc>
                <a:spcPct val="100000"/>
              </a:lnSpc>
              <a:spcBef>
                <a:spcPts val="5"/>
              </a:spcBef>
            </a:pPr>
            <a:endParaRPr sz="2950" dirty="0">
              <a:latin typeface="Arial"/>
              <a:cs typeface="Arial"/>
            </a:endParaRPr>
          </a:p>
          <a:p>
            <a:pPr marR="5080" algn="r">
              <a:lnSpc>
                <a:spcPct val="100000"/>
              </a:lnSpc>
            </a:pPr>
            <a:r>
              <a:rPr sz="2400" b="1" dirty="0">
                <a:solidFill>
                  <a:srgbClr val="0070C0"/>
                </a:solidFill>
                <a:latin typeface="Times New Roman" panose="02020603050405020304" pitchFamily="18" charset="0"/>
                <a:ea typeface="STXihei" panose="02010600040101010101" pitchFamily="2" charset="-122"/>
                <a:cs typeface="Times New Roman" panose="02020603050405020304" pitchFamily="18" charset="0"/>
              </a:rPr>
              <a:t>30</a:t>
            </a:r>
            <a:r>
              <a:rPr lang="zh-CN" altLang="en-US" sz="2400" b="1" spc="-5" dirty="0">
                <a:solidFill>
                  <a:srgbClr val="0070C0"/>
                </a:solidFill>
                <a:latin typeface="Times New Roman" panose="02020603050405020304" pitchFamily="18" charset="0"/>
                <a:ea typeface="STXihei" panose="02010600040101010101" pitchFamily="2" charset="-122"/>
                <a:cs typeface="Times New Roman" panose="02020603050405020304" pitchFamily="18" charset="0"/>
              </a:rPr>
              <a:t>分钟</a:t>
            </a:r>
            <a:endParaRPr sz="2400" dirty="0">
              <a:latin typeface="Times New Roman" panose="02020603050405020304" pitchFamily="18" charset="0"/>
              <a:ea typeface="STXihei" panose="02010600040101010101" pitchFamily="2" charset="-122"/>
              <a:cs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505" y="0"/>
            <a:ext cx="5954395" cy="513080"/>
          </a:xfrm>
          <a:prstGeom prst="rect">
            <a:avLst/>
          </a:prstGeom>
        </p:spPr>
        <p:txBody>
          <a:bodyPr vert="horz" wrap="square" lIns="0" tIns="12700" rIns="0" bIns="0" rtlCol="0">
            <a:spAutoFit/>
          </a:bodyPr>
          <a:lstStyle/>
          <a:p>
            <a:pPr marL="12700">
              <a:lnSpc>
                <a:spcPct val="100000"/>
              </a:lnSpc>
              <a:spcBef>
                <a:spcPts val="100"/>
              </a:spcBef>
            </a:pPr>
            <a:r>
              <a:rPr lang="zh-CN" altLang="en-US" sz="3200" spc="-5" dirty="0">
                <a:latin typeface="STXihei" panose="02010600040101010101" pitchFamily="2" charset="-122"/>
                <a:ea typeface="STXihei" panose="02010600040101010101" pitchFamily="2" charset="-122"/>
              </a:rPr>
              <a:t>第二课 </a:t>
            </a:r>
            <a:r>
              <a:rPr lang="en-US" altLang="zh-CN" sz="3200" spc="-5" dirty="0">
                <a:latin typeface="STXihei" panose="02010600040101010101" pitchFamily="2" charset="-122"/>
                <a:ea typeface="STXihei" panose="02010600040101010101" pitchFamily="2" charset="-122"/>
              </a:rPr>
              <a:t>– </a:t>
            </a:r>
            <a:r>
              <a:rPr lang="zh-CN" altLang="en-US" sz="3200" spc="-5" dirty="0">
                <a:latin typeface="STXihei" panose="02010600040101010101" pitchFamily="2" charset="-122"/>
                <a:ea typeface="STXihei" panose="02010600040101010101" pitchFamily="2" charset="-122"/>
              </a:rPr>
              <a:t>为主持人提供的说明</a:t>
            </a:r>
            <a:endParaRPr sz="3200" dirty="0">
              <a:latin typeface="STXihei" panose="02010600040101010101" pitchFamily="2" charset="-122"/>
              <a:ea typeface="STXihei" panose="02010600040101010101" pitchFamily="2" charset="-122"/>
            </a:endParaRPr>
          </a:p>
        </p:txBody>
      </p:sp>
      <p:sp>
        <p:nvSpPr>
          <p:cNvPr id="3" name="object 3"/>
          <p:cNvSpPr txBox="1"/>
          <p:nvPr/>
        </p:nvSpPr>
        <p:spPr>
          <a:xfrm>
            <a:off x="1031225" y="1152652"/>
            <a:ext cx="10151745" cy="3350982"/>
          </a:xfrm>
          <a:prstGeom prst="rect">
            <a:avLst/>
          </a:prstGeom>
        </p:spPr>
        <p:txBody>
          <a:bodyPr vert="horz" wrap="square" lIns="0" tIns="12700" rIns="0" bIns="0" rtlCol="0">
            <a:spAutoFit/>
          </a:bodyPr>
          <a:lstStyle/>
          <a:p>
            <a:pPr marL="12700">
              <a:lnSpc>
                <a:spcPts val="2500"/>
              </a:lnSpc>
              <a:spcBef>
                <a:spcPts val="100"/>
              </a:spcBef>
              <a:spcAft>
                <a:spcPts val="1800"/>
              </a:spcAft>
            </a:pPr>
            <a:r>
              <a:rPr lang="zh-CN" altLang="en-US" sz="1600" spc="-5" dirty="0">
                <a:latin typeface="Times New Roman" panose="02020603050405020304" pitchFamily="18" charset="0"/>
                <a:ea typeface="SimSun" panose="02010600030101010101" pitchFamily="2" charset="-122"/>
                <a:cs typeface="Times New Roman" panose="02020603050405020304" pitchFamily="18" charset="0"/>
              </a:rPr>
              <a:t>本次演练现在有两个不同的场景，您可以根据本国情况进行选择</a:t>
            </a:r>
            <a:endParaRPr sz="1800" dirty="0">
              <a:latin typeface="Times New Roman" panose="02020603050405020304" pitchFamily="18" charset="0"/>
              <a:ea typeface="SimSun" panose="02010600030101010101" pitchFamily="2" charset="-122"/>
              <a:cs typeface="Times New Roman" panose="02020603050405020304" pitchFamily="18" charset="0"/>
            </a:endParaRPr>
          </a:p>
          <a:p>
            <a:pPr marL="355600" indent="-342900">
              <a:lnSpc>
                <a:spcPts val="2500"/>
              </a:lnSpc>
              <a:spcBef>
                <a:spcPts val="1410"/>
              </a:spcBef>
              <a:buAutoNum type="arabicPeriod"/>
              <a:tabLst>
                <a:tab pos="354965" algn="l"/>
                <a:tab pos="355600" algn="l"/>
              </a:tabLst>
            </a:pPr>
            <a:r>
              <a:rPr lang="zh-CN" altLang="en-US" sz="1600" spc="-5" dirty="0">
                <a:latin typeface="Times New Roman" panose="02020603050405020304" pitchFamily="18" charset="0"/>
                <a:ea typeface="SimSun" panose="02010600030101010101" pitchFamily="2" charset="-122"/>
                <a:cs typeface="Times New Roman" panose="02020603050405020304" pitchFamily="18" charset="0"/>
              </a:rPr>
              <a:t>第一种是要在没有检疫或隔离政策的国家测试程序。</a:t>
            </a:r>
            <a:endParaRPr lang="en-US" altLang="zh-CN" sz="1600" spc="-5" dirty="0">
              <a:latin typeface="Times New Roman" panose="02020603050405020304" pitchFamily="18" charset="0"/>
              <a:ea typeface="SimSun" panose="02010600030101010101" pitchFamily="2" charset="-122"/>
              <a:cs typeface="Times New Roman" panose="02020603050405020304" pitchFamily="18" charset="0"/>
            </a:endParaRPr>
          </a:p>
          <a:p>
            <a:pPr marL="355600" indent="-342900">
              <a:lnSpc>
                <a:spcPts val="2500"/>
              </a:lnSpc>
              <a:spcBef>
                <a:spcPts val="1410"/>
              </a:spcBef>
              <a:spcAft>
                <a:spcPts val="1800"/>
              </a:spcAft>
              <a:buAutoNum type="arabicPeriod"/>
              <a:tabLst>
                <a:tab pos="354965" algn="l"/>
                <a:tab pos="355600" algn="l"/>
              </a:tabLst>
            </a:pPr>
            <a:r>
              <a:rPr lang="zh-CN" altLang="en-US" sz="1600" spc="-5" dirty="0">
                <a:latin typeface="Times New Roman" panose="02020603050405020304" pitchFamily="18" charset="0"/>
                <a:ea typeface="SimSun" panose="02010600030101010101" pitchFamily="2" charset="-122"/>
                <a:cs typeface="Times New Roman" panose="02020603050405020304" pitchFamily="18" charset="0"/>
              </a:rPr>
              <a:t>第二种涉及旅客自己安排的自我隔离。旅客必须留在家中或者酒店或其它住宿处。由他自己负责安排具体细节，并且必须以最有效的方式前往该地点，并在那里停留</a:t>
            </a:r>
            <a:r>
              <a:rPr lang="en-US" altLang="zh-CN" sz="1600" spc="-5" dirty="0">
                <a:latin typeface="Times New Roman" panose="02020603050405020304" pitchFamily="18" charset="0"/>
                <a:ea typeface="SimSun" panose="02010600030101010101" pitchFamily="2" charset="-122"/>
                <a:cs typeface="Times New Roman" panose="02020603050405020304" pitchFamily="18" charset="0"/>
              </a:rPr>
              <a:t>10</a:t>
            </a:r>
            <a:r>
              <a:rPr lang="zh-CN" altLang="en-US" sz="1600" spc="-5" dirty="0">
                <a:latin typeface="Times New Roman" panose="02020603050405020304" pitchFamily="18" charset="0"/>
                <a:ea typeface="SimSun" panose="02010600030101010101" pitchFamily="2" charset="-122"/>
                <a:cs typeface="Times New Roman" panose="02020603050405020304" pitchFamily="18" charset="0"/>
              </a:rPr>
              <a:t>到</a:t>
            </a:r>
            <a:r>
              <a:rPr lang="en-US" altLang="zh-CN" sz="1600" spc="-5" dirty="0">
                <a:latin typeface="Times New Roman" panose="02020603050405020304" pitchFamily="18" charset="0"/>
                <a:ea typeface="SimSun" panose="02010600030101010101" pitchFamily="2" charset="-122"/>
                <a:cs typeface="Times New Roman" panose="02020603050405020304" pitchFamily="18" charset="0"/>
              </a:rPr>
              <a:t>14</a:t>
            </a:r>
            <a:r>
              <a:rPr lang="zh-CN" altLang="en-US" sz="1600" spc="-5" dirty="0">
                <a:latin typeface="Times New Roman" panose="02020603050405020304" pitchFamily="18" charset="0"/>
                <a:ea typeface="SimSun" panose="02010600030101010101" pitchFamily="2" charset="-122"/>
                <a:cs typeface="Times New Roman" panose="02020603050405020304" pitchFamily="18" charset="0"/>
              </a:rPr>
              <a:t>天。</a:t>
            </a:r>
            <a:endParaRPr sz="1800" dirty="0">
              <a:latin typeface="Times New Roman" panose="02020603050405020304" pitchFamily="18" charset="0"/>
              <a:ea typeface="SimSun" panose="02010600030101010101" pitchFamily="2" charset="-122"/>
              <a:cs typeface="Times New Roman" panose="02020603050405020304" pitchFamily="18" charset="0"/>
            </a:endParaRPr>
          </a:p>
          <a:p>
            <a:pPr marL="12700">
              <a:lnSpc>
                <a:spcPts val="2500"/>
              </a:lnSpc>
              <a:spcBef>
                <a:spcPts val="1505"/>
              </a:spcBef>
              <a:spcAft>
                <a:spcPts val="1800"/>
              </a:spcAft>
            </a:pPr>
            <a:r>
              <a:rPr lang="zh-CN" altLang="en-US" sz="1600" spc="-5" dirty="0">
                <a:latin typeface="Times New Roman" panose="02020603050405020304" pitchFamily="18" charset="0"/>
                <a:ea typeface="SimSun" panose="02010600030101010101" pitchFamily="2" charset="-122"/>
                <a:cs typeface="Times New Roman" panose="02020603050405020304" pitchFamily="18" charset="0"/>
              </a:rPr>
              <a:t>如果要探索不同的方案，可以使用多个场景。</a:t>
            </a:r>
            <a:endParaRPr sz="1800" dirty="0">
              <a:latin typeface="Times New Roman" panose="02020603050405020304" pitchFamily="18" charset="0"/>
              <a:ea typeface="SimSun" panose="02010600030101010101" pitchFamily="2" charset="-122"/>
              <a:cs typeface="Times New Roman" panose="02020603050405020304" pitchFamily="18" charset="0"/>
            </a:endParaRPr>
          </a:p>
          <a:p>
            <a:pPr marL="12700" marR="561975">
              <a:lnSpc>
                <a:spcPts val="2500"/>
              </a:lnSpc>
              <a:spcBef>
                <a:spcPts val="1570"/>
              </a:spcBef>
              <a:spcAft>
                <a:spcPts val="1800"/>
              </a:spcAft>
            </a:pPr>
            <a:r>
              <a:rPr lang="zh-CN" altLang="en-US" sz="1600" spc="-5" dirty="0">
                <a:latin typeface="Times New Roman" panose="02020603050405020304" pitchFamily="18" charset="0"/>
                <a:ea typeface="SimSun" panose="02010600030101010101" pitchFamily="2" charset="-122"/>
                <a:cs typeface="Times New Roman" panose="02020603050405020304" pitchFamily="18" charset="0"/>
              </a:rPr>
              <a:t>您还可以考虑使用其中一个场景来探索您当前未使用或可能正在考虑使用的管理入境者的方法。</a:t>
            </a:r>
            <a:endParaRPr sz="1600" dirty="0">
              <a:latin typeface="Times New Roman" panose="02020603050405020304" pitchFamily="18" charset="0"/>
              <a:ea typeface="SimSun" panose="02010600030101010101" pitchFamily="2" charset="-122"/>
              <a:cs typeface="Times New Roman" panose="02020603050405020304"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1587"/>
            <a:ext cx="7771130" cy="435376"/>
          </a:xfrm>
          <a:prstGeom prst="rect">
            <a:avLst/>
          </a:prstGeom>
        </p:spPr>
        <p:txBody>
          <a:bodyPr vert="horz" wrap="square" lIns="0" tIns="65405" rIns="0" bIns="0" rtlCol="0">
            <a:spAutoFit/>
          </a:bodyPr>
          <a:lstStyle/>
          <a:p>
            <a:pPr marL="243204">
              <a:lnSpc>
                <a:spcPct val="100000"/>
              </a:lnSpc>
              <a:spcBef>
                <a:spcPts val="515"/>
              </a:spcBef>
            </a:pPr>
            <a:r>
              <a:rPr lang="zh-CN" altLang="en-US" sz="2400" spc="-5" dirty="0">
                <a:latin typeface="Times New Roman" panose="02020603050405020304" pitchFamily="18" charset="0"/>
                <a:ea typeface="STXihei" panose="02010600040101010101" pitchFamily="2" charset="-122"/>
                <a:cs typeface="Times New Roman" panose="02020603050405020304" pitchFamily="18" charset="0"/>
              </a:rPr>
              <a:t>第二课：方案</a:t>
            </a:r>
            <a:r>
              <a:rPr lang="en-US" altLang="zh-CN" sz="2400" spc="-5" dirty="0">
                <a:latin typeface="Times New Roman" panose="02020603050405020304" pitchFamily="18" charset="0"/>
                <a:ea typeface="STXihei" panose="02010600040101010101" pitchFamily="2" charset="-122"/>
                <a:cs typeface="Times New Roman" panose="02020603050405020304" pitchFamily="18" charset="0"/>
              </a:rPr>
              <a:t>1 – </a:t>
            </a:r>
            <a:r>
              <a:rPr lang="zh-CN" altLang="en-US" sz="2400" spc="-5" dirty="0">
                <a:latin typeface="Times New Roman" panose="02020603050405020304" pitchFamily="18" charset="0"/>
                <a:ea typeface="STXihei" panose="02010600040101010101" pitchFamily="2" charset="-122"/>
                <a:cs typeface="Times New Roman" panose="02020603050405020304" pitchFamily="18" charset="0"/>
              </a:rPr>
              <a:t>不进行检疫的国家</a:t>
            </a:r>
            <a:endParaRPr sz="2400" dirty="0">
              <a:latin typeface="Times New Roman" panose="02020603050405020304" pitchFamily="18" charset="0"/>
              <a:ea typeface="STXihei" panose="02010600040101010101" pitchFamily="2" charset="-122"/>
              <a:cs typeface="Times New Roman" panose="02020603050405020304" pitchFamily="18" charset="0"/>
            </a:endParaRPr>
          </a:p>
        </p:txBody>
      </p:sp>
      <p:sp>
        <p:nvSpPr>
          <p:cNvPr id="3" name="object 3"/>
          <p:cNvSpPr/>
          <p:nvPr/>
        </p:nvSpPr>
        <p:spPr>
          <a:xfrm>
            <a:off x="249345" y="719931"/>
            <a:ext cx="6971030" cy="5681345"/>
          </a:xfrm>
          <a:custGeom>
            <a:avLst/>
            <a:gdLst/>
            <a:ahLst/>
            <a:cxnLst/>
            <a:rect l="l" t="t" r="r" b="b"/>
            <a:pathLst>
              <a:path w="6971030" h="5681345">
                <a:moveTo>
                  <a:pt x="6970544" y="0"/>
                </a:moveTo>
                <a:lnTo>
                  <a:pt x="0" y="0"/>
                </a:lnTo>
                <a:lnTo>
                  <a:pt x="0" y="5680868"/>
                </a:lnTo>
                <a:lnTo>
                  <a:pt x="6970544" y="5680868"/>
                </a:lnTo>
                <a:lnTo>
                  <a:pt x="6970544" y="0"/>
                </a:lnTo>
                <a:close/>
              </a:path>
            </a:pathLst>
          </a:custGeom>
          <a:solidFill>
            <a:srgbClr val="DDDDDD"/>
          </a:solidFill>
        </p:spPr>
        <p:txBody>
          <a:bodyPr wrap="square" lIns="0" tIns="0" rIns="0" bIns="0" rtlCol="0"/>
          <a:lstStyle/>
          <a:p>
            <a:endParaRPr/>
          </a:p>
        </p:txBody>
      </p:sp>
      <p:sp>
        <p:nvSpPr>
          <p:cNvPr id="4" name="object 4"/>
          <p:cNvSpPr txBox="1"/>
          <p:nvPr/>
        </p:nvSpPr>
        <p:spPr>
          <a:xfrm>
            <a:off x="328070" y="1247140"/>
            <a:ext cx="6813550" cy="4153125"/>
          </a:xfrm>
          <a:prstGeom prst="rect">
            <a:avLst/>
          </a:prstGeom>
        </p:spPr>
        <p:txBody>
          <a:bodyPr vert="horz" wrap="square" lIns="0" tIns="22860" rIns="0" bIns="0" rtlCol="0">
            <a:spAutoFit/>
          </a:bodyPr>
          <a:lstStyle/>
          <a:p>
            <a:pPr marL="241300" marR="5715" indent="-228600">
              <a:lnSpc>
                <a:spcPts val="2600"/>
              </a:lnSpc>
              <a:spcBef>
                <a:spcPts val="180"/>
              </a:spcBef>
              <a:spcAft>
                <a:spcPts val="600"/>
              </a:spcAft>
              <a:buChar char="•"/>
              <a:tabLst>
                <a:tab pos="240665" algn="l"/>
                <a:tab pos="241300" algn="l"/>
              </a:tabLst>
            </a:pPr>
            <a:r>
              <a:rPr lang="zh-CN" altLang="en-US" sz="1600" spc="-5" dirty="0">
                <a:latin typeface="Times New Roman" panose="02020603050405020304" pitchFamily="18" charset="0"/>
                <a:ea typeface="SimSun" panose="02010600030101010101" pitchFamily="2" charset="-122"/>
                <a:cs typeface="Times New Roman" panose="02020603050405020304" pitchFamily="18" charset="0"/>
              </a:rPr>
              <a:t>某人已经联系了当地医生，并自诉患有与</a:t>
            </a:r>
            <a:r>
              <a:rPr lang="en-US" altLang="zh-CN" sz="1600" spc="-5" dirty="0">
                <a:latin typeface="Times New Roman" panose="02020603050405020304" pitchFamily="18" charset="0"/>
                <a:ea typeface="SimSun" panose="02010600030101010101" pitchFamily="2" charset="-122"/>
                <a:cs typeface="Times New Roman" panose="02020603050405020304" pitchFamily="18" charset="0"/>
              </a:rPr>
              <a:t>COVID-19</a:t>
            </a:r>
            <a:r>
              <a:rPr lang="zh-CN" altLang="en-US" sz="1600" spc="-5" dirty="0">
                <a:latin typeface="Times New Roman" panose="02020603050405020304" pitchFamily="18" charset="0"/>
                <a:ea typeface="SimSun" panose="02010600030101010101" pitchFamily="2" charset="-122"/>
                <a:cs typeface="Times New Roman" panose="02020603050405020304" pitchFamily="18" charset="0"/>
              </a:rPr>
              <a:t>一致的症状。</a:t>
            </a:r>
            <a:endParaRPr lang="en-US" altLang="zh-CN" sz="1600" spc="-5" dirty="0">
              <a:latin typeface="Times New Roman" panose="02020603050405020304" pitchFamily="18" charset="0"/>
              <a:ea typeface="SimSun" panose="02010600030101010101" pitchFamily="2" charset="-122"/>
              <a:cs typeface="Times New Roman" panose="02020603050405020304" pitchFamily="18" charset="0"/>
            </a:endParaRPr>
          </a:p>
          <a:p>
            <a:pPr marL="241300" marR="5715" indent="-228600">
              <a:lnSpc>
                <a:spcPts val="2600"/>
              </a:lnSpc>
              <a:spcBef>
                <a:spcPts val="180"/>
              </a:spcBef>
              <a:spcAft>
                <a:spcPts val="600"/>
              </a:spcAft>
              <a:buChar char="•"/>
              <a:tabLst>
                <a:tab pos="240665" algn="l"/>
                <a:tab pos="241300" algn="l"/>
              </a:tabLst>
            </a:pPr>
            <a:r>
              <a:rPr lang="zh-CN" altLang="en-US" sz="1600" spc="-5" dirty="0">
                <a:latin typeface="Times New Roman" panose="02020603050405020304" pitchFamily="18" charset="0"/>
                <a:ea typeface="SimSun" panose="02010600030101010101" pitchFamily="2" charset="-122"/>
                <a:cs typeface="Times New Roman" panose="02020603050405020304" pitchFamily="18" charset="0"/>
              </a:rPr>
              <a:t>他是贵国的国民，最近从感染率很高的一个国家返回。</a:t>
            </a:r>
          </a:p>
          <a:p>
            <a:pPr marL="241300" indent="-228600">
              <a:lnSpc>
                <a:spcPts val="2600"/>
              </a:lnSpc>
              <a:spcAft>
                <a:spcPts val="600"/>
              </a:spcAft>
              <a:buChar char="•"/>
              <a:tabLst>
                <a:tab pos="240665" algn="l"/>
                <a:tab pos="241300" algn="l"/>
              </a:tabLst>
            </a:pPr>
            <a:r>
              <a:rPr lang="zh-CN" altLang="en-US" sz="1600" spc="-5" dirty="0">
                <a:latin typeface="Times New Roman" panose="02020603050405020304" pitchFamily="18" charset="0"/>
                <a:ea typeface="SimSun" panose="02010600030101010101" pitchFamily="2" charset="-122"/>
                <a:cs typeface="Times New Roman" panose="02020603050405020304" pitchFamily="18" charset="0"/>
              </a:rPr>
              <a:t>卫生部或贵国同等部门已派出一个检测团队并已经采集了标本进行分析，您预计可在未来</a:t>
            </a:r>
            <a:r>
              <a:rPr lang="en-US" altLang="zh-CN" sz="1600" spc="-5" dirty="0">
                <a:latin typeface="Times New Roman" panose="02020603050405020304" pitchFamily="18" charset="0"/>
                <a:ea typeface="SimSun" panose="02010600030101010101" pitchFamily="2" charset="-122"/>
                <a:cs typeface="Times New Roman" panose="02020603050405020304" pitchFamily="18" charset="0"/>
              </a:rPr>
              <a:t>24-48</a:t>
            </a:r>
            <a:r>
              <a:rPr lang="zh-CN" altLang="en-US" sz="1600" spc="-5" dirty="0">
                <a:latin typeface="Times New Roman" panose="02020603050405020304" pitchFamily="18" charset="0"/>
                <a:ea typeface="SimSun" panose="02010600030101010101" pitchFamily="2" charset="-122"/>
                <a:cs typeface="Times New Roman" panose="02020603050405020304" pitchFamily="18" charset="0"/>
              </a:rPr>
              <a:t>小时内获得结果。</a:t>
            </a:r>
          </a:p>
          <a:p>
            <a:pPr marL="241300" indent="-228600">
              <a:lnSpc>
                <a:spcPts val="2600"/>
              </a:lnSpc>
              <a:spcAft>
                <a:spcPts val="600"/>
              </a:spcAft>
              <a:buChar char="•"/>
              <a:tabLst>
                <a:tab pos="240665" algn="l"/>
                <a:tab pos="241300" algn="l"/>
              </a:tabLst>
            </a:pPr>
            <a:r>
              <a:rPr lang="zh-CN" altLang="en-US" sz="1600" spc="-5" dirty="0">
                <a:latin typeface="Times New Roman" panose="02020603050405020304" pitchFamily="18" charset="0"/>
                <a:ea typeface="SimSun" panose="02010600030101010101" pitchFamily="2" charset="-122"/>
                <a:cs typeface="Times New Roman" panose="02020603050405020304" pitchFamily="18" charset="0"/>
              </a:rPr>
              <a:t>此人</a:t>
            </a:r>
            <a:r>
              <a:rPr lang="en-US" altLang="zh-CN" sz="1600" spc="-5" dirty="0">
                <a:latin typeface="Times New Roman" panose="02020603050405020304" pitchFamily="18" charset="0"/>
                <a:ea typeface="SimSun" panose="02010600030101010101" pitchFamily="2" charset="-122"/>
                <a:cs typeface="Times New Roman" panose="02020603050405020304" pitchFamily="18" charset="0"/>
              </a:rPr>
              <a:t>5</a:t>
            </a:r>
            <a:r>
              <a:rPr lang="zh-CN" altLang="en-US" sz="1600" spc="-5" dirty="0">
                <a:latin typeface="Times New Roman" panose="02020603050405020304" pitchFamily="18" charset="0"/>
                <a:ea typeface="SimSun" panose="02010600030101010101" pitchFamily="2" charset="-122"/>
                <a:cs typeface="Times New Roman" panose="02020603050405020304" pitchFamily="18" charset="0"/>
              </a:rPr>
              <a:t>天前乘坐飞机抵达，昨天开始感到身体不适，症状越来越严重。</a:t>
            </a:r>
          </a:p>
          <a:p>
            <a:pPr marL="241300" indent="-228600" algn="just">
              <a:lnSpc>
                <a:spcPts val="2600"/>
              </a:lnSpc>
              <a:spcAft>
                <a:spcPts val="600"/>
              </a:spcAft>
              <a:buChar char="•"/>
              <a:tabLst>
                <a:tab pos="241300" algn="l"/>
              </a:tabLst>
            </a:pPr>
            <a:r>
              <a:rPr lang="zh-CN" altLang="en-US" sz="1600" spc="-5" dirty="0">
                <a:latin typeface="Times New Roman" panose="02020603050405020304" pitchFamily="18" charset="0"/>
                <a:ea typeface="SimSun" panose="02010600030101010101" pitchFamily="2" charset="-122"/>
                <a:cs typeface="Times New Roman" panose="02020603050405020304" pitchFamily="18" charset="0"/>
              </a:rPr>
              <a:t>此人乘坐的是国家航空公司的飞机。据介绍，飞机上座率达一半，机组人员采取了建议的安全预防措施（口罩、消毒剂和规定的座位安排）。登机井然有序。</a:t>
            </a:r>
          </a:p>
          <a:p>
            <a:pPr marL="241300" indent="-228600" algn="just">
              <a:lnSpc>
                <a:spcPts val="2600"/>
              </a:lnSpc>
              <a:spcAft>
                <a:spcPts val="600"/>
              </a:spcAft>
              <a:buChar char="•"/>
              <a:tabLst>
                <a:tab pos="241300" algn="l"/>
              </a:tabLst>
            </a:pPr>
            <a:r>
              <a:rPr lang="zh-CN" altLang="en-US" sz="1600" spc="-5" dirty="0">
                <a:latin typeface="Times New Roman" panose="02020603050405020304" pitchFamily="18" charset="0"/>
                <a:ea typeface="SimSun" panose="02010600030101010101" pitchFamily="2" charset="-122"/>
                <a:cs typeface="Times New Roman" panose="02020603050405020304" pitchFamily="18" charset="0"/>
              </a:rPr>
              <a:t>在出港处，据说机场安检混乱，安检口人员拥挤，安检人员要求人们在拥挤的地方摘除口罩以验证身份。</a:t>
            </a:r>
          </a:p>
          <a:p>
            <a:pPr marL="241300" marR="6350" indent="-228600" algn="just">
              <a:lnSpc>
                <a:spcPts val="2600"/>
              </a:lnSpc>
              <a:spcBef>
                <a:spcPts val="70"/>
              </a:spcBef>
              <a:spcAft>
                <a:spcPts val="600"/>
              </a:spcAft>
              <a:buChar char="•"/>
              <a:tabLst>
                <a:tab pos="241300" algn="l"/>
              </a:tabLst>
            </a:pPr>
            <a:r>
              <a:rPr lang="zh-CN" altLang="en-US" sz="1600" spc="-5" dirty="0">
                <a:latin typeface="Times New Roman" panose="02020603050405020304" pitchFamily="18" charset="0"/>
                <a:ea typeface="SimSun" panose="02010600030101010101" pitchFamily="2" charset="-122"/>
                <a:cs typeface="Times New Roman" panose="02020603050405020304" pitchFamily="18" charset="0"/>
              </a:rPr>
              <a:t>回到家后，疑似病例走出家门，与朋友和家人发生接触。</a:t>
            </a:r>
            <a:endParaRPr sz="1600" dirty="0">
              <a:latin typeface="Times New Roman" panose="02020603050405020304" pitchFamily="18" charset="0"/>
              <a:ea typeface="SimSun" panose="02010600030101010101" pitchFamily="2" charset="-122"/>
              <a:cs typeface="Times New Roman" panose="02020603050405020304" pitchFamily="18" charset="0"/>
            </a:endParaRPr>
          </a:p>
        </p:txBody>
      </p:sp>
      <p:grpSp>
        <p:nvGrpSpPr>
          <p:cNvPr id="5" name="object 5"/>
          <p:cNvGrpSpPr/>
          <p:nvPr/>
        </p:nvGrpSpPr>
        <p:grpSpPr>
          <a:xfrm>
            <a:off x="7732776" y="0"/>
            <a:ext cx="4459605" cy="701040"/>
            <a:chOff x="7732776" y="0"/>
            <a:chExt cx="4459605" cy="701040"/>
          </a:xfrm>
        </p:grpSpPr>
        <p:sp>
          <p:nvSpPr>
            <p:cNvPr id="6" name="object 6"/>
            <p:cNvSpPr/>
            <p:nvPr/>
          </p:nvSpPr>
          <p:spPr>
            <a:xfrm>
              <a:off x="7732776" y="0"/>
              <a:ext cx="4282439" cy="701039"/>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7" name="object 7"/>
            <p:cNvSpPr/>
            <p:nvPr/>
          </p:nvSpPr>
          <p:spPr>
            <a:xfrm>
              <a:off x="7770811" y="1587"/>
              <a:ext cx="4151629" cy="606425"/>
            </a:xfrm>
            <a:custGeom>
              <a:avLst/>
              <a:gdLst/>
              <a:ahLst/>
              <a:cxnLst/>
              <a:rect l="l" t="t" r="r" b="b"/>
              <a:pathLst>
                <a:path w="4151629" h="606425">
                  <a:moveTo>
                    <a:pt x="4151312" y="0"/>
                  </a:moveTo>
                  <a:lnTo>
                    <a:pt x="676645" y="0"/>
                  </a:lnTo>
                  <a:lnTo>
                    <a:pt x="0" y="0"/>
                  </a:lnTo>
                  <a:lnTo>
                    <a:pt x="676645" y="606423"/>
                  </a:lnTo>
                  <a:lnTo>
                    <a:pt x="4151312" y="606423"/>
                  </a:lnTo>
                  <a:lnTo>
                    <a:pt x="4151312" y="0"/>
                  </a:lnTo>
                  <a:close/>
                </a:path>
              </a:pathLst>
            </a:custGeom>
            <a:solidFill>
              <a:srgbClr val="A24B19"/>
            </a:solidFill>
          </p:spPr>
          <p:txBody>
            <a:bodyPr wrap="square" lIns="0" tIns="0" rIns="0" bIns="0" rtlCol="0"/>
            <a:lstStyle/>
            <a:p>
              <a:endParaRPr/>
            </a:p>
          </p:txBody>
        </p:sp>
        <p:sp>
          <p:nvSpPr>
            <p:cNvPr id="8" name="object 8"/>
            <p:cNvSpPr/>
            <p:nvPr/>
          </p:nvSpPr>
          <p:spPr>
            <a:xfrm>
              <a:off x="8004048" y="0"/>
              <a:ext cx="4184904" cy="701039"/>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9" name="object 9"/>
            <p:cNvSpPr/>
            <p:nvPr/>
          </p:nvSpPr>
          <p:spPr>
            <a:xfrm>
              <a:off x="8040687" y="1587"/>
              <a:ext cx="4151629" cy="606425"/>
            </a:xfrm>
            <a:custGeom>
              <a:avLst/>
              <a:gdLst/>
              <a:ahLst/>
              <a:cxnLst/>
              <a:rect l="l" t="t" r="r" b="b"/>
              <a:pathLst>
                <a:path w="4151629" h="606425">
                  <a:moveTo>
                    <a:pt x="4151311" y="0"/>
                  </a:moveTo>
                  <a:lnTo>
                    <a:pt x="676644" y="0"/>
                  </a:lnTo>
                  <a:lnTo>
                    <a:pt x="0" y="0"/>
                  </a:lnTo>
                  <a:lnTo>
                    <a:pt x="676644" y="606423"/>
                  </a:lnTo>
                  <a:lnTo>
                    <a:pt x="4151311" y="606423"/>
                  </a:lnTo>
                  <a:lnTo>
                    <a:pt x="4151311" y="0"/>
                  </a:lnTo>
                  <a:close/>
                </a:path>
              </a:pathLst>
            </a:custGeom>
            <a:solidFill>
              <a:srgbClr val="D86422"/>
            </a:solidFill>
          </p:spPr>
          <p:txBody>
            <a:bodyPr wrap="square" lIns="0" tIns="0" rIns="0" bIns="0" rtlCol="0"/>
            <a:lstStyle/>
            <a:p>
              <a:endParaRPr/>
            </a:p>
          </p:txBody>
        </p:sp>
      </p:grpSp>
      <p:sp>
        <p:nvSpPr>
          <p:cNvPr id="10" name="object 10"/>
          <p:cNvSpPr txBox="1"/>
          <p:nvPr/>
        </p:nvSpPr>
        <p:spPr>
          <a:xfrm>
            <a:off x="8040687" y="1586"/>
            <a:ext cx="3881754" cy="606425"/>
          </a:xfrm>
          <a:prstGeom prst="rect">
            <a:avLst/>
          </a:prstGeom>
          <a:solidFill>
            <a:srgbClr val="D86422"/>
          </a:solidFill>
        </p:spPr>
        <p:txBody>
          <a:bodyPr vert="horz" wrap="square" lIns="0" tIns="180340" rIns="0" bIns="0" rtlCol="0">
            <a:noAutofit/>
          </a:bodyPr>
          <a:lstStyle/>
          <a:p>
            <a:pPr marL="234315" algn="ctr">
              <a:lnSpc>
                <a:spcPct val="100000"/>
              </a:lnSpc>
              <a:spcBef>
                <a:spcPts val="1420"/>
              </a:spcBef>
            </a:pPr>
            <a:r>
              <a:rPr lang="zh-CN" altLang="en-US" sz="2000" b="1" spc="-5" dirty="0">
                <a:solidFill>
                  <a:srgbClr val="FFFFFF"/>
                </a:solidFill>
                <a:latin typeface="STXihei" panose="02010600040101010101" pitchFamily="2" charset="-122"/>
                <a:ea typeface="STXihei" panose="02010600040101010101" pitchFamily="2" charset="-122"/>
                <a:cs typeface="Arial Black"/>
              </a:rPr>
              <a:t>仅用于模拟</a:t>
            </a:r>
          </a:p>
        </p:txBody>
      </p:sp>
      <p:sp>
        <p:nvSpPr>
          <p:cNvPr id="11" name="object 11"/>
          <p:cNvSpPr/>
          <p:nvPr/>
        </p:nvSpPr>
        <p:spPr>
          <a:xfrm>
            <a:off x="7391018" y="756738"/>
            <a:ext cx="4469956" cy="3002461"/>
          </a:xfrm>
          <a:prstGeom prst="rect">
            <a:avLst/>
          </a:prstGeom>
          <a:blipFill>
            <a:blip r:embed="rId4" cstate="print"/>
            <a:stretch>
              <a:fillRect/>
            </a:stretch>
          </a:blipFill>
        </p:spPr>
        <p:txBody>
          <a:bodyPr wrap="square" lIns="0" tIns="0" rIns="0" bIns="0" rtlCol="0"/>
          <a:lstStyle/>
          <a:p>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454895" y="5833871"/>
            <a:ext cx="786383" cy="749808"/>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3" name="object 3"/>
          <p:cNvSpPr txBox="1">
            <a:spLocks noGrp="1"/>
          </p:cNvSpPr>
          <p:nvPr>
            <p:ph type="title"/>
          </p:nvPr>
        </p:nvSpPr>
        <p:spPr>
          <a:xfrm>
            <a:off x="231125" y="27939"/>
            <a:ext cx="7284720" cy="452120"/>
          </a:xfrm>
          <a:prstGeom prst="rect">
            <a:avLst/>
          </a:prstGeom>
        </p:spPr>
        <p:txBody>
          <a:bodyPr vert="horz" wrap="square" lIns="0" tIns="12700" rIns="0" bIns="0" rtlCol="0">
            <a:spAutoFit/>
          </a:bodyPr>
          <a:lstStyle/>
          <a:p>
            <a:pPr marL="12700">
              <a:lnSpc>
                <a:spcPct val="100000"/>
              </a:lnSpc>
              <a:spcBef>
                <a:spcPts val="100"/>
              </a:spcBef>
            </a:pPr>
            <a:r>
              <a:rPr lang="zh-CN" altLang="en-US" sz="2800" dirty="0">
                <a:latin typeface="Times New Roman" panose="02020603050405020304" pitchFamily="18" charset="0"/>
                <a:ea typeface="STXihei" panose="02010600040101010101" pitchFamily="2" charset="-122"/>
                <a:cs typeface="Times New Roman" panose="02020603050405020304" pitchFamily="18" charset="0"/>
              </a:rPr>
              <a:t>第二课</a:t>
            </a:r>
            <a:r>
              <a:rPr sz="2800" dirty="0">
                <a:latin typeface="Times New Roman" panose="02020603050405020304" pitchFamily="18" charset="0"/>
                <a:ea typeface="STXihei" panose="02010600040101010101" pitchFamily="2" charset="-122"/>
                <a:cs typeface="Times New Roman" panose="02020603050405020304" pitchFamily="18" charset="0"/>
              </a:rPr>
              <a:t> </a:t>
            </a:r>
            <a:r>
              <a:rPr lang="en-US" altLang="zh-CN" sz="2800" dirty="0">
                <a:latin typeface="Times New Roman" panose="02020603050405020304" pitchFamily="18" charset="0"/>
                <a:ea typeface="STXihei" panose="02010600040101010101" pitchFamily="2" charset="-122"/>
                <a:cs typeface="Times New Roman" panose="02020603050405020304" pitchFamily="18" charset="0"/>
              </a:rPr>
              <a:t>–</a:t>
            </a:r>
            <a:r>
              <a:rPr sz="2800" dirty="0">
                <a:latin typeface="Times New Roman" panose="02020603050405020304" pitchFamily="18" charset="0"/>
                <a:ea typeface="STXihei" panose="02010600040101010101" pitchFamily="2" charset="-122"/>
                <a:cs typeface="Times New Roman" panose="02020603050405020304" pitchFamily="18" charset="0"/>
              </a:rPr>
              <a:t> </a:t>
            </a:r>
            <a:r>
              <a:rPr lang="zh-CN" altLang="en-US" sz="2800" dirty="0">
                <a:latin typeface="Times New Roman" panose="02020603050405020304" pitchFamily="18" charset="0"/>
                <a:ea typeface="STXihei" panose="02010600040101010101" pitchFamily="2" charset="-122"/>
                <a:cs typeface="Times New Roman" panose="02020603050405020304" pitchFamily="18" charset="0"/>
              </a:rPr>
              <a:t>方案</a:t>
            </a:r>
            <a:r>
              <a:rPr lang="en-US" altLang="zh-CN" sz="2800" dirty="0">
                <a:latin typeface="Times New Roman" panose="02020603050405020304" pitchFamily="18" charset="0"/>
                <a:ea typeface="STXihei" panose="02010600040101010101" pitchFamily="2" charset="-122"/>
                <a:cs typeface="Times New Roman" panose="02020603050405020304" pitchFamily="18" charset="0"/>
              </a:rPr>
              <a:t>1</a:t>
            </a:r>
            <a:r>
              <a:rPr lang="zh-CN" altLang="en-US" sz="2800" dirty="0">
                <a:latin typeface="Times New Roman" panose="02020603050405020304" pitchFamily="18" charset="0"/>
                <a:ea typeface="STXihei" panose="02010600040101010101" pitchFamily="2" charset="-122"/>
                <a:cs typeface="Times New Roman" panose="02020603050405020304" pitchFamily="18" charset="0"/>
              </a:rPr>
              <a:t>：讨论问题</a:t>
            </a:r>
            <a:endParaRPr sz="2800" dirty="0">
              <a:latin typeface="Times New Roman" panose="02020603050405020304" pitchFamily="18" charset="0"/>
              <a:ea typeface="STXihei" panose="02010600040101010101" pitchFamily="2" charset="-122"/>
              <a:cs typeface="Times New Roman" panose="02020603050405020304" pitchFamily="18" charset="0"/>
            </a:endParaRPr>
          </a:p>
        </p:txBody>
      </p:sp>
      <p:sp>
        <p:nvSpPr>
          <p:cNvPr id="4" name="object 4"/>
          <p:cNvSpPr txBox="1"/>
          <p:nvPr/>
        </p:nvSpPr>
        <p:spPr>
          <a:xfrm>
            <a:off x="459724" y="510539"/>
            <a:ext cx="11195050" cy="6097182"/>
          </a:xfrm>
          <a:prstGeom prst="rect">
            <a:avLst/>
          </a:prstGeom>
        </p:spPr>
        <p:txBody>
          <a:bodyPr vert="horz" wrap="square" lIns="0" tIns="170815" rIns="0" bIns="0" rtlCol="0">
            <a:spAutoFit/>
          </a:bodyPr>
          <a:lstStyle/>
          <a:p>
            <a:pPr marL="12700">
              <a:lnSpc>
                <a:spcPct val="100000"/>
              </a:lnSpc>
              <a:spcBef>
                <a:spcPts val="1345"/>
              </a:spcBef>
              <a:spcAft>
                <a:spcPts val="1800"/>
              </a:spcAft>
            </a:pPr>
            <a:r>
              <a:rPr lang="zh-CN" altLang="en-US" sz="2600" b="1" spc="-5" dirty="0">
                <a:solidFill>
                  <a:srgbClr val="005D85"/>
                </a:solidFill>
                <a:latin typeface="STXihei" panose="02010600040101010101" pitchFamily="2" charset="-122"/>
                <a:ea typeface="STXihei" panose="02010600040101010101" pitchFamily="2" charset="-122"/>
                <a:cs typeface="Arial"/>
              </a:rPr>
              <a:t>讨论问题</a:t>
            </a:r>
            <a:endParaRPr sz="2600" b="1" dirty="0">
              <a:latin typeface="STXihei" panose="02010600040101010101" pitchFamily="2" charset="-122"/>
              <a:ea typeface="STXihei" panose="02010600040101010101" pitchFamily="2" charset="-122"/>
              <a:cs typeface="Arial"/>
            </a:endParaRPr>
          </a:p>
          <a:p>
            <a:pPr marL="355600" indent="-342900">
              <a:lnSpc>
                <a:spcPts val="3100"/>
              </a:lnSpc>
              <a:spcBef>
                <a:spcPts val="600"/>
              </a:spcBef>
              <a:spcAft>
                <a:spcPts val="1200"/>
              </a:spcAft>
              <a:buChar char="•"/>
              <a:tabLst>
                <a:tab pos="354965" algn="l"/>
                <a:tab pos="355600" algn="l"/>
              </a:tabLst>
            </a:pPr>
            <a:r>
              <a:rPr lang="zh-CN" altLang="en-US" sz="2000" spc="-5" dirty="0">
                <a:latin typeface="Times New Roman" panose="02020603050405020304" pitchFamily="18" charset="0"/>
                <a:ea typeface="SimSun" panose="02010600030101010101" pitchFamily="2" charset="-122"/>
                <a:cs typeface="Times New Roman" panose="02020603050405020304" pitchFamily="18" charset="0"/>
              </a:rPr>
              <a:t>此时，您将启用哪些计划、程序和资源？</a:t>
            </a:r>
            <a:endParaRPr lang="en-US" altLang="zh-CN" sz="2000" spc="-5" dirty="0">
              <a:latin typeface="Times New Roman" panose="02020603050405020304" pitchFamily="18" charset="0"/>
              <a:ea typeface="SimSun" panose="02010600030101010101" pitchFamily="2" charset="-122"/>
              <a:cs typeface="Times New Roman" panose="02020603050405020304" pitchFamily="18" charset="0"/>
            </a:endParaRPr>
          </a:p>
          <a:p>
            <a:pPr marL="355600" indent="-342900">
              <a:lnSpc>
                <a:spcPts val="3100"/>
              </a:lnSpc>
              <a:spcBef>
                <a:spcPts val="600"/>
              </a:spcBef>
              <a:spcAft>
                <a:spcPts val="1200"/>
              </a:spcAft>
              <a:buChar char="•"/>
              <a:tabLst>
                <a:tab pos="354965" algn="l"/>
                <a:tab pos="355600" algn="l"/>
              </a:tabLst>
            </a:pPr>
            <a:r>
              <a:rPr lang="zh-CN" altLang="en-US" sz="2000" spc="-5" dirty="0">
                <a:latin typeface="Times New Roman" panose="02020603050405020304" pitchFamily="18" charset="0"/>
                <a:ea typeface="SimSun" panose="02010600030101010101" pitchFamily="2" charset="-122"/>
                <a:cs typeface="Times New Roman" panose="02020603050405020304" pitchFamily="18" charset="0"/>
              </a:rPr>
              <a:t>需要联系哪些人，为什么以及如何联系？</a:t>
            </a:r>
            <a:endParaRPr lang="en-US" altLang="zh-CN" sz="2000" spc="-5" dirty="0">
              <a:latin typeface="Times New Roman" panose="02020603050405020304" pitchFamily="18" charset="0"/>
              <a:ea typeface="SimSun" panose="02010600030101010101" pitchFamily="2" charset="-122"/>
              <a:cs typeface="Times New Roman" panose="02020603050405020304" pitchFamily="18" charset="0"/>
            </a:endParaRPr>
          </a:p>
          <a:p>
            <a:pPr marL="355600" indent="-342900">
              <a:lnSpc>
                <a:spcPts val="3100"/>
              </a:lnSpc>
              <a:spcBef>
                <a:spcPts val="600"/>
              </a:spcBef>
              <a:spcAft>
                <a:spcPts val="1200"/>
              </a:spcAft>
              <a:buChar char="•"/>
              <a:tabLst>
                <a:tab pos="354965" algn="l"/>
                <a:tab pos="355600" algn="l"/>
              </a:tabLst>
            </a:pPr>
            <a:r>
              <a:rPr lang="zh-CN" altLang="en-US" sz="2000" spc="-5" dirty="0">
                <a:latin typeface="Times New Roman" panose="02020603050405020304" pitchFamily="18" charset="0"/>
                <a:ea typeface="SimSun" panose="02010600030101010101" pitchFamily="2" charset="-122"/>
                <a:cs typeface="Times New Roman" panose="02020603050405020304" pitchFamily="18" charset="0"/>
              </a:rPr>
              <a:t>感染者是否需要在另一地点接受进一步评估或隔离，或者能否居家隔离？如果他们被送到别处，如何接送？</a:t>
            </a:r>
            <a:endParaRPr lang="en-US" altLang="zh-CN" sz="2000" spc="-5" dirty="0">
              <a:latin typeface="Times New Roman" panose="02020603050405020304" pitchFamily="18" charset="0"/>
              <a:ea typeface="SimSun" panose="02010600030101010101" pitchFamily="2" charset="-122"/>
              <a:cs typeface="Times New Roman" panose="02020603050405020304" pitchFamily="18" charset="0"/>
            </a:endParaRPr>
          </a:p>
          <a:p>
            <a:pPr marL="355600" indent="-342900">
              <a:lnSpc>
                <a:spcPts val="3100"/>
              </a:lnSpc>
              <a:spcBef>
                <a:spcPts val="600"/>
              </a:spcBef>
              <a:spcAft>
                <a:spcPts val="1200"/>
              </a:spcAft>
              <a:buChar char="•"/>
              <a:tabLst>
                <a:tab pos="354965" algn="l"/>
                <a:tab pos="355600" algn="l"/>
              </a:tabLst>
            </a:pPr>
            <a:r>
              <a:rPr lang="zh-CN" altLang="en-US" sz="2000" spc="-5" dirty="0">
                <a:latin typeface="Times New Roman" panose="02020603050405020304" pitchFamily="18" charset="0"/>
                <a:ea typeface="SimSun" panose="02010600030101010101" pitchFamily="2" charset="-122"/>
                <a:cs typeface="Times New Roman" panose="02020603050405020304" pitchFamily="18" charset="0"/>
              </a:rPr>
              <a:t>对于其他乘客、机组人员，还有其它考虑吗？</a:t>
            </a:r>
            <a:endParaRPr lang="en-US" altLang="zh-CN" sz="2000" spc="-5" dirty="0">
              <a:latin typeface="Times New Roman" panose="02020603050405020304" pitchFamily="18" charset="0"/>
              <a:ea typeface="SimSun" panose="02010600030101010101" pitchFamily="2" charset="-122"/>
              <a:cs typeface="Times New Roman" panose="02020603050405020304" pitchFamily="18" charset="0"/>
            </a:endParaRPr>
          </a:p>
          <a:p>
            <a:pPr marL="355600" indent="-342900">
              <a:lnSpc>
                <a:spcPts val="3100"/>
              </a:lnSpc>
              <a:spcBef>
                <a:spcPts val="600"/>
              </a:spcBef>
              <a:spcAft>
                <a:spcPts val="1200"/>
              </a:spcAft>
              <a:buChar char="•"/>
              <a:tabLst>
                <a:tab pos="354965" algn="l"/>
                <a:tab pos="355600" algn="l"/>
              </a:tabLst>
            </a:pPr>
            <a:r>
              <a:rPr lang="zh-CN" altLang="en-US" sz="2000" spc="-5" dirty="0">
                <a:latin typeface="Times New Roman" panose="02020603050405020304" pitchFamily="18" charset="0"/>
                <a:ea typeface="SimSun" panose="02010600030101010101" pitchFamily="2" charset="-122"/>
                <a:cs typeface="Times New Roman" panose="02020603050405020304" pitchFamily="18" charset="0"/>
              </a:rPr>
              <a:t>需要实施什么样的追踪措施？</a:t>
            </a:r>
            <a:endParaRPr lang="en-US" altLang="zh-CN" sz="2000" spc="-5" dirty="0">
              <a:latin typeface="Times New Roman" panose="02020603050405020304" pitchFamily="18" charset="0"/>
              <a:ea typeface="SimSun" panose="02010600030101010101" pitchFamily="2" charset="-122"/>
              <a:cs typeface="Times New Roman" panose="02020603050405020304" pitchFamily="18" charset="0"/>
            </a:endParaRPr>
          </a:p>
          <a:p>
            <a:pPr marL="355600" indent="-342900">
              <a:lnSpc>
                <a:spcPts val="3100"/>
              </a:lnSpc>
              <a:spcBef>
                <a:spcPts val="600"/>
              </a:spcBef>
              <a:spcAft>
                <a:spcPts val="2400"/>
              </a:spcAft>
              <a:buChar char="•"/>
              <a:tabLst>
                <a:tab pos="354965" algn="l"/>
                <a:tab pos="355600" algn="l"/>
              </a:tabLst>
            </a:pPr>
            <a:r>
              <a:rPr lang="zh-CN" altLang="en-US" sz="2000" spc="-5" dirty="0">
                <a:latin typeface="Times New Roman" panose="02020603050405020304" pitchFamily="18" charset="0"/>
                <a:ea typeface="SimSun" panose="02010600030101010101" pitchFamily="2" charset="-122"/>
                <a:cs typeface="Times New Roman" panose="02020603050405020304" pitchFamily="18" charset="0"/>
              </a:rPr>
              <a:t>您行动的法律框架是什么？</a:t>
            </a:r>
            <a:endParaRPr sz="2400" dirty="0">
              <a:latin typeface="Times New Roman" panose="02020603050405020304" pitchFamily="18" charset="0"/>
              <a:ea typeface="SimSun" panose="02010600030101010101" pitchFamily="2" charset="-122"/>
              <a:cs typeface="Times New Roman" panose="02020603050405020304" pitchFamily="18" charset="0"/>
            </a:endParaRPr>
          </a:p>
          <a:p>
            <a:pPr marL="12700">
              <a:lnSpc>
                <a:spcPct val="100000"/>
              </a:lnSpc>
              <a:spcAft>
                <a:spcPts val="1800"/>
              </a:spcAft>
              <a:tabLst>
                <a:tab pos="872490" algn="l"/>
              </a:tabLst>
            </a:pPr>
            <a:r>
              <a:rPr lang="zh-CN" altLang="en-US" sz="2000" dirty="0">
                <a:solidFill>
                  <a:srgbClr val="FF0000"/>
                </a:solidFill>
                <a:latin typeface="KaiTi" panose="02010609060101010101" pitchFamily="49" charset="-122"/>
                <a:ea typeface="KaiTi" panose="02010609060101010101" pitchFamily="49" charset="-122"/>
                <a:cs typeface="Arial"/>
              </a:rPr>
              <a:t>根据您的上述回答，列出您的优势和弱点。</a:t>
            </a:r>
            <a:endParaRPr sz="2150" dirty="0">
              <a:latin typeface="KaiTi" panose="02010609060101010101" pitchFamily="49" charset="-122"/>
              <a:ea typeface="KaiTi" panose="02010609060101010101" pitchFamily="49" charset="-122"/>
              <a:cs typeface="Arial"/>
            </a:endParaRPr>
          </a:p>
          <a:p>
            <a:pPr marR="274955" algn="r">
              <a:lnSpc>
                <a:spcPct val="100000"/>
              </a:lnSpc>
            </a:pPr>
            <a:r>
              <a:rPr sz="2400" b="1" dirty="0">
                <a:solidFill>
                  <a:srgbClr val="0070C0"/>
                </a:solidFill>
                <a:latin typeface="Times New Roman" panose="02020603050405020304" pitchFamily="18" charset="0"/>
                <a:ea typeface="STXihei" panose="02010600040101010101" pitchFamily="2" charset="-122"/>
                <a:cs typeface="Times New Roman" panose="02020603050405020304" pitchFamily="18" charset="0"/>
              </a:rPr>
              <a:t>30</a:t>
            </a:r>
            <a:r>
              <a:rPr lang="zh-CN" altLang="en-US" sz="2400" b="1" spc="-5" dirty="0">
                <a:solidFill>
                  <a:srgbClr val="0070C0"/>
                </a:solidFill>
                <a:latin typeface="Times New Roman" panose="02020603050405020304" pitchFamily="18" charset="0"/>
                <a:ea typeface="STXihei" panose="02010600040101010101" pitchFamily="2" charset="-122"/>
                <a:cs typeface="Times New Roman" panose="02020603050405020304" pitchFamily="18" charset="0"/>
              </a:rPr>
              <a:t>分钟</a:t>
            </a:r>
            <a:endParaRPr sz="2400" dirty="0">
              <a:latin typeface="Times New Roman" panose="02020603050405020304" pitchFamily="18" charset="0"/>
              <a:ea typeface="STXihei" panose="02010600040101010101" pitchFamily="2" charset="-122"/>
              <a:cs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5" y="0"/>
            <a:ext cx="1513840" cy="513080"/>
          </a:xfrm>
          <a:prstGeom prst="rect">
            <a:avLst/>
          </a:prstGeom>
        </p:spPr>
        <p:txBody>
          <a:bodyPr vert="horz" wrap="square" lIns="0" tIns="12700" rIns="0" bIns="0" rtlCol="0">
            <a:spAutoFit/>
          </a:bodyPr>
          <a:lstStyle/>
          <a:p>
            <a:pPr marL="12700">
              <a:lnSpc>
                <a:spcPct val="100000"/>
              </a:lnSpc>
              <a:spcBef>
                <a:spcPts val="100"/>
              </a:spcBef>
            </a:pPr>
            <a:r>
              <a:rPr lang="zh-CN" altLang="en-US" sz="3200" dirty="0">
                <a:latin typeface="STXihei" panose="02010600040101010101" pitchFamily="2" charset="-122"/>
                <a:ea typeface="STXihei" panose="02010600040101010101" pitchFamily="2" charset="-122"/>
              </a:rPr>
              <a:t>日程</a:t>
            </a:r>
            <a:endParaRPr sz="3200" dirty="0">
              <a:latin typeface="STXihei" panose="02010600040101010101" pitchFamily="2" charset="-122"/>
              <a:ea typeface="STXihei" panose="02010600040101010101" pitchFamily="2" charset="-122"/>
            </a:endParaRPr>
          </a:p>
        </p:txBody>
      </p:sp>
      <p:sp>
        <p:nvSpPr>
          <p:cNvPr id="7" name="object 7"/>
          <p:cNvSpPr/>
          <p:nvPr/>
        </p:nvSpPr>
        <p:spPr>
          <a:xfrm>
            <a:off x="5964236" y="1033462"/>
            <a:ext cx="0" cy="4018279"/>
          </a:xfrm>
          <a:custGeom>
            <a:avLst/>
            <a:gdLst/>
            <a:ahLst/>
            <a:cxnLst/>
            <a:rect l="l" t="t" r="r" b="b"/>
            <a:pathLst>
              <a:path h="4018279">
                <a:moveTo>
                  <a:pt x="0" y="0"/>
                </a:moveTo>
                <a:lnTo>
                  <a:pt x="1" y="4017962"/>
                </a:lnTo>
              </a:path>
            </a:pathLst>
          </a:custGeom>
          <a:ln w="38100">
            <a:solidFill>
              <a:srgbClr val="D86422"/>
            </a:solidFill>
          </a:ln>
        </p:spPr>
        <p:txBody>
          <a:bodyPr wrap="square" lIns="0" tIns="0" rIns="0" bIns="0" rtlCol="0"/>
          <a:lstStyle/>
          <a:p>
            <a:endParaRPr/>
          </a:p>
        </p:txBody>
      </p:sp>
      <p:sp>
        <p:nvSpPr>
          <p:cNvPr id="8" name="Content Placeholder 2">
            <a:extLst>
              <a:ext uri="{FF2B5EF4-FFF2-40B4-BE49-F238E27FC236}">
                <a16:creationId xmlns:a16="http://schemas.microsoft.com/office/drawing/2014/main" id="{2DE68DE2-6316-4455-9697-9ED7EF612BA9}"/>
              </a:ext>
            </a:extLst>
          </p:cNvPr>
          <p:cNvSpPr txBox="1">
            <a:spLocks/>
          </p:cNvSpPr>
          <p:nvPr/>
        </p:nvSpPr>
        <p:spPr>
          <a:xfrm>
            <a:off x="270426" y="1033462"/>
            <a:ext cx="5779211" cy="401830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700"/>
              </a:spcBef>
              <a:spcAft>
                <a:spcPts val="0"/>
              </a:spcAft>
              <a:buClr>
                <a:srgbClr val="DD8047"/>
              </a:buClr>
              <a:buSzPct val="60000"/>
              <a:buFont typeface="Arial" panose="020B0604020202020204" pitchFamily="34" charset="0"/>
              <a:buNone/>
              <a:tabLst/>
              <a:defRPr/>
            </a:pPr>
            <a:r>
              <a:rPr kumimoji="0" lang="zh-CN" altLang="en-US" sz="2000" b="1" i="0" u="none" strike="noStrike" kern="1200" cap="none" spc="0" normalizeH="0" baseline="0" noProof="0" dirty="0">
                <a:ln>
                  <a:noFill/>
                </a:ln>
                <a:solidFill>
                  <a:srgbClr val="0070C0"/>
                </a:solidFill>
                <a:effectLst/>
                <a:uLnTx/>
                <a:uFillTx/>
                <a:latin typeface="STXihei" panose="02010600040101010101" pitchFamily="2" charset="-122"/>
                <a:ea typeface="STXihei" panose="02010600040101010101" pitchFamily="2" charset="-122"/>
                <a:cs typeface="Calibri" panose="020F0502020204030204" pitchFamily="34" charset="0"/>
              </a:rPr>
              <a:t>第一部分：</a:t>
            </a:r>
            <a:endParaRPr kumimoji="0" lang="en-GB" sz="2000" b="1" i="0" u="none" strike="noStrike" kern="1200" cap="none" spc="0" normalizeH="0" baseline="0" noProof="0" dirty="0">
              <a:ln>
                <a:noFill/>
              </a:ln>
              <a:solidFill>
                <a:srgbClr val="0070C0"/>
              </a:solidFill>
              <a:effectLst/>
              <a:uLnTx/>
              <a:uFillTx/>
              <a:latin typeface="STXihei" panose="02010600040101010101" pitchFamily="2" charset="-122"/>
              <a:ea typeface="STXihei" panose="02010600040101010101" pitchFamily="2" charset="-122"/>
              <a:cs typeface="Calibri" panose="020F0502020204030204" pitchFamily="34" charset="0"/>
            </a:endParaRPr>
          </a:p>
          <a:p>
            <a:pPr marL="228600" marR="0" lvl="0" indent="-228600" algn="l" defTabSz="1252538"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2000" dirty="0">
                <a:solidFill>
                  <a:sysClr val="windowText" lastClr="000000"/>
                </a:solidFill>
                <a:latin typeface="Times New Roman" panose="02020603050405020304" pitchFamily="18" charset="0"/>
                <a:ea typeface="KaiTi" panose="02010609060101010101" pitchFamily="49" charset="-122"/>
                <a:cs typeface="Times New Roman" panose="02020603050405020304" pitchFamily="18" charset="0"/>
              </a:rPr>
              <a:t>08:45</a:t>
            </a:r>
            <a:r>
              <a:rPr kumimoji="0" lang="en-US" sz="2000" b="0" i="1" u="none" strike="noStrike" kern="1200" cap="none" spc="0" normalizeH="0" baseline="0" noProof="0" dirty="0">
                <a:ln>
                  <a:noFill/>
                </a:ln>
                <a:solidFill>
                  <a:sysClr val="windowText" lastClr="000000"/>
                </a:solidFill>
                <a:effectLst/>
                <a:uLnTx/>
                <a:uFillTx/>
                <a:latin typeface="Arial" panose="020B0604020202020204"/>
                <a:cs typeface="Arial" panose="020B0604020202020204" pitchFamily="34" charset="0"/>
              </a:rPr>
              <a:t>	</a:t>
            </a:r>
            <a:r>
              <a:rPr kumimoji="0" lang="zh-CN" altLang="en-US" sz="2000" b="0" u="none" strike="noStrike" kern="1200" cap="none" spc="0" normalizeH="0" baseline="0" noProof="0" dirty="0">
                <a:ln>
                  <a:noFill/>
                </a:ln>
                <a:solidFill>
                  <a:sysClr val="windowText" lastClr="000000"/>
                </a:solidFill>
                <a:effectLst/>
                <a:uLnTx/>
                <a:uFillTx/>
                <a:latin typeface="Times New Roman" panose="02020603050405020304" pitchFamily="18" charset="0"/>
                <a:ea typeface="KaiTi" panose="02010609060101010101" pitchFamily="49" charset="-122"/>
                <a:cs typeface="Times New Roman" panose="02020603050405020304" pitchFamily="18" charset="0"/>
              </a:rPr>
              <a:t>注册</a:t>
            </a:r>
            <a:endParaRPr kumimoji="0" lang="en-US" altLang="zh-CN" sz="2000" b="0" u="none" strike="noStrike" kern="1200" cap="none" spc="0" normalizeH="0" baseline="0" noProof="0" dirty="0">
              <a:ln>
                <a:noFill/>
              </a:ln>
              <a:solidFill>
                <a:sysClr val="windowText" lastClr="000000"/>
              </a:solidFill>
              <a:effectLst/>
              <a:uLnTx/>
              <a:uFillTx/>
              <a:latin typeface="Times New Roman" panose="02020603050405020304" pitchFamily="18" charset="0"/>
              <a:ea typeface="KaiTi" panose="02010609060101010101" pitchFamily="49" charset="-122"/>
              <a:cs typeface="Times New Roman" panose="02020603050405020304" pitchFamily="18" charset="0"/>
            </a:endParaRPr>
          </a:p>
          <a:p>
            <a:pPr marL="228600" marR="0" lvl="0" indent="-228600" algn="l" defTabSz="1252538"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u="none" strike="noStrike" kern="1200" cap="none" spc="0" normalizeH="0" baseline="0" noProof="0" dirty="0">
                <a:ln>
                  <a:noFill/>
                </a:ln>
                <a:solidFill>
                  <a:sysClr val="windowText" lastClr="000000"/>
                </a:solidFill>
                <a:effectLst/>
                <a:uLnTx/>
                <a:uFillTx/>
                <a:latin typeface="Times New Roman" panose="02020603050405020304" pitchFamily="18" charset="0"/>
                <a:ea typeface="KaiTi" panose="02010609060101010101" pitchFamily="49" charset="-122"/>
                <a:cs typeface="Times New Roman" panose="02020603050405020304" pitchFamily="18" charset="0"/>
              </a:rPr>
              <a:t>09:00	</a:t>
            </a:r>
            <a:r>
              <a:rPr kumimoji="0" lang="zh-CN" altLang="en-US" sz="2000" b="0" u="none" strike="noStrike" kern="1200" cap="none" spc="0" normalizeH="0" baseline="0" noProof="0" dirty="0">
                <a:ln>
                  <a:noFill/>
                </a:ln>
                <a:solidFill>
                  <a:sysClr val="windowText" lastClr="000000"/>
                </a:solidFill>
                <a:effectLst/>
                <a:uLnTx/>
                <a:uFillTx/>
                <a:latin typeface="Times New Roman" panose="02020603050405020304" pitchFamily="18" charset="0"/>
                <a:ea typeface="KaiTi" panose="02010609060101010101" pitchFamily="49" charset="-122"/>
                <a:cs typeface="Times New Roman" panose="02020603050405020304" pitchFamily="18" charset="0"/>
              </a:rPr>
              <a:t>介绍</a:t>
            </a:r>
            <a:endParaRPr kumimoji="0" lang="en-US" altLang="zh-CN" sz="2000" b="0" u="none" strike="noStrike" kern="1200" cap="none" spc="0" normalizeH="0" baseline="0" noProof="0" dirty="0">
              <a:ln>
                <a:noFill/>
              </a:ln>
              <a:solidFill>
                <a:sysClr val="windowText" lastClr="000000"/>
              </a:solidFill>
              <a:effectLst/>
              <a:uLnTx/>
              <a:uFillTx/>
              <a:latin typeface="Times New Roman" panose="02020603050405020304" pitchFamily="18" charset="0"/>
              <a:ea typeface="KaiTi" panose="02010609060101010101" pitchFamily="49" charset="-122"/>
              <a:cs typeface="Times New Roman" panose="02020603050405020304" pitchFamily="18" charset="0"/>
            </a:endParaRPr>
          </a:p>
          <a:p>
            <a:pPr marL="228600" marR="0" lvl="0" indent="-228600" algn="l" defTabSz="1252538"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u="none" strike="noStrike" kern="1200" cap="none" spc="0" normalizeH="0" baseline="0" noProof="0" dirty="0">
                <a:ln>
                  <a:noFill/>
                </a:ln>
                <a:solidFill>
                  <a:sysClr val="windowText" lastClr="000000"/>
                </a:solidFill>
                <a:effectLst/>
                <a:uLnTx/>
                <a:uFillTx/>
                <a:latin typeface="Times New Roman" panose="02020603050405020304" pitchFamily="18" charset="0"/>
                <a:ea typeface="KaiTi" panose="02010609060101010101" pitchFamily="49" charset="-122"/>
                <a:cs typeface="Times New Roman" panose="02020603050405020304" pitchFamily="18" charset="0"/>
              </a:rPr>
              <a:t>09:10	</a:t>
            </a:r>
            <a:r>
              <a:rPr kumimoji="0" lang="zh-CN" altLang="en-US" sz="2000" b="0" u="none" strike="noStrike" kern="1200" cap="none" spc="0" normalizeH="0" baseline="0" noProof="0" dirty="0">
                <a:ln>
                  <a:noFill/>
                </a:ln>
                <a:solidFill>
                  <a:sysClr val="windowText" lastClr="000000"/>
                </a:solidFill>
                <a:effectLst/>
                <a:uLnTx/>
                <a:uFillTx/>
                <a:latin typeface="Times New Roman" panose="02020603050405020304" pitchFamily="18" charset="0"/>
                <a:ea typeface="KaiTi" panose="02010609060101010101" pitchFamily="49" charset="-122"/>
                <a:cs typeface="Times New Roman" panose="02020603050405020304" pitchFamily="18" charset="0"/>
              </a:rPr>
              <a:t>演练目标和如何开展</a:t>
            </a:r>
            <a:endParaRPr kumimoji="0" lang="en-US" sz="2000" b="0" u="none" strike="noStrike" kern="1200" cap="none" spc="0" normalizeH="0" baseline="0" noProof="0" dirty="0">
              <a:ln>
                <a:noFill/>
              </a:ln>
              <a:solidFill>
                <a:sysClr val="windowText" lastClr="000000"/>
              </a:solidFill>
              <a:effectLst/>
              <a:uLnTx/>
              <a:uFillTx/>
              <a:latin typeface="Times New Roman" panose="02020603050405020304" pitchFamily="18" charset="0"/>
              <a:ea typeface="KaiTi" panose="02010609060101010101" pitchFamily="49" charset="-122"/>
              <a:cs typeface="Times New Roman" panose="02020603050405020304" pitchFamily="18" charset="0"/>
            </a:endParaRPr>
          </a:p>
          <a:p>
            <a:pPr marL="228600" marR="0" lvl="0" indent="-228600" algn="l" defTabSz="1252538"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u="none" strike="noStrike" kern="1200" cap="none" spc="0" normalizeH="0" baseline="0" noProof="0" dirty="0">
                <a:ln>
                  <a:noFill/>
                </a:ln>
                <a:solidFill>
                  <a:sysClr val="windowText" lastClr="000000"/>
                </a:solidFill>
                <a:effectLst/>
                <a:uLnTx/>
                <a:uFillTx/>
                <a:latin typeface="Times New Roman" panose="02020603050405020304" pitchFamily="18" charset="0"/>
                <a:ea typeface="KaiTi" panose="02010609060101010101" pitchFamily="49" charset="-122"/>
                <a:cs typeface="Times New Roman" panose="02020603050405020304" pitchFamily="18" charset="0"/>
              </a:rPr>
              <a:t>09:15	</a:t>
            </a:r>
            <a:r>
              <a:rPr kumimoji="0" lang="zh-CN" altLang="en-US" sz="2000" b="0" u="none" strike="noStrike" kern="1200" cap="none" spc="0" normalizeH="0" baseline="0" noProof="0" dirty="0">
                <a:ln>
                  <a:noFill/>
                </a:ln>
                <a:solidFill>
                  <a:sysClr val="windowText" lastClr="000000"/>
                </a:solidFill>
                <a:effectLst/>
                <a:uLnTx/>
                <a:uFillTx/>
                <a:latin typeface="Times New Roman" panose="02020603050405020304" pitchFamily="18" charset="0"/>
                <a:ea typeface="KaiTi" panose="02010609060101010101" pitchFamily="49" charset="-122"/>
                <a:cs typeface="Times New Roman" panose="02020603050405020304" pitchFamily="18" charset="0"/>
              </a:rPr>
              <a:t>桌面模拟</a:t>
            </a:r>
            <a:endParaRPr kumimoji="0" lang="en-GB" sz="2000" b="0" u="none" strike="noStrike" kern="1200" cap="none" spc="0" normalizeH="0" baseline="0" noProof="0" dirty="0">
              <a:ln>
                <a:noFill/>
              </a:ln>
              <a:solidFill>
                <a:sysClr val="windowText" lastClr="000000"/>
              </a:solidFill>
              <a:effectLst/>
              <a:uLnTx/>
              <a:uFillTx/>
              <a:latin typeface="Times New Roman" panose="02020603050405020304" pitchFamily="18" charset="0"/>
              <a:ea typeface="KaiTi" panose="02010609060101010101" pitchFamily="49" charset="-122"/>
              <a:cs typeface="Times New Roman" panose="02020603050405020304" pitchFamily="18" charset="0"/>
            </a:endParaRPr>
          </a:p>
          <a:p>
            <a:pPr marL="228600" marR="0" lvl="0" indent="-228600" algn="l" defTabSz="1252538"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u="none" strike="noStrike" kern="1200" cap="none" spc="0" normalizeH="0" baseline="0" noProof="0" dirty="0">
                <a:ln>
                  <a:noFill/>
                </a:ln>
                <a:solidFill>
                  <a:sysClr val="windowText" lastClr="000000"/>
                </a:solidFill>
                <a:effectLst/>
                <a:uLnTx/>
                <a:uFillTx/>
                <a:latin typeface="Times New Roman" panose="02020603050405020304" pitchFamily="18" charset="0"/>
                <a:ea typeface="KaiTi" panose="02010609060101010101" pitchFamily="49" charset="-122"/>
                <a:cs typeface="Times New Roman" panose="02020603050405020304" pitchFamily="18" charset="0"/>
              </a:rPr>
              <a:t>10:45	</a:t>
            </a:r>
            <a:r>
              <a:rPr kumimoji="0" lang="zh-CN" altLang="en-US" sz="2000" b="0" u="none" strike="noStrike" kern="1200" cap="none" spc="0" normalizeH="0" baseline="0" noProof="0" dirty="0">
                <a:ln>
                  <a:noFill/>
                </a:ln>
                <a:solidFill>
                  <a:sysClr val="windowText" lastClr="000000"/>
                </a:solidFill>
                <a:effectLst/>
                <a:uLnTx/>
                <a:uFillTx/>
                <a:latin typeface="Times New Roman" panose="02020603050405020304" pitchFamily="18" charset="0"/>
                <a:ea typeface="KaiTi" panose="02010609060101010101" pitchFamily="49" charset="-122"/>
                <a:cs typeface="Times New Roman" panose="02020603050405020304" pitchFamily="18" charset="0"/>
              </a:rPr>
              <a:t>茶歇（</a:t>
            </a:r>
            <a:r>
              <a:rPr kumimoji="0" lang="en-US" altLang="zh-CN" sz="2000" b="0" u="none" strike="noStrike" kern="1200" cap="none" spc="0" normalizeH="0" baseline="0" noProof="0" dirty="0">
                <a:ln>
                  <a:noFill/>
                </a:ln>
                <a:solidFill>
                  <a:sysClr val="windowText" lastClr="000000"/>
                </a:solidFill>
                <a:effectLst/>
                <a:uLnTx/>
                <a:uFillTx/>
                <a:latin typeface="Times New Roman" panose="02020603050405020304" pitchFamily="18" charset="0"/>
                <a:ea typeface="KaiTi" panose="02010609060101010101" pitchFamily="49" charset="-122"/>
                <a:cs typeface="Times New Roman" panose="02020603050405020304" pitchFamily="18" charset="0"/>
              </a:rPr>
              <a:t>15</a:t>
            </a:r>
            <a:r>
              <a:rPr kumimoji="0" lang="zh-CN" altLang="en-US" sz="2000" b="0" u="none" strike="noStrike" kern="1200" cap="none" spc="0" normalizeH="0" baseline="0" noProof="0" dirty="0">
                <a:ln>
                  <a:noFill/>
                </a:ln>
                <a:solidFill>
                  <a:sysClr val="windowText" lastClr="000000"/>
                </a:solidFill>
                <a:effectLst/>
                <a:uLnTx/>
                <a:uFillTx/>
                <a:latin typeface="Times New Roman" panose="02020603050405020304" pitchFamily="18" charset="0"/>
                <a:ea typeface="KaiTi" panose="02010609060101010101" pitchFamily="49" charset="-122"/>
                <a:cs typeface="Times New Roman" panose="02020603050405020304" pitchFamily="18" charset="0"/>
              </a:rPr>
              <a:t>分钟）</a:t>
            </a:r>
            <a:endParaRPr kumimoji="0" lang="en-US" altLang="zh-CN" sz="2000" b="0" u="none" strike="noStrike" kern="1200" cap="none" spc="0" normalizeH="0" baseline="0" noProof="0" dirty="0">
              <a:ln>
                <a:noFill/>
              </a:ln>
              <a:solidFill>
                <a:sysClr val="windowText" lastClr="000000"/>
              </a:solidFill>
              <a:effectLst/>
              <a:uLnTx/>
              <a:uFillTx/>
              <a:latin typeface="Times New Roman" panose="02020603050405020304" pitchFamily="18" charset="0"/>
              <a:ea typeface="KaiTi" panose="02010609060101010101" pitchFamily="49" charset="-122"/>
              <a:cs typeface="Times New Roman" panose="02020603050405020304" pitchFamily="18" charset="0"/>
            </a:endParaRPr>
          </a:p>
          <a:p>
            <a:pPr marL="228600" marR="0" lvl="0" indent="-228600" algn="l" defTabSz="1252538"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u="none" strike="noStrike" kern="1200" cap="none" spc="0" normalizeH="0" baseline="0" noProof="0" dirty="0">
                <a:ln>
                  <a:noFill/>
                </a:ln>
                <a:solidFill>
                  <a:sysClr val="windowText" lastClr="000000"/>
                </a:solidFill>
                <a:effectLst/>
                <a:uLnTx/>
                <a:uFillTx/>
                <a:latin typeface="Times New Roman" panose="02020603050405020304" pitchFamily="18" charset="0"/>
                <a:ea typeface="KaiTi" panose="02010609060101010101" pitchFamily="49" charset="-122"/>
                <a:cs typeface="Times New Roman" panose="02020603050405020304" pitchFamily="18" charset="0"/>
              </a:rPr>
              <a:t>11:00	</a:t>
            </a:r>
            <a:r>
              <a:rPr kumimoji="0" lang="zh-CN" altLang="en-US" sz="2000" b="0" u="none" strike="noStrike" kern="1200" cap="none" spc="0" normalizeH="0" baseline="0" noProof="0" dirty="0">
                <a:ln>
                  <a:noFill/>
                </a:ln>
                <a:solidFill>
                  <a:sysClr val="windowText" lastClr="000000"/>
                </a:solidFill>
                <a:effectLst/>
                <a:uLnTx/>
                <a:uFillTx/>
                <a:latin typeface="Times New Roman" panose="02020603050405020304" pitchFamily="18" charset="0"/>
                <a:ea typeface="KaiTi" panose="02010609060101010101" pitchFamily="49" charset="-122"/>
                <a:cs typeface="Times New Roman" panose="02020603050405020304" pitchFamily="18" charset="0"/>
              </a:rPr>
              <a:t>桌面模拟</a:t>
            </a:r>
            <a:endParaRPr kumimoji="0" lang="en-GB" sz="2000" b="0" u="none" strike="noStrike" kern="1200" cap="none" spc="0" normalizeH="0" baseline="0" noProof="0" dirty="0">
              <a:ln>
                <a:noFill/>
              </a:ln>
              <a:solidFill>
                <a:sysClr val="windowText" lastClr="000000"/>
              </a:solidFill>
              <a:effectLst/>
              <a:uLnTx/>
              <a:uFillTx/>
              <a:latin typeface="Times New Roman" panose="02020603050405020304" pitchFamily="18" charset="0"/>
              <a:ea typeface="KaiTi" panose="02010609060101010101" pitchFamily="49" charset="-122"/>
              <a:cs typeface="Times New Roman" panose="02020603050405020304" pitchFamily="18" charset="0"/>
            </a:endParaRPr>
          </a:p>
          <a:p>
            <a:pPr marL="228600" marR="0" lvl="0" indent="-228600" algn="l" defTabSz="1252538"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u="none" strike="noStrike" kern="1200" cap="none" spc="0" normalizeH="0" baseline="0" noProof="0" dirty="0">
                <a:ln>
                  <a:noFill/>
                </a:ln>
                <a:solidFill>
                  <a:sysClr val="windowText" lastClr="000000"/>
                </a:solidFill>
                <a:effectLst/>
                <a:uLnTx/>
                <a:uFillTx/>
                <a:latin typeface="Times New Roman" panose="02020603050405020304" pitchFamily="18" charset="0"/>
                <a:ea typeface="KaiTi" panose="02010609060101010101" pitchFamily="49" charset="-122"/>
                <a:cs typeface="Times New Roman" panose="02020603050405020304" pitchFamily="18" charset="0"/>
              </a:rPr>
              <a:t>12:30	</a:t>
            </a:r>
            <a:r>
              <a:rPr kumimoji="0" lang="zh-CN" altLang="en-US" sz="2000" b="0" u="none" strike="noStrike" kern="1200" cap="none" spc="0" normalizeH="0" baseline="0" noProof="0" dirty="0">
                <a:ln>
                  <a:noFill/>
                </a:ln>
                <a:solidFill>
                  <a:sysClr val="windowText" lastClr="000000"/>
                </a:solidFill>
                <a:effectLst/>
                <a:uLnTx/>
                <a:uFillTx/>
                <a:latin typeface="Times New Roman" panose="02020603050405020304" pitchFamily="18" charset="0"/>
                <a:ea typeface="KaiTi" panose="02010609060101010101" pitchFamily="49" charset="-122"/>
                <a:cs typeface="Times New Roman" panose="02020603050405020304" pitchFamily="18" charset="0"/>
              </a:rPr>
              <a:t>汇总情况</a:t>
            </a:r>
            <a:endParaRPr kumimoji="0" lang="en-US" altLang="zh-CN" sz="2000" b="0" u="none" strike="noStrike" kern="1200" cap="none" spc="0" normalizeH="0" baseline="0" noProof="0" dirty="0">
              <a:ln>
                <a:noFill/>
              </a:ln>
              <a:solidFill>
                <a:sysClr val="windowText" lastClr="000000"/>
              </a:solidFill>
              <a:effectLst/>
              <a:uLnTx/>
              <a:uFillTx/>
              <a:latin typeface="Times New Roman" panose="02020603050405020304" pitchFamily="18" charset="0"/>
              <a:ea typeface="KaiTi" panose="02010609060101010101" pitchFamily="49" charset="-122"/>
              <a:cs typeface="Times New Roman" panose="02020603050405020304" pitchFamily="18" charset="0"/>
            </a:endParaRPr>
          </a:p>
          <a:p>
            <a:pPr marL="228600" marR="0" lvl="0" indent="-228600" algn="l" defTabSz="1252538"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u="none" strike="noStrike" kern="1200" cap="none" spc="0" normalizeH="0" baseline="0" noProof="0" dirty="0">
                <a:ln>
                  <a:noFill/>
                </a:ln>
                <a:solidFill>
                  <a:sysClr val="windowText" lastClr="000000"/>
                </a:solidFill>
                <a:effectLst/>
                <a:uLnTx/>
                <a:uFillTx/>
                <a:latin typeface="Times New Roman" panose="02020603050405020304" pitchFamily="18" charset="0"/>
                <a:ea typeface="KaiTi" panose="02010609060101010101" pitchFamily="49" charset="-122"/>
                <a:cs typeface="Times New Roman" panose="02020603050405020304" pitchFamily="18" charset="0"/>
              </a:rPr>
              <a:t>13:00	</a:t>
            </a:r>
            <a:r>
              <a:rPr kumimoji="0" lang="zh-CN" altLang="en-US" sz="2000" b="0" u="none" strike="noStrike" kern="1200" cap="none" spc="0" normalizeH="0" baseline="0" noProof="0" dirty="0">
                <a:ln>
                  <a:noFill/>
                </a:ln>
                <a:solidFill>
                  <a:sysClr val="windowText" lastClr="000000"/>
                </a:solidFill>
                <a:effectLst/>
                <a:uLnTx/>
                <a:uFillTx/>
                <a:latin typeface="Times New Roman" panose="02020603050405020304" pitchFamily="18" charset="0"/>
                <a:ea typeface="KaiTi" panose="02010609060101010101" pitchFamily="49" charset="-122"/>
                <a:cs typeface="Times New Roman" panose="02020603050405020304" pitchFamily="18" charset="0"/>
              </a:rPr>
              <a:t>第一部分结束</a:t>
            </a:r>
            <a:endParaRPr kumimoji="0" lang="en-US" altLang="zh-CN" sz="2000" b="0" u="none" strike="noStrike" kern="1200" cap="none" spc="0" normalizeH="0" baseline="0" noProof="0" dirty="0">
              <a:ln>
                <a:noFill/>
              </a:ln>
              <a:solidFill>
                <a:sysClr val="windowText" lastClr="000000"/>
              </a:solidFill>
              <a:effectLst/>
              <a:uLnTx/>
              <a:uFillTx/>
              <a:latin typeface="Times New Roman" panose="02020603050405020304" pitchFamily="18" charset="0"/>
              <a:ea typeface="KaiTi" panose="02010609060101010101" pitchFamily="49" charset="-122"/>
              <a:cs typeface="Times New Roman" panose="02020603050405020304" pitchFamily="18" charset="0"/>
            </a:endParaRPr>
          </a:p>
          <a:p>
            <a:pPr marL="228600" marR="0" lvl="0" indent="-228600" algn="l" defTabSz="1252538"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u="none" strike="noStrike" kern="1200" cap="none" spc="0" normalizeH="0" baseline="0" noProof="0" dirty="0">
                <a:ln>
                  <a:noFill/>
                </a:ln>
                <a:solidFill>
                  <a:sysClr val="windowText" lastClr="000000"/>
                </a:solidFill>
                <a:effectLst/>
                <a:uLnTx/>
                <a:uFillTx/>
                <a:latin typeface="Times New Roman" panose="02020603050405020304" pitchFamily="18" charset="0"/>
                <a:ea typeface="KaiTi" panose="02010609060101010101" pitchFamily="49" charset="-122"/>
                <a:cs typeface="Times New Roman" panose="02020603050405020304" pitchFamily="18" charset="0"/>
              </a:rPr>
              <a:t>13:00	</a:t>
            </a:r>
            <a:r>
              <a:rPr kumimoji="0" lang="zh-CN" altLang="en-US" sz="2000" b="0" u="none" strike="noStrike" kern="1200" cap="none" spc="0" normalizeH="0" baseline="0" noProof="0" dirty="0">
                <a:ln>
                  <a:noFill/>
                </a:ln>
                <a:solidFill>
                  <a:sysClr val="windowText" lastClr="000000"/>
                </a:solidFill>
                <a:effectLst/>
                <a:uLnTx/>
                <a:uFillTx/>
                <a:latin typeface="Times New Roman" panose="02020603050405020304" pitchFamily="18" charset="0"/>
                <a:ea typeface="KaiTi" panose="02010609060101010101" pitchFamily="49" charset="-122"/>
                <a:cs typeface="Times New Roman" panose="02020603050405020304" pitchFamily="18" charset="0"/>
              </a:rPr>
              <a:t>午餐</a:t>
            </a:r>
            <a:endParaRPr kumimoji="0" lang="en-US" sz="2000" b="0" u="none" strike="noStrike" kern="1200" cap="none" spc="0" normalizeH="0" baseline="0" noProof="0" dirty="0">
              <a:ln>
                <a:noFill/>
              </a:ln>
              <a:solidFill>
                <a:sysClr val="windowText" lastClr="000000"/>
              </a:solidFill>
              <a:effectLst/>
              <a:uLnTx/>
              <a:uFillTx/>
              <a:latin typeface="Times New Roman" panose="02020603050405020304" pitchFamily="18" charset="0"/>
              <a:ea typeface="KaiTi" panose="02010609060101010101" pitchFamily="49" charset="-122"/>
              <a:cs typeface="Times New Roman" panose="02020603050405020304" pitchFamily="18" charset="0"/>
            </a:endParaRPr>
          </a:p>
        </p:txBody>
      </p:sp>
      <p:sp>
        <p:nvSpPr>
          <p:cNvPr id="9" name="TextBox 5">
            <a:extLst>
              <a:ext uri="{FF2B5EF4-FFF2-40B4-BE49-F238E27FC236}">
                <a16:creationId xmlns:a16="http://schemas.microsoft.com/office/drawing/2014/main" id="{45345226-480B-414B-AA22-2B6F837BB1F0}"/>
              </a:ext>
            </a:extLst>
          </p:cNvPr>
          <p:cNvSpPr txBox="1"/>
          <p:nvPr/>
        </p:nvSpPr>
        <p:spPr>
          <a:xfrm>
            <a:off x="6056478" y="1033272"/>
            <a:ext cx="4807726" cy="3422668"/>
          </a:xfrm>
          <a:prstGeom prst="rect">
            <a:avLst/>
          </a:prstGeom>
          <a:noFill/>
        </p:spPr>
        <p:txBody>
          <a:bodyPr wrap="none" rtlCol="0">
            <a:spAutoFit/>
          </a:bodyPr>
          <a:lstStyle/>
          <a:p>
            <a:pPr>
              <a:spcBef>
                <a:spcPts val="700"/>
              </a:spcBef>
              <a:buClr>
                <a:srgbClr val="DD8047"/>
              </a:buClr>
              <a:buSzPct val="60000"/>
              <a:defRPr/>
            </a:pPr>
            <a:r>
              <a:rPr lang="zh-CN" altLang="en-US" sz="2000" b="1" dirty="0">
                <a:solidFill>
                  <a:srgbClr val="0070C0"/>
                </a:solidFill>
                <a:latin typeface="STXihei" panose="02010600040101010101" pitchFamily="2" charset="-122"/>
                <a:ea typeface="STXihei" panose="02010600040101010101" pitchFamily="2" charset="-122"/>
                <a:cs typeface="Calibri" panose="020F0502020204030204" pitchFamily="34" charset="0"/>
              </a:rPr>
              <a:t>第二部分：</a:t>
            </a:r>
            <a:endParaRPr lang="en-GB" sz="2000" b="1" dirty="0">
              <a:solidFill>
                <a:srgbClr val="0070C0"/>
              </a:solidFill>
              <a:latin typeface="STXihei" panose="02010600040101010101" pitchFamily="2" charset="-122"/>
              <a:ea typeface="STXihei" panose="02010600040101010101" pitchFamily="2" charset="-122"/>
              <a:cs typeface="Calibri" panose="020F0502020204030204" pitchFamily="34" charset="0"/>
            </a:endParaRPr>
          </a:p>
          <a:p>
            <a:pPr>
              <a:lnSpc>
                <a:spcPts val="2700"/>
              </a:lnSpc>
              <a:spcBef>
                <a:spcPts val="700"/>
              </a:spcBef>
              <a:buClr>
                <a:srgbClr val="DD8047"/>
              </a:buClr>
              <a:buSzPct val="60000"/>
              <a:defRPr/>
            </a:pPr>
            <a:r>
              <a:rPr lang="en-US" sz="2000" dirty="0">
                <a:solidFill>
                  <a:srgbClr val="383838"/>
                </a:solidFill>
                <a:latin typeface="Times New Roman" panose="02020603050405020304" pitchFamily="18" charset="0"/>
                <a:ea typeface="SimSun" panose="02010600030101010101" pitchFamily="2" charset="-122"/>
                <a:cs typeface="Times New Roman" panose="02020603050405020304" pitchFamily="18" charset="0"/>
              </a:rPr>
              <a:t>09:00   </a:t>
            </a:r>
            <a:r>
              <a:rPr lang="zh-CN" altLang="en-US" sz="2000" dirty="0">
                <a:solidFill>
                  <a:srgbClr val="383838"/>
                </a:solidFill>
                <a:latin typeface="Times New Roman" panose="02020603050405020304" pitchFamily="18" charset="0"/>
                <a:ea typeface="SimSun" panose="02010600030101010101" pitchFamily="2" charset="-122"/>
                <a:cs typeface="Times New Roman" panose="02020603050405020304" pitchFamily="18" charset="0"/>
              </a:rPr>
              <a:t>回顾</a:t>
            </a:r>
            <a:endParaRPr lang="en-US" sz="2000" dirty="0">
              <a:solidFill>
                <a:srgbClr val="383838"/>
              </a:solidFill>
              <a:latin typeface="Times New Roman" panose="02020603050405020304" pitchFamily="18" charset="0"/>
              <a:ea typeface="SimSun" panose="02010600030101010101" pitchFamily="2" charset="-122"/>
              <a:cs typeface="Times New Roman" panose="02020603050405020304" pitchFamily="18" charset="0"/>
            </a:endParaRPr>
          </a:p>
          <a:p>
            <a:pPr>
              <a:lnSpc>
                <a:spcPts val="2700"/>
              </a:lnSpc>
              <a:spcBef>
                <a:spcPts val="700"/>
              </a:spcBef>
              <a:buClr>
                <a:srgbClr val="DD8047"/>
              </a:buClr>
              <a:buSzPct val="60000"/>
              <a:defRPr/>
            </a:pPr>
            <a:r>
              <a:rPr lang="en-US" sz="2000" dirty="0">
                <a:solidFill>
                  <a:srgbClr val="383838"/>
                </a:solidFill>
                <a:latin typeface="Times New Roman" panose="02020603050405020304" pitchFamily="18" charset="0"/>
                <a:ea typeface="SimSun" panose="02010600030101010101" pitchFamily="2" charset="-122"/>
                <a:cs typeface="Times New Roman" panose="02020603050405020304" pitchFamily="18" charset="0"/>
              </a:rPr>
              <a:t>09:15   </a:t>
            </a:r>
            <a:r>
              <a:rPr lang="zh-CN" altLang="en-US" sz="2000" dirty="0">
                <a:solidFill>
                  <a:srgbClr val="383838"/>
                </a:solidFill>
                <a:latin typeface="Times New Roman" panose="02020603050405020304" pitchFamily="18" charset="0"/>
                <a:ea typeface="SimSun" panose="02010600030101010101" pitchFamily="2" charset="-122"/>
                <a:cs typeface="Times New Roman" panose="02020603050405020304" pitchFamily="18" charset="0"/>
              </a:rPr>
              <a:t>差距分析和行动计划（</a:t>
            </a:r>
            <a:r>
              <a:rPr lang="zh-CN" altLang="en-US" sz="2000" dirty="0">
                <a:solidFill>
                  <a:srgbClr val="383838"/>
                </a:solidFill>
                <a:latin typeface="KaiTi" panose="02010609060101010101" pitchFamily="49" charset="-122"/>
                <a:ea typeface="KaiTi" panose="02010609060101010101" pitchFamily="49" charset="-122"/>
                <a:cs typeface="Times New Roman" panose="02020603050405020304" pitchFamily="18" charset="0"/>
              </a:rPr>
              <a:t>分组讨论</a:t>
            </a:r>
            <a:r>
              <a:rPr lang="zh-CN" altLang="en-US" sz="2000" dirty="0">
                <a:solidFill>
                  <a:srgbClr val="383838"/>
                </a:solidFill>
                <a:latin typeface="Times New Roman" panose="02020603050405020304" pitchFamily="18" charset="0"/>
                <a:ea typeface="SimSun" panose="02010600030101010101" pitchFamily="2" charset="-122"/>
                <a:cs typeface="Times New Roman" panose="02020603050405020304" pitchFamily="18" charset="0"/>
              </a:rPr>
              <a:t>）</a:t>
            </a:r>
            <a:endParaRPr lang="en-US" dirty="0">
              <a:solidFill>
                <a:srgbClr val="383838"/>
              </a:solidFill>
              <a:latin typeface="Times New Roman" panose="02020603050405020304" pitchFamily="18" charset="0"/>
              <a:ea typeface="SimSun" panose="02010600030101010101" pitchFamily="2" charset="-122"/>
              <a:cs typeface="Times New Roman" panose="02020603050405020304" pitchFamily="18" charset="0"/>
            </a:endParaRPr>
          </a:p>
          <a:p>
            <a:pPr>
              <a:lnSpc>
                <a:spcPts val="2700"/>
              </a:lnSpc>
              <a:spcBef>
                <a:spcPts val="700"/>
              </a:spcBef>
              <a:buClr>
                <a:srgbClr val="DD8047"/>
              </a:buClr>
              <a:buSzPct val="60000"/>
              <a:defRPr/>
            </a:pPr>
            <a:r>
              <a:rPr lang="en-US" sz="2000" dirty="0">
                <a:solidFill>
                  <a:srgbClr val="383838"/>
                </a:solidFill>
                <a:latin typeface="Times New Roman" panose="02020603050405020304" pitchFamily="18" charset="0"/>
                <a:ea typeface="SimSun" panose="02010600030101010101" pitchFamily="2" charset="-122"/>
                <a:cs typeface="Times New Roman" panose="02020603050405020304" pitchFamily="18" charset="0"/>
              </a:rPr>
              <a:t>10:30   </a:t>
            </a:r>
            <a:r>
              <a:rPr lang="zh-CN" altLang="en-US" sz="2000" dirty="0">
                <a:solidFill>
                  <a:srgbClr val="383838"/>
                </a:solidFill>
                <a:latin typeface="Times New Roman" panose="02020603050405020304" pitchFamily="18" charset="0"/>
                <a:ea typeface="SimSun" panose="02010600030101010101" pitchFamily="2" charset="-122"/>
                <a:cs typeface="Times New Roman" panose="02020603050405020304" pitchFamily="18" charset="0"/>
              </a:rPr>
              <a:t>茶歇（</a:t>
            </a:r>
            <a:r>
              <a:rPr lang="en-US" altLang="zh-CN" sz="2000" dirty="0">
                <a:solidFill>
                  <a:srgbClr val="383838"/>
                </a:solidFill>
                <a:latin typeface="Times New Roman" panose="02020603050405020304" pitchFamily="18" charset="0"/>
                <a:ea typeface="SimSun" panose="02010600030101010101" pitchFamily="2" charset="-122"/>
                <a:cs typeface="Times New Roman" panose="02020603050405020304" pitchFamily="18" charset="0"/>
              </a:rPr>
              <a:t>15</a:t>
            </a:r>
            <a:r>
              <a:rPr lang="zh-CN" altLang="en-US" sz="2000" dirty="0">
                <a:solidFill>
                  <a:srgbClr val="383838"/>
                </a:solidFill>
                <a:latin typeface="Times New Roman" panose="02020603050405020304" pitchFamily="18" charset="0"/>
                <a:ea typeface="SimSun" panose="02010600030101010101" pitchFamily="2" charset="-122"/>
                <a:cs typeface="Times New Roman" panose="02020603050405020304" pitchFamily="18" charset="0"/>
              </a:rPr>
              <a:t>分钟）</a:t>
            </a:r>
            <a:endParaRPr lang="en-US" altLang="zh-CN" sz="2000" dirty="0">
              <a:solidFill>
                <a:srgbClr val="383838"/>
              </a:solidFill>
              <a:latin typeface="Times New Roman" panose="02020603050405020304" pitchFamily="18" charset="0"/>
              <a:ea typeface="SimSun" panose="02010600030101010101" pitchFamily="2" charset="-122"/>
              <a:cs typeface="Times New Roman" panose="02020603050405020304" pitchFamily="18" charset="0"/>
            </a:endParaRPr>
          </a:p>
          <a:p>
            <a:pPr>
              <a:lnSpc>
                <a:spcPts val="2700"/>
              </a:lnSpc>
              <a:spcBef>
                <a:spcPts val="700"/>
              </a:spcBef>
              <a:buClr>
                <a:srgbClr val="DD8047"/>
              </a:buClr>
              <a:buSzPct val="60000"/>
              <a:defRPr/>
            </a:pPr>
            <a:r>
              <a:rPr lang="en-US" sz="2000" dirty="0">
                <a:solidFill>
                  <a:srgbClr val="383838"/>
                </a:solidFill>
                <a:latin typeface="Times New Roman" panose="02020603050405020304" pitchFamily="18" charset="0"/>
                <a:ea typeface="SimSun" panose="02010600030101010101" pitchFamily="2" charset="-122"/>
                <a:cs typeface="Times New Roman" panose="02020603050405020304" pitchFamily="18" charset="0"/>
              </a:rPr>
              <a:t>10:45   </a:t>
            </a:r>
            <a:r>
              <a:rPr lang="zh-CN" altLang="en-US" sz="2000" dirty="0">
                <a:solidFill>
                  <a:srgbClr val="383838"/>
                </a:solidFill>
                <a:latin typeface="Times New Roman" panose="02020603050405020304" pitchFamily="18" charset="0"/>
                <a:ea typeface="SimSun" panose="02010600030101010101" pitchFamily="2" charset="-122"/>
                <a:cs typeface="Times New Roman" panose="02020603050405020304" pitchFamily="18" charset="0"/>
              </a:rPr>
              <a:t>继续讨论行动计划（</a:t>
            </a:r>
            <a:r>
              <a:rPr lang="zh-CN" altLang="en-US" sz="2000" dirty="0">
                <a:solidFill>
                  <a:srgbClr val="383838"/>
                </a:solidFill>
                <a:latin typeface="KaiTi" panose="02010609060101010101" pitchFamily="49" charset="-122"/>
                <a:ea typeface="KaiTi" panose="02010609060101010101" pitchFamily="49" charset="-122"/>
                <a:cs typeface="Times New Roman" panose="02020603050405020304" pitchFamily="18" charset="0"/>
              </a:rPr>
              <a:t>分组讨论</a:t>
            </a:r>
            <a:r>
              <a:rPr lang="zh-CN" altLang="en-US" sz="2000" dirty="0">
                <a:solidFill>
                  <a:srgbClr val="383838"/>
                </a:solidFill>
                <a:latin typeface="Times New Roman" panose="02020603050405020304" pitchFamily="18" charset="0"/>
                <a:ea typeface="SimSun" panose="02010600030101010101" pitchFamily="2" charset="-122"/>
                <a:cs typeface="Times New Roman" panose="02020603050405020304" pitchFamily="18" charset="0"/>
              </a:rPr>
              <a:t>）</a:t>
            </a:r>
            <a:endParaRPr lang="en-US" sz="2000" dirty="0">
              <a:solidFill>
                <a:srgbClr val="383838"/>
              </a:solidFill>
              <a:latin typeface="Times New Roman" panose="02020603050405020304" pitchFamily="18" charset="0"/>
              <a:ea typeface="SimSun" panose="02010600030101010101" pitchFamily="2" charset="-122"/>
              <a:cs typeface="Times New Roman" panose="02020603050405020304" pitchFamily="18" charset="0"/>
            </a:endParaRPr>
          </a:p>
          <a:p>
            <a:pPr>
              <a:lnSpc>
                <a:spcPts val="2700"/>
              </a:lnSpc>
              <a:spcBef>
                <a:spcPts val="700"/>
              </a:spcBef>
              <a:buClr>
                <a:srgbClr val="DD8047"/>
              </a:buClr>
              <a:buSzPct val="60000"/>
              <a:defRPr/>
            </a:pPr>
            <a:r>
              <a:rPr lang="en-US" sz="2000" dirty="0">
                <a:solidFill>
                  <a:srgbClr val="383838"/>
                </a:solidFill>
                <a:latin typeface="Times New Roman" panose="02020603050405020304" pitchFamily="18" charset="0"/>
                <a:ea typeface="SimSun" panose="02010600030101010101" pitchFamily="2" charset="-122"/>
                <a:cs typeface="Times New Roman" panose="02020603050405020304" pitchFamily="18" charset="0"/>
              </a:rPr>
              <a:t>11:30   </a:t>
            </a:r>
            <a:r>
              <a:rPr lang="zh-CN" altLang="en-US" sz="2000" dirty="0">
                <a:solidFill>
                  <a:srgbClr val="383838"/>
                </a:solidFill>
                <a:latin typeface="Times New Roman" panose="02020603050405020304" pitchFamily="18" charset="0"/>
                <a:ea typeface="SimSun" panose="02010600030101010101" pitchFamily="2" charset="-122"/>
                <a:cs typeface="Times New Roman" panose="02020603050405020304" pitchFamily="18" charset="0"/>
              </a:rPr>
              <a:t>全体会议汇总</a:t>
            </a:r>
            <a:endParaRPr lang="en-US" sz="2000" dirty="0">
              <a:solidFill>
                <a:srgbClr val="383838"/>
              </a:solidFill>
              <a:latin typeface="Times New Roman" panose="02020603050405020304" pitchFamily="18" charset="0"/>
              <a:ea typeface="SimSun" panose="02010600030101010101" pitchFamily="2" charset="-122"/>
              <a:cs typeface="Times New Roman" panose="02020603050405020304" pitchFamily="18" charset="0"/>
            </a:endParaRPr>
          </a:p>
          <a:p>
            <a:pPr>
              <a:lnSpc>
                <a:spcPts val="2700"/>
              </a:lnSpc>
              <a:spcBef>
                <a:spcPts val="700"/>
              </a:spcBef>
              <a:buClr>
                <a:srgbClr val="DD8047"/>
              </a:buClr>
              <a:buSzPct val="60000"/>
              <a:defRPr/>
            </a:pPr>
            <a:r>
              <a:rPr lang="en-US" sz="2000" dirty="0">
                <a:solidFill>
                  <a:srgbClr val="383838"/>
                </a:solidFill>
                <a:latin typeface="Times New Roman" panose="02020603050405020304" pitchFamily="18" charset="0"/>
                <a:ea typeface="SimSun" panose="02010600030101010101" pitchFamily="2" charset="-122"/>
                <a:cs typeface="Times New Roman" panose="02020603050405020304" pitchFamily="18" charset="0"/>
              </a:rPr>
              <a:t>12:00   </a:t>
            </a:r>
            <a:r>
              <a:rPr lang="zh-CN" altLang="en-US" sz="2000" dirty="0">
                <a:solidFill>
                  <a:srgbClr val="383838"/>
                </a:solidFill>
                <a:latin typeface="Times New Roman" panose="02020603050405020304" pitchFamily="18" charset="0"/>
                <a:ea typeface="SimSun" panose="02010600030101010101" pitchFamily="2" charset="-122"/>
                <a:cs typeface="Times New Roman" panose="02020603050405020304" pitchFamily="18" charset="0"/>
              </a:rPr>
              <a:t>总结和后续步骤</a:t>
            </a:r>
            <a:endParaRPr lang="en-US" altLang="zh-CN" sz="2000" dirty="0">
              <a:solidFill>
                <a:srgbClr val="383838"/>
              </a:solidFill>
              <a:latin typeface="Times New Roman" panose="02020603050405020304" pitchFamily="18" charset="0"/>
              <a:ea typeface="SimSun" panose="02010600030101010101" pitchFamily="2" charset="-122"/>
              <a:cs typeface="Times New Roman" panose="02020603050405020304" pitchFamily="18" charset="0"/>
            </a:endParaRPr>
          </a:p>
          <a:p>
            <a:pPr>
              <a:lnSpc>
                <a:spcPts val="2700"/>
              </a:lnSpc>
              <a:spcBef>
                <a:spcPts val="700"/>
              </a:spcBef>
              <a:buClr>
                <a:srgbClr val="DD8047"/>
              </a:buClr>
              <a:buSzPct val="60000"/>
              <a:defRPr/>
            </a:pPr>
            <a:r>
              <a:rPr lang="en-US" sz="2000" dirty="0">
                <a:solidFill>
                  <a:srgbClr val="383838"/>
                </a:solidFill>
                <a:latin typeface="Times New Roman" panose="02020603050405020304" pitchFamily="18" charset="0"/>
                <a:ea typeface="SimSun" panose="02010600030101010101" pitchFamily="2" charset="-122"/>
                <a:cs typeface="Times New Roman" panose="02020603050405020304" pitchFamily="18" charset="0"/>
              </a:rPr>
              <a:t>12:30   </a:t>
            </a:r>
            <a:r>
              <a:rPr lang="zh-CN" altLang="en-US" sz="2000" dirty="0">
                <a:solidFill>
                  <a:srgbClr val="383838"/>
                </a:solidFill>
                <a:latin typeface="Times New Roman" panose="02020603050405020304" pitchFamily="18" charset="0"/>
                <a:ea typeface="SimSun" panose="02010600030101010101" pitchFamily="2" charset="-122"/>
                <a:cs typeface="Times New Roman" panose="02020603050405020304" pitchFamily="18" charset="0"/>
              </a:rPr>
              <a:t>闭会</a:t>
            </a:r>
            <a:endParaRPr lang="en-US" sz="2000" dirty="0">
              <a:solidFill>
                <a:prstClr val="black"/>
              </a:solidFill>
              <a:latin typeface="Times New Roman" panose="02020603050405020304" pitchFamily="18" charset="0"/>
              <a:ea typeface="SimSun" panose="02010600030101010101" pitchFamily="2" charset="-122"/>
              <a:cs typeface="Times New Roman" panose="02020603050405020304"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3526" y="64682"/>
            <a:ext cx="7771130" cy="415498"/>
          </a:xfrm>
          <a:prstGeom prst="rect">
            <a:avLst/>
          </a:prstGeom>
        </p:spPr>
        <p:txBody>
          <a:bodyPr vert="horz" wrap="square" lIns="0" tIns="106680" rIns="0" bIns="0" rtlCol="0">
            <a:spAutoFit/>
          </a:bodyPr>
          <a:lstStyle/>
          <a:p>
            <a:pPr marL="243204">
              <a:lnSpc>
                <a:spcPct val="100000"/>
              </a:lnSpc>
              <a:spcBef>
                <a:spcPts val="840"/>
              </a:spcBef>
            </a:pPr>
            <a:r>
              <a:rPr lang="zh-CN" altLang="en-US" spc="-5" dirty="0">
                <a:latin typeface="Times New Roman" panose="02020603050405020304" pitchFamily="18" charset="0"/>
                <a:ea typeface="STXihei" panose="02010600040101010101" pitchFamily="2" charset="-122"/>
                <a:cs typeface="Times New Roman" panose="02020603050405020304" pitchFamily="18" charset="0"/>
              </a:rPr>
              <a:t>第二课：方案</a:t>
            </a:r>
            <a:r>
              <a:rPr lang="en-US" altLang="zh-CN" spc="-5" dirty="0">
                <a:latin typeface="Times New Roman" panose="02020603050405020304" pitchFamily="18" charset="0"/>
                <a:ea typeface="STXihei" panose="02010600040101010101" pitchFamily="2" charset="-122"/>
                <a:cs typeface="Times New Roman" panose="02020603050405020304" pitchFamily="18" charset="0"/>
              </a:rPr>
              <a:t>2 – </a:t>
            </a:r>
            <a:r>
              <a:rPr lang="zh-CN" altLang="en-US" spc="-5" dirty="0">
                <a:latin typeface="Times New Roman" panose="02020603050405020304" pitchFamily="18" charset="0"/>
                <a:ea typeface="STXihei" panose="02010600040101010101" pitchFamily="2" charset="-122"/>
                <a:cs typeface="Times New Roman" panose="02020603050405020304" pitchFamily="18" charset="0"/>
              </a:rPr>
              <a:t>进行自我隔离的国家</a:t>
            </a:r>
            <a:endParaRPr spc="-5" dirty="0">
              <a:latin typeface="Times New Roman" panose="02020603050405020304" pitchFamily="18" charset="0"/>
              <a:ea typeface="STXihei" panose="02010600040101010101" pitchFamily="2" charset="-122"/>
              <a:cs typeface="Times New Roman" panose="02020603050405020304" pitchFamily="18" charset="0"/>
            </a:endParaRPr>
          </a:p>
        </p:txBody>
      </p:sp>
      <p:sp>
        <p:nvSpPr>
          <p:cNvPr id="4" name="object 4"/>
          <p:cNvSpPr/>
          <p:nvPr/>
        </p:nvSpPr>
        <p:spPr>
          <a:xfrm>
            <a:off x="249330" y="638445"/>
            <a:ext cx="8595360" cy="5681345"/>
          </a:xfrm>
          <a:custGeom>
            <a:avLst/>
            <a:gdLst/>
            <a:ahLst/>
            <a:cxnLst/>
            <a:rect l="l" t="t" r="r" b="b"/>
            <a:pathLst>
              <a:path w="8595360" h="5681345">
                <a:moveTo>
                  <a:pt x="8595109" y="0"/>
                </a:moveTo>
                <a:lnTo>
                  <a:pt x="0" y="0"/>
                </a:lnTo>
                <a:lnTo>
                  <a:pt x="0" y="5680868"/>
                </a:lnTo>
                <a:lnTo>
                  <a:pt x="8595109" y="5680868"/>
                </a:lnTo>
                <a:lnTo>
                  <a:pt x="8595109" y="0"/>
                </a:lnTo>
                <a:close/>
              </a:path>
            </a:pathLst>
          </a:custGeom>
          <a:solidFill>
            <a:srgbClr val="DDDDDD"/>
          </a:solidFill>
        </p:spPr>
        <p:txBody>
          <a:bodyPr wrap="square" lIns="0" tIns="0" rIns="0" bIns="0" rtlCol="0"/>
          <a:lstStyle/>
          <a:p>
            <a:endParaRPr dirty="0"/>
          </a:p>
        </p:txBody>
      </p:sp>
      <p:sp>
        <p:nvSpPr>
          <p:cNvPr id="5" name="object 5"/>
          <p:cNvSpPr txBox="1"/>
          <p:nvPr/>
        </p:nvSpPr>
        <p:spPr>
          <a:xfrm>
            <a:off x="328070" y="759459"/>
            <a:ext cx="8437880" cy="1371600"/>
          </a:xfrm>
          <a:prstGeom prst="rect">
            <a:avLst/>
          </a:prstGeom>
        </p:spPr>
        <p:txBody>
          <a:bodyPr vert="horz" wrap="square" lIns="0" tIns="22860" rIns="0" bIns="0" rtlCol="0">
            <a:spAutoFit/>
          </a:bodyPr>
          <a:lstStyle/>
          <a:p>
            <a:pPr marL="241300" marR="5080" indent="-228600">
              <a:lnSpc>
                <a:spcPts val="2200"/>
              </a:lnSpc>
              <a:spcAft>
                <a:spcPts val="600"/>
              </a:spcAft>
              <a:buChar char="•"/>
              <a:tabLst>
                <a:tab pos="240665" algn="l"/>
                <a:tab pos="241300" algn="l"/>
              </a:tabLst>
            </a:pPr>
            <a:r>
              <a:rPr lang="zh-CN" altLang="en-US" sz="1600" spc="-5" dirty="0">
                <a:latin typeface="Times New Roman" panose="02020603050405020304" pitchFamily="18" charset="0"/>
                <a:ea typeface="SimSun" panose="02010600030101010101" pitchFamily="2" charset="-122"/>
                <a:cs typeface="Times New Roman" panose="02020603050405020304" pitchFamily="18" charset="0"/>
              </a:rPr>
              <a:t>某人已经联系了当地医生，并自诉患有与</a:t>
            </a:r>
            <a:r>
              <a:rPr lang="en-US" altLang="zh-CN" sz="1600" spc="-5" dirty="0">
                <a:latin typeface="Times New Roman" panose="02020603050405020304" pitchFamily="18" charset="0"/>
                <a:ea typeface="SimSun" panose="02010600030101010101" pitchFamily="2" charset="-122"/>
                <a:cs typeface="Times New Roman" panose="02020603050405020304" pitchFamily="18" charset="0"/>
              </a:rPr>
              <a:t>COVID-19</a:t>
            </a:r>
            <a:r>
              <a:rPr lang="zh-CN" altLang="en-US" sz="1600" spc="-5" dirty="0">
                <a:latin typeface="Times New Roman" panose="02020603050405020304" pitchFamily="18" charset="0"/>
                <a:ea typeface="SimSun" panose="02010600030101010101" pitchFamily="2" charset="-122"/>
                <a:cs typeface="Times New Roman" panose="02020603050405020304" pitchFamily="18" charset="0"/>
              </a:rPr>
              <a:t>一致的症状。</a:t>
            </a:r>
            <a:endParaRPr lang="en-US" altLang="zh-CN" sz="1600" spc="-5" dirty="0">
              <a:latin typeface="Times New Roman" panose="02020603050405020304" pitchFamily="18" charset="0"/>
              <a:ea typeface="SimSun" panose="02010600030101010101" pitchFamily="2" charset="-122"/>
              <a:cs typeface="Times New Roman" panose="02020603050405020304" pitchFamily="18" charset="0"/>
            </a:endParaRPr>
          </a:p>
          <a:p>
            <a:pPr marL="241300" marR="5080" indent="-228600">
              <a:lnSpc>
                <a:spcPts val="2200"/>
              </a:lnSpc>
              <a:spcAft>
                <a:spcPts val="600"/>
              </a:spcAft>
              <a:buChar char="•"/>
              <a:tabLst>
                <a:tab pos="240665" algn="l"/>
                <a:tab pos="241300" algn="l"/>
              </a:tabLst>
            </a:pPr>
            <a:r>
              <a:rPr lang="zh-CN" altLang="en-US" sz="1600" spc="-5" dirty="0">
                <a:latin typeface="Times New Roman" panose="02020603050405020304" pitchFamily="18" charset="0"/>
                <a:ea typeface="SimSun" panose="02010600030101010101" pitchFamily="2" charset="-122"/>
                <a:cs typeface="Times New Roman" panose="02020603050405020304" pitchFamily="18" charset="0"/>
              </a:rPr>
              <a:t>他是贵国的国民，最近从感染率很高的一个国家返回。抵达后，此人被家人接走，并立即坐车回家。</a:t>
            </a:r>
            <a:endParaRPr lang="en-US" altLang="zh-CN" sz="1600" spc="-5" dirty="0">
              <a:latin typeface="Times New Roman" panose="02020603050405020304" pitchFamily="18" charset="0"/>
              <a:ea typeface="SimSun" panose="02010600030101010101" pitchFamily="2" charset="-122"/>
              <a:cs typeface="Times New Roman" panose="02020603050405020304" pitchFamily="18" charset="0"/>
            </a:endParaRPr>
          </a:p>
          <a:p>
            <a:pPr marL="241300" marR="5080" indent="-228600">
              <a:lnSpc>
                <a:spcPts val="2200"/>
              </a:lnSpc>
              <a:buChar char="•"/>
              <a:tabLst>
                <a:tab pos="240665" algn="l"/>
                <a:tab pos="241300" algn="l"/>
              </a:tabLst>
            </a:pPr>
            <a:r>
              <a:rPr lang="zh-CN" altLang="en-US" sz="1600" spc="-5" dirty="0">
                <a:latin typeface="Times New Roman" panose="02020603050405020304" pitchFamily="18" charset="0"/>
                <a:ea typeface="SimSun" panose="02010600030101010101" pitchFamily="2" charset="-122"/>
                <a:cs typeface="Times New Roman" panose="02020603050405020304" pitchFamily="18" charset="0"/>
              </a:rPr>
              <a:t>在抵达之前，他的家人购买了</a:t>
            </a:r>
            <a:r>
              <a:rPr lang="en-US" altLang="zh-CN" sz="1600" spc="-5" dirty="0">
                <a:latin typeface="Times New Roman" panose="02020603050405020304" pitchFamily="18" charset="0"/>
                <a:ea typeface="SimSun" panose="02010600030101010101" pitchFamily="2" charset="-122"/>
                <a:cs typeface="Times New Roman" panose="02020603050405020304" pitchFamily="18" charset="0"/>
              </a:rPr>
              <a:t>14</a:t>
            </a:r>
            <a:r>
              <a:rPr lang="zh-CN" altLang="en-US" sz="1600" spc="-5" dirty="0">
                <a:latin typeface="Times New Roman" panose="02020603050405020304" pitchFamily="18" charset="0"/>
                <a:ea typeface="SimSun" panose="02010600030101010101" pitchFamily="2" charset="-122"/>
                <a:cs typeface="Times New Roman" panose="02020603050405020304" pitchFamily="18" charset="0"/>
              </a:rPr>
              <a:t>天隔离用的食品，他们没有在此间离开过家。一家四口都在一起隔离，没有和任何其他人有过接触。</a:t>
            </a:r>
            <a:endParaRPr sz="1600" dirty="0">
              <a:latin typeface="Times New Roman" panose="02020603050405020304" pitchFamily="18" charset="0"/>
              <a:ea typeface="SimSun" panose="02010600030101010101" pitchFamily="2" charset="-122"/>
              <a:cs typeface="Times New Roman" panose="02020603050405020304" pitchFamily="18" charset="0"/>
            </a:endParaRPr>
          </a:p>
        </p:txBody>
      </p:sp>
      <p:sp>
        <p:nvSpPr>
          <p:cNvPr id="8" name="object 8"/>
          <p:cNvSpPr txBox="1"/>
          <p:nvPr/>
        </p:nvSpPr>
        <p:spPr>
          <a:xfrm>
            <a:off x="328070" y="2377440"/>
            <a:ext cx="8503920" cy="3191323"/>
          </a:xfrm>
          <a:prstGeom prst="rect">
            <a:avLst/>
          </a:prstGeom>
        </p:spPr>
        <p:txBody>
          <a:bodyPr vert="horz" wrap="square" lIns="0" tIns="22860" rIns="0" bIns="0" rtlCol="0">
            <a:spAutoFit/>
          </a:bodyPr>
          <a:lstStyle/>
          <a:p>
            <a:pPr marL="241300" indent="-228600" algn="just">
              <a:lnSpc>
                <a:spcPts val="2100"/>
              </a:lnSpc>
              <a:spcAft>
                <a:spcPts val="1200"/>
              </a:spcAft>
              <a:buChar char="•"/>
              <a:tabLst>
                <a:tab pos="241300" algn="l"/>
              </a:tabLst>
            </a:pPr>
            <a:r>
              <a:rPr lang="zh-CN" altLang="en-US" sz="1600" spc="-5" dirty="0">
                <a:latin typeface="Times New Roman" panose="02020603050405020304" pitchFamily="18" charset="0"/>
                <a:ea typeface="SimSun" panose="02010600030101010101" pitchFamily="2" charset="-122"/>
                <a:cs typeface="Times New Roman" panose="02020603050405020304" pitchFamily="18" charset="0"/>
              </a:rPr>
              <a:t>该病例回家后，他乘坐的航班继续由同一机组的人员操作。</a:t>
            </a:r>
            <a:endParaRPr lang="en-US" altLang="zh-CN" sz="1600" spc="-5" dirty="0">
              <a:latin typeface="Times New Roman" panose="02020603050405020304" pitchFamily="18" charset="0"/>
              <a:ea typeface="SimSun" panose="02010600030101010101" pitchFamily="2" charset="-122"/>
              <a:cs typeface="Times New Roman" panose="02020603050405020304" pitchFamily="18" charset="0"/>
            </a:endParaRPr>
          </a:p>
          <a:p>
            <a:pPr marL="241300" indent="-228600" algn="just">
              <a:lnSpc>
                <a:spcPts val="2100"/>
              </a:lnSpc>
              <a:spcAft>
                <a:spcPts val="1200"/>
              </a:spcAft>
              <a:buChar char="•"/>
              <a:tabLst>
                <a:tab pos="241300" algn="l"/>
              </a:tabLst>
            </a:pPr>
            <a:r>
              <a:rPr lang="zh-CN" altLang="en-US" sz="1600" dirty="0">
                <a:latin typeface="Times New Roman" panose="02020603050405020304" pitchFamily="18" charset="0"/>
                <a:ea typeface="SimSun" panose="02010600030101010101" pitchFamily="2" charset="-122"/>
                <a:cs typeface="Times New Roman" panose="02020603050405020304" pitchFamily="18" charset="0"/>
              </a:rPr>
              <a:t>飞机上共有</a:t>
            </a:r>
            <a:r>
              <a:rPr lang="en-US" altLang="zh-CN" sz="1600" dirty="0">
                <a:latin typeface="Times New Roman" panose="02020603050405020304" pitchFamily="18" charset="0"/>
                <a:ea typeface="SimSun" panose="02010600030101010101" pitchFamily="2" charset="-122"/>
                <a:cs typeface="Times New Roman" panose="02020603050405020304" pitchFamily="18" charset="0"/>
              </a:rPr>
              <a:t>22</a:t>
            </a:r>
            <a:r>
              <a:rPr lang="zh-CN" altLang="en-US" sz="1600" dirty="0">
                <a:latin typeface="Times New Roman" panose="02020603050405020304" pitchFamily="18" charset="0"/>
                <a:ea typeface="SimSun" panose="02010600030101010101" pitchFamily="2" charset="-122"/>
                <a:cs typeface="Times New Roman" panose="02020603050405020304" pitchFamily="18" charset="0"/>
              </a:rPr>
              <a:t>人散坐在机舱内。</a:t>
            </a:r>
            <a:r>
              <a:rPr lang="zh-CN" altLang="en-US" sz="1600" spc="-5" dirty="0">
                <a:latin typeface="Times New Roman" panose="02020603050405020304" pitchFamily="18" charset="0"/>
                <a:ea typeface="SimSun" panose="02010600030101010101" pitchFamily="2" charset="-122"/>
                <a:cs typeface="Times New Roman" panose="02020603050405020304" pitchFamily="18" charset="0"/>
              </a:rPr>
              <a:t>据感染者说，飞机很新，机组人员采取了建议的安全预防措施（口罩、消毒剂和规定的座位安排）。登机井然有序。填写了报告表格。</a:t>
            </a:r>
            <a:endParaRPr lang="en-US" altLang="zh-CN" sz="1600" spc="-5" dirty="0">
              <a:latin typeface="Times New Roman" panose="02020603050405020304" pitchFamily="18" charset="0"/>
              <a:ea typeface="SimSun" panose="02010600030101010101" pitchFamily="2" charset="-122"/>
              <a:cs typeface="Times New Roman" panose="02020603050405020304" pitchFamily="18" charset="0"/>
            </a:endParaRPr>
          </a:p>
          <a:p>
            <a:pPr marL="241300" indent="-228600" algn="just">
              <a:lnSpc>
                <a:spcPts val="2100"/>
              </a:lnSpc>
              <a:spcAft>
                <a:spcPts val="1200"/>
              </a:spcAft>
              <a:buChar char="•"/>
              <a:tabLst>
                <a:tab pos="241300" algn="l"/>
              </a:tabLst>
            </a:pPr>
            <a:r>
              <a:rPr lang="zh-CN" altLang="en-US" sz="1600" spc="-5" dirty="0">
                <a:latin typeface="Times New Roman" panose="02020603050405020304" pitchFamily="18" charset="0"/>
                <a:ea typeface="SimSun" panose="02010600030101010101" pitchFamily="2" charset="-122"/>
                <a:cs typeface="Times New Roman" panose="02020603050405020304" pitchFamily="18" charset="0"/>
              </a:rPr>
              <a:t>卫生部（或贵国同等机构）已派出检查人员前往其他</a:t>
            </a:r>
            <a:r>
              <a:rPr lang="en-US" altLang="zh-CN" sz="1600" spc="-5" dirty="0">
                <a:latin typeface="Times New Roman" panose="02020603050405020304" pitchFamily="18" charset="0"/>
                <a:ea typeface="SimSun" panose="02010600030101010101" pitchFamily="2" charset="-122"/>
                <a:cs typeface="Times New Roman" panose="02020603050405020304" pitchFamily="18" charset="0"/>
              </a:rPr>
              <a:t>21</a:t>
            </a:r>
            <a:r>
              <a:rPr lang="zh-CN" altLang="en-US" sz="1600" spc="-5" dirty="0">
                <a:latin typeface="Times New Roman" panose="02020603050405020304" pitchFamily="18" charset="0"/>
                <a:ea typeface="SimSun" panose="02010600030101010101" pitchFamily="2" charset="-122"/>
                <a:cs typeface="Times New Roman" panose="02020603050405020304" pitchFamily="18" charset="0"/>
              </a:rPr>
              <a:t>名乘客的住处。他们发现：</a:t>
            </a:r>
            <a:endParaRPr sz="1600" dirty="0">
              <a:latin typeface="Times New Roman" panose="02020603050405020304" pitchFamily="18" charset="0"/>
              <a:ea typeface="SimSun" panose="02010600030101010101" pitchFamily="2" charset="-122"/>
              <a:cs typeface="Times New Roman" panose="02020603050405020304" pitchFamily="18" charset="0"/>
            </a:endParaRPr>
          </a:p>
          <a:p>
            <a:pPr marL="698500" lvl="1" indent="-228600" algn="just">
              <a:lnSpc>
                <a:spcPts val="2200"/>
              </a:lnSpc>
              <a:spcBef>
                <a:spcPts val="95"/>
              </a:spcBef>
              <a:spcAft>
                <a:spcPts val="600"/>
              </a:spcAft>
              <a:buChar char="•"/>
              <a:tabLst>
                <a:tab pos="698500" algn="l"/>
              </a:tabLst>
            </a:pPr>
            <a:r>
              <a:rPr lang="en-US" altLang="zh-CN" sz="1600" dirty="0">
                <a:latin typeface="Times New Roman" panose="02020603050405020304" pitchFamily="18" charset="0"/>
                <a:ea typeface="SimSun" panose="02010600030101010101" pitchFamily="2" charset="-122"/>
                <a:cs typeface="Times New Roman" panose="02020603050405020304" pitchFamily="18" charset="0"/>
              </a:rPr>
              <a:t>7</a:t>
            </a:r>
            <a:r>
              <a:rPr lang="zh-CN" altLang="en-US" sz="1600" dirty="0">
                <a:latin typeface="Times New Roman" panose="02020603050405020304" pitchFamily="18" charset="0"/>
                <a:ea typeface="SimSun" panose="02010600030101010101" pitchFamily="2" charset="-122"/>
                <a:cs typeface="Times New Roman" panose="02020603050405020304" pitchFamily="18" charset="0"/>
              </a:rPr>
              <a:t>人不在家，也不在报告表上指定的地方</a:t>
            </a:r>
            <a:endParaRPr sz="1600" dirty="0">
              <a:latin typeface="Times New Roman" panose="02020603050405020304" pitchFamily="18" charset="0"/>
              <a:ea typeface="SimSun" panose="02010600030101010101" pitchFamily="2" charset="-122"/>
              <a:cs typeface="Times New Roman" panose="02020603050405020304" pitchFamily="18" charset="0"/>
            </a:endParaRPr>
          </a:p>
          <a:p>
            <a:pPr marL="698500" lvl="1" indent="-228600" algn="just">
              <a:lnSpc>
                <a:spcPts val="2200"/>
              </a:lnSpc>
              <a:spcAft>
                <a:spcPts val="600"/>
              </a:spcAft>
              <a:buChar char="•"/>
              <a:tabLst>
                <a:tab pos="698500" algn="l"/>
              </a:tabLst>
            </a:pPr>
            <a:r>
              <a:rPr lang="en-US" altLang="zh-CN" sz="1600" dirty="0">
                <a:latin typeface="Times New Roman" panose="02020603050405020304" pitchFamily="18" charset="0"/>
                <a:ea typeface="SimSun" panose="02010600030101010101" pitchFamily="2" charset="-122"/>
                <a:cs typeface="Times New Roman" panose="02020603050405020304" pitchFamily="18" charset="0"/>
              </a:rPr>
              <a:t>3</a:t>
            </a:r>
            <a:r>
              <a:rPr lang="zh-CN" altLang="en-US" sz="1600" dirty="0">
                <a:latin typeface="Times New Roman" panose="02020603050405020304" pitchFamily="18" charset="0"/>
                <a:ea typeface="SimSun" panose="02010600030101010101" pitchFamily="2" charset="-122"/>
                <a:cs typeface="Times New Roman" panose="02020603050405020304" pitchFamily="18" charset="0"/>
              </a:rPr>
              <a:t>人当时有本家庭以外的人来访</a:t>
            </a:r>
            <a:endParaRPr lang="en-US" altLang="zh-CN" sz="1600" dirty="0">
              <a:latin typeface="Times New Roman" panose="02020603050405020304" pitchFamily="18" charset="0"/>
              <a:ea typeface="SimSun" panose="02010600030101010101" pitchFamily="2" charset="-122"/>
              <a:cs typeface="Times New Roman" panose="02020603050405020304" pitchFamily="18" charset="0"/>
            </a:endParaRPr>
          </a:p>
          <a:p>
            <a:pPr marL="698500" lvl="1" indent="-228600" algn="just">
              <a:lnSpc>
                <a:spcPts val="2200"/>
              </a:lnSpc>
              <a:spcAft>
                <a:spcPts val="600"/>
              </a:spcAft>
              <a:buChar char="•"/>
              <a:tabLst>
                <a:tab pos="698500" algn="l"/>
              </a:tabLst>
            </a:pPr>
            <a:r>
              <a:rPr lang="en-US" altLang="zh-CN" sz="1600" dirty="0">
                <a:latin typeface="Times New Roman" panose="02020603050405020304" pitchFamily="18" charset="0"/>
                <a:ea typeface="SimSun" panose="02010600030101010101" pitchFamily="2" charset="-122"/>
                <a:cs typeface="Times New Roman" panose="02020603050405020304" pitchFamily="18" charset="0"/>
              </a:rPr>
              <a:t>4</a:t>
            </a:r>
            <a:r>
              <a:rPr lang="zh-CN" altLang="en-US" sz="1600" dirty="0">
                <a:latin typeface="Times New Roman" panose="02020603050405020304" pitchFamily="18" charset="0"/>
                <a:ea typeface="SimSun" panose="02010600030101010101" pitchFamily="2" charset="-122"/>
                <a:cs typeface="Times New Roman" panose="02020603050405020304" pitchFamily="18" charset="0"/>
              </a:rPr>
              <a:t>人出现了</a:t>
            </a:r>
            <a:r>
              <a:rPr lang="en-US" altLang="zh-CN" sz="1600" dirty="0">
                <a:latin typeface="Times New Roman" panose="02020603050405020304" pitchFamily="18" charset="0"/>
                <a:ea typeface="SimSun" panose="02010600030101010101" pitchFamily="2" charset="-122"/>
                <a:cs typeface="Times New Roman" panose="02020603050405020304" pitchFamily="18" charset="0"/>
              </a:rPr>
              <a:t>COVID-19</a:t>
            </a:r>
            <a:r>
              <a:rPr lang="zh-CN" altLang="en-US" sz="1600" dirty="0">
                <a:latin typeface="Times New Roman" panose="02020603050405020304" pitchFamily="18" charset="0"/>
                <a:ea typeface="SimSun" panose="02010600030101010101" pitchFamily="2" charset="-122"/>
                <a:cs typeface="Times New Roman" panose="02020603050405020304" pitchFamily="18" charset="0"/>
              </a:rPr>
              <a:t>的症状，其中一人说，他们当天上午去看过医生，并接受了测试，需要进行隔离（</a:t>
            </a:r>
            <a:r>
              <a:rPr lang="en-US" altLang="zh-CN" sz="1600" dirty="0">
                <a:latin typeface="Times New Roman" panose="02020603050405020304" pitchFamily="18" charset="0"/>
                <a:ea typeface="SimSun" panose="02010600030101010101" pitchFamily="2" charset="-122"/>
                <a:cs typeface="Times New Roman" panose="02020603050405020304" pitchFamily="18" charset="0"/>
              </a:rPr>
              <a:t>24-48</a:t>
            </a:r>
            <a:r>
              <a:rPr lang="zh-CN" altLang="en-US" sz="1600" dirty="0">
                <a:latin typeface="Times New Roman" panose="02020603050405020304" pitchFamily="18" charset="0"/>
                <a:ea typeface="SimSun" panose="02010600030101010101" pitchFamily="2" charset="-122"/>
                <a:cs typeface="Times New Roman" panose="02020603050405020304" pitchFamily="18" charset="0"/>
              </a:rPr>
              <a:t>小时内可获得结果）。</a:t>
            </a:r>
            <a:endParaRPr lang="en-US" altLang="zh-CN" sz="1600" dirty="0">
              <a:latin typeface="Times New Roman" panose="02020603050405020304" pitchFamily="18" charset="0"/>
              <a:ea typeface="SimSun" panose="02010600030101010101" pitchFamily="2" charset="-122"/>
              <a:cs typeface="Times New Roman" panose="02020603050405020304" pitchFamily="18" charset="0"/>
            </a:endParaRPr>
          </a:p>
          <a:p>
            <a:pPr marL="698500" lvl="1" indent="-228600" algn="just">
              <a:lnSpc>
                <a:spcPts val="2200"/>
              </a:lnSpc>
              <a:spcAft>
                <a:spcPts val="600"/>
              </a:spcAft>
              <a:buChar char="•"/>
              <a:tabLst>
                <a:tab pos="698500" algn="l"/>
              </a:tabLst>
            </a:pPr>
            <a:r>
              <a:rPr lang="en-US" altLang="zh-CN" sz="1600" dirty="0">
                <a:latin typeface="Times New Roman" panose="02020603050405020304" pitchFamily="18" charset="0"/>
                <a:ea typeface="SimSun" panose="02010600030101010101" pitchFamily="2" charset="-122"/>
                <a:cs typeface="Times New Roman" panose="02020603050405020304" pitchFamily="18" charset="0"/>
              </a:rPr>
              <a:t>7</a:t>
            </a:r>
            <a:r>
              <a:rPr lang="zh-CN" altLang="en-US" sz="1600" dirty="0">
                <a:latin typeface="Times New Roman" panose="02020603050405020304" pitchFamily="18" charset="0"/>
                <a:ea typeface="SimSun" panose="02010600030101010101" pitchFamily="2" charset="-122"/>
                <a:cs typeface="Times New Roman" panose="02020603050405020304" pitchFamily="18" charset="0"/>
              </a:rPr>
              <a:t>人根据指导意见正在进行隔离，没有出现症状。</a:t>
            </a:r>
            <a:endParaRPr sz="1600" dirty="0">
              <a:latin typeface="Times New Roman" panose="02020603050405020304" pitchFamily="18" charset="0"/>
              <a:ea typeface="SimSun" panose="02010600030101010101" pitchFamily="2" charset="-122"/>
              <a:cs typeface="Times New Roman" panose="02020603050405020304" pitchFamily="18" charset="0"/>
            </a:endParaRPr>
          </a:p>
        </p:txBody>
      </p:sp>
      <p:grpSp>
        <p:nvGrpSpPr>
          <p:cNvPr id="9" name="object 9"/>
          <p:cNvGrpSpPr/>
          <p:nvPr/>
        </p:nvGrpSpPr>
        <p:grpSpPr>
          <a:xfrm>
            <a:off x="7497397" y="-32368"/>
            <a:ext cx="4459540" cy="701039"/>
            <a:chOff x="7732776" y="0"/>
            <a:chExt cx="4459540" cy="701039"/>
          </a:xfrm>
        </p:grpSpPr>
        <p:sp>
          <p:nvSpPr>
            <p:cNvPr id="10" name="object 10"/>
            <p:cNvSpPr/>
            <p:nvPr/>
          </p:nvSpPr>
          <p:spPr>
            <a:xfrm>
              <a:off x="7732776" y="0"/>
              <a:ext cx="4282439" cy="701039"/>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11" name="object 11"/>
            <p:cNvSpPr/>
            <p:nvPr/>
          </p:nvSpPr>
          <p:spPr>
            <a:xfrm>
              <a:off x="7770811" y="1587"/>
              <a:ext cx="4151629" cy="606425"/>
            </a:xfrm>
            <a:custGeom>
              <a:avLst/>
              <a:gdLst/>
              <a:ahLst/>
              <a:cxnLst/>
              <a:rect l="l" t="t" r="r" b="b"/>
              <a:pathLst>
                <a:path w="4151629" h="606425">
                  <a:moveTo>
                    <a:pt x="4151312" y="0"/>
                  </a:moveTo>
                  <a:lnTo>
                    <a:pt x="676645" y="0"/>
                  </a:lnTo>
                  <a:lnTo>
                    <a:pt x="0" y="0"/>
                  </a:lnTo>
                  <a:lnTo>
                    <a:pt x="676645" y="606423"/>
                  </a:lnTo>
                  <a:lnTo>
                    <a:pt x="4151312" y="606423"/>
                  </a:lnTo>
                  <a:lnTo>
                    <a:pt x="4151312" y="0"/>
                  </a:lnTo>
                  <a:close/>
                </a:path>
              </a:pathLst>
            </a:custGeom>
            <a:solidFill>
              <a:srgbClr val="A24B19"/>
            </a:solidFill>
          </p:spPr>
          <p:txBody>
            <a:bodyPr wrap="square" lIns="0" tIns="0" rIns="0" bIns="0" rtlCol="0"/>
            <a:lstStyle/>
            <a:p>
              <a:endParaRPr/>
            </a:p>
          </p:txBody>
        </p:sp>
        <p:sp>
          <p:nvSpPr>
            <p:cNvPr id="12" name="object 12"/>
            <p:cNvSpPr/>
            <p:nvPr/>
          </p:nvSpPr>
          <p:spPr>
            <a:xfrm>
              <a:off x="8004048" y="0"/>
              <a:ext cx="4184904" cy="701039"/>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3" name="object 13"/>
            <p:cNvSpPr/>
            <p:nvPr/>
          </p:nvSpPr>
          <p:spPr>
            <a:xfrm>
              <a:off x="8040687" y="1587"/>
              <a:ext cx="4151629" cy="606425"/>
            </a:xfrm>
            <a:custGeom>
              <a:avLst/>
              <a:gdLst/>
              <a:ahLst/>
              <a:cxnLst/>
              <a:rect l="l" t="t" r="r" b="b"/>
              <a:pathLst>
                <a:path w="4151629" h="606425">
                  <a:moveTo>
                    <a:pt x="4151311" y="0"/>
                  </a:moveTo>
                  <a:lnTo>
                    <a:pt x="676644" y="0"/>
                  </a:lnTo>
                  <a:lnTo>
                    <a:pt x="0" y="0"/>
                  </a:lnTo>
                  <a:lnTo>
                    <a:pt x="676644" y="606423"/>
                  </a:lnTo>
                  <a:lnTo>
                    <a:pt x="4151311" y="606423"/>
                  </a:lnTo>
                  <a:lnTo>
                    <a:pt x="4151311" y="0"/>
                  </a:lnTo>
                  <a:close/>
                </a:path>
              </a:pathLst>
            </a:custGeom>
            <a:solidFill>
              <a:srgbClr val="D86422"/>
            </a:solidFill>
          </p:spPr>
          <p:txBody>
            <a:bodyPr wrap="square" lIns="0" tIns="0" rIns="0" bIns="0" rtlCol="0"/>
            <a:lstStyle/>
            <a:p>
              <a:endParaRPr/>
            </a:p>
          </p:txBody>
        </p:sp>
      </p:grpSp>
      <p:sp>
        <p:nvSpPr>
          <p:cNvPr id="14" name="object 14"/>
          <p:cNvSpPr txBox="1"/>
          <p:nvPr/>
        </p:nvSpPr>
        <p:spPr>
          <a:xfrm>
            <a:off x="8040687" y="1587"/>
            <a:ext cx="3881754" cy="604490"/>
          </a:xfrm>
          <a:prstGeom prst="rect">
            <a:avLst/>
          </a:prstGeom>
          <a:solidFill>
            <a:srgbClr val="D86422"/>
          </a:solidFill>
        </p:spPr>
        <p:txBody>
          <a:bodyPr vert="horz" wrap="square" lIns="0" tIns="180340" rIns="0" bIns="0" rtlCol="0">
            <a:noAutofit/>
          </a:bodyPr>
          <a:lstStyle/>
          <a:p>
            <a:pPr marL="234315" algn="ctr">
              <a:lnSpc>
                <a:spcPct val="100000"/>
              </a:lnSpc>
              <a:spcBef>
                <a:spcPts val="1420"/>
              </a:spcBef>
            </a:pPr>
            <a:r>
              <a:rPr lang="zh-CN" altLang="en-US" sz="2000" b="1" spc="-5" dirty="0">
                <a:solidFill>
                  <a:srgbClr val="FFFFFF"/>
                </a:solidFill>
                <a:latin typeface="STXihei" panose="02010600040101010101" pitchFamily="2" charset="-122"/>
                <a:ea typeface="STXihei" panose="02010600040101010101" pitchFamily="2" charset="-122"/>
                <a:cs typeface="Arial Black"/>
              </a:rPr>
              <a:t>仅用于模拟</a:t>
            </a:r>
            <a:endParaRPr sz="2000" b="1" dirty="0">
              <a:latin typeface="STXihei" panose="02010600040101010101" pitchFamily="2" charset="-122"/>
              <a:ea typeface="STXihei" panose="02010600040101010101" pitchFamily="2" charset="-122"/>
              <a:cs typeface="Arial Black"/>
            </a:endParaRPr>
          </a:p>
        </p:txBody>
      </p:sp>
      <p:grpSp>
        <p:nvGrpSpPr>
          <p:cNvPr id="15" name="object 15"/>
          <p:cNvGrpSpPr/>
          <p:nvPr/>
        </p:nvGrpSpPr>
        <p:grpSpPr>
          <a:xfrm>
            <a:off x="8949961" y="684000"/>
            <a:ext cx="3115945" cy="5439410"/>
            <a:chOff x="8949961" y="699104"/>
            <a:chExt cx="3115945" cy="5439410"/>
          </a:xfrm>
        </p:grpSpPr>
        <p:sp>
          <p:nvSpPr>
            <p:cNvPr id="16" name="object 16"/>
            <p:cNvSpPr/>
            <p:nvPr/>
          </p:nvSpPr>
          <p:spPr>
            <a:xfrm>
              <a:off x="8949961" y="699104"/>
              <a:ext cx="3110525" cy="3820538"/>
            </a:xfrm>
            <a:prstGeom prst="rect">
              <a:avLst/>
            </a:prstGeom>
            <a:blipFill>
              <a:blip r:embed="rId5" cstate="print"/>
              <a:stretch>
                <a:fillRect/>
              </a:stretch>
            </a:blipFill>
          </p:spPr>
          <p:txBody>
            <a:bodyPr wrap="square" lIns="0" tIns="0" rIns="0" bIns="0" rtlCol="0"/>
            <a:lstStyle/>
            <a:p>
              <a:endParaRPr/>
            </a:p>
          </p:txBody>
        </p:sp>
        <p:sp>
          <p:nvSpPr>
            <p:cNvPr id="17" name="object 17"/>
            <p:cNvSpPr/>
            <p:nvPr/>
          </p:nvSpPr>
          <p:spPr>
            <a:xfrm>
              <a:off x="8999640" y="4811165"/>
              <a:ext cx="3066224" cy="1326903"/>
            </a:xfrm>
            <a:prstGeom prst="rect">
              <a:avLst/>
            </a:prstGeom>
            <a:blipFill>
              <a:blip r:embed="rId6"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grpSp>
      <p:sp>
        <p:nvSpPr>
          <p:cNvPr id="3" name="文本框 2"/>
          <p:cNvSpPr txBox="1"/>
          <p:nvPr/>
        </p:nvSpPr>
        <p:spPr>
          <a:xfrm>
            <a:off x="9030120" y="712934"/>
            <a:ext cx="2089446" cy="506266"/>
          </a:xfrm>
          <a:prstGeom prst="rect">
            <a:avLst/>
          </a:prstGeom>
          <a:solidFill>
            <a:schemeClr val="tx2"/>
          </a:solidFill>
        </p:spPr>
        <p:txBody>
          <a:bodyPr wrap="square" tIns="144000" rtlCol="0">
            <a:noAutofit/>
          </a:bodyPr>
          <a:lstStyle/>
          <a:p>
            <a:pPr algn="ctr">
              <a:spcBef>
                <a:spcPts val="1200"/>
              </a:spcBef>
            </a:pPr>
            <a:r>
              <a:rPr lang="zh-CN" altLang="en-US" b="1" dirty="0">
                <a:solidFill>
                  <a:schemeClr val="bg1"/>
                </a:solidFill>
                <a:latin typeface="STXihei" panose="02010600040101010101" pitchFamily="2" charset="-122"/>
                <a:ea typeface="STXihei" panose="02010600040101010101" pitchFamily="2" charset="-122"/>
              </a:rPr>
              <a:t>加拿大入境旅客</a:t>
            </a:r>
          </a:p>
        </p:txBody>
      </p:sp>
      <p:sp>
        <p:nvSpPr>
          <p:cNvPr id="6" name="文本框 5"/>
          <p:cNvSpPr txBox="1"/>
          <p:nvPr/>
        </p:nvSpPr>
        <p:spPr>
          <a:xfrm>
            <a:off x="9055141" y="1264116"/>
            <a:ext cx="2743200" cy="144073"/>
          </a:xfrm>
          <a:prstGeom prst="rect">
            <a:avLst/>
          </a:prstGeom>
          <a:solidFill>
            <a:srgbClr val="007033"/>
          </a:solidFill>
        </p:spPr>
        <p:txBody>
          <a:bodyPr wrap="square" tIns="36000" bIns="0" rtlCol="0">
            <a:spAutoFit/>
          </a:bodyPr>
          <a:lstStyle/>
          <a:p>
            <a:r>
              <a:rPr lang="zh-CN" altLang="en-US" sz="700" b="1" dirty="0">
                <a:solidFill>
                  <a:schemeClr val="bg1"/>
                </a:solidFill>
                <a:latin typeface="Times New Roman" panose="02020603050405020304" pitchFamily="18" charset="0"/>
                <a:ea typeface="STXihei" panose="02010600040101010101" pitchFamily="2" charset="-122"/>
                <a:cs typeface="Times New Roman" panose="02020603050405020304" pitchFamily="18" charset="0"/>
              </a:rPr>
              <a:t>如返回加拿大，须自我隔离</a:t>
            </a:r>
            <a:r>
              <a:rPr lang="en-US" altLang="zh-CN" sz="700" b="1" dirty="0">
                <a:solidFill>
                  <a:schemeClr val="bg1"/>
                </a:solidFill>
                <a:latin typeface="Times New Roman" panose="02020603050405020304" pitchFamily="18" charset="0"/>
                <a:ea typeface="STXihei" panose="02010600040101010101" pitchFamily="2" charset="-122"/>
                <a:cs typeface="Times New Roman" panose="02020603050405020304" pitchFamily="18" charset="0"/>
              </a:rPr>
              <a:t>14</a:t>
            </a:r>
            <a:r>
              <a:rPr lang="zh-CN" altLang="en-US" sz="700" b="1" dirty="0">
                <a:solidFill>
                  <a:schemeClr val="bg1"/>
                </a:solidFill>
                <a:latin typeface="Times New Roman" panose="02020603050405020304" pitchFamily="18" charset="0"/>
                <a:ea typeface="STXihei" panose="02010600040101010101" pitchFamily="2" charset="-122"/>
                <a:cs typeface="Times New Roman" panose="02020603050405020304" pitchFamily="18" charset="0"/>
              </a:rPr>
              <a:t>天。</a:t>
            </a:r>
          </a:p>
        </p:txBody>
      </p:sp>
      <p:sp>
        <p:nvSpPr>
          <p:cNvPr id="7" name="文本框 6"/>
          <p:cNvSpPr txBox="1"/>
          <p:nvPr/>
        </p:nvSpPr>
        <p:spPr>
          <a:xfrm>
            <a:off x="9108000" y="1548000"/>
            <a:ext cx="1431357" cy="109026"/>
          </a:xfrm>
          <a:prstGeom prst="rect">
            <a:avLst/>
          </a:prstGeom>
          <a:solidFill>
            <a:schemeClr val="bg1"/>
          </a:solidFill>
        </p:spPr>
        <p:txBody>
          <a:bodyPr wrap="square" lIns="72000" tIns="0" bIns="0" rtlCol="0">
            <a:noAutofit/>
          </a:bodyPr>
          <a:lstStyle/>
          <a:p>
            <a:r>
              <a:rPr lang="en-US" altLang="zh-CN" sz="700" b="1" dirty="0">
                <a:latin typeface="Times New Roman" panose="02020603050405020304" pitchFamily="18" charset="0"/>
                <a:ea typeface="STXihei" panose="02010600040101010101" pitchFamily="2" charset="-122"/>
                <a:cs typeface="Times New Roman" panose="02020603050405020304" pitchFamily="18" charset="0"/>
              </a:rPr>
              <a:t>COVID-19</a:t>
            </a:r>
            <a:r>
              <a:rPr lang="zh-CN" altLang="en-US" sz="700" b="1" dirty="0">
                <a:latin typeface="Times New Roman" panose="02020603050405020304" pitchFamily="18" charset="0"/>
                <a:ea typeface="STXihei" panose="02010600040101010101" pitchFamily="2" charset="-122"/>
                <a:cs typeface="Times New Roman" panose="02020603050405020304" pitchFamily="18" charset="0"/>
              </a:rPr>
              <a:t>强制性检疫</a:t>
            </a:r>
          </a:p>
        </p:txBody>
      </p:sp>
      <p:sp>
        <p:nvSpPr>
          <p:cNvPr id="18" name="文本框 17"/>
          <p:cNvSpPr txBox="1"/>
          <p:nvPr/>
        </p:nvSpPr>
        <p:spPr>
          <a:xfrm>
            <a:off x="9144000" y="1799860"/>
            <a:ext cx="2209800" cy="2391140"/>
          </a:xfrm>
          <a:prstGeom prst="rect">
            <a:avLst/>
          </a:prstGeom>
          <a:solidFill>
            <a:schemeClr val="accent1">
              <a:lumMod val="75000"/>
            </a:schemeClr>
          </a:solidFill>
        </p:spPr>
        <p:txBody>
          <a:bodyPr wrap="square" rtlCol="0">
            <a:noAutofit/>
          </a:bodyPr>
          <a:lstStyle/>
          <a:p>
            <a:pPr marL="36000" indent="-36000" algn="just">
              <a:spcAft>
                <a:spcPts val="1500"/>
              </a:spcAft>
              <a:buFont typeface="Arial" panose="020B0604020202020204" pitchFamily="34" charset="0"/>
              <a:buChar char="•"/>
            </a:pPr>
            <a:r>
              <a:rPr lang="zh-CN" altLang="en-US" sz="800" dirty="0">
                <a:solidFill>
                  <a:schemeClr val="bg1"/>
                </a:solidFill>
                <a:latin typeface="Times New Roman" panose="02020603050405020304" pitchFamily="18" charset="0"/>
                <a:ea typeface="SimSun" panose="02010600030101010101" pitchFamily="2" charset="-122"/>
                <a:cs typeface="Times New Roman" panose="02020603050405020304" pitchFamily="18" charset="0"/>
              </a:rPr>
              <a:t>居家</a:t>
            </a:r>
            <a:r>
              <a:rPr lang="en-US" altLang="zh-CN" sz="800" dirty="0">
                <a:solidFill>
                  <a:schemeClr val="bg1"/>
                </a:solidFill>
                <a:latin typeface="Times New Roman" panose="02020603050405020304" pitchFamily="18" charset="0"/>
                <a:ea typeface="SimSun" panose="02010600030101010101" pitchFamily="2" charset="-122"/>
                <a:cs typeface="Times New Roman" panose="02020603050405020304" pitchFamily="18" charset="0"/>
              </a:rPr>
              <a:t>14</a:t>
            </a:r>
            <a:r>
              <a:rPr lang="zh-CN" altLang="en-US" sz="800" dirty="0">
                <a:solidFill>
                  <a:schemeClr val="bg1"/>
                </a:solidFill>
                <a:latin typeface="Times New Roman" panose="02020603050405020304" pitchFamily="18" charset="0"/>
                <a:ea typeface="SimSun" panose="02010600030101010101" pitchFamily="2" charset="-122"/>
                <a:cs typeface="Times New Roman" panose="02020603050405020304" pitchFamily="18" charset="0"/>
              </a:rPr>
              <a:t>天，此期间不得接待访客。除非出现紧急医疗问题，否则不得出门。</a:t>
            </a:r>
            <a:endParaRPr lang="en-US" altLang="zh-CN" sz="800" dirty="0">
              <a:solidFill>
                <a:schemeClr val="bg1"/>
              </a:solidFill>
              <a:latin typeface="Times New Roman" panose="02020603050405020304" pitchFamily="18" charset="0"/>
              <a:ea typeface="SimSun" panose="02010600030101010101" pitchFamily="2" charset="-122"/>
              <a:cs typeface="Times New Roman" panose="02020603050405020304" pitchFamily="18" charset="0"/>
            </a:endParaRPr>
          </a:p>
          <a:p>
            <a:pPr marL="36000" indent="-36000" algn="just">
              <a:spcAft>
                <a:spcPts val="1500"/>
              </a:spcAft>
              <a:buFont typeface="Arial" panose="020B0604020202020204" pitchFamily="34" charset="0"/>
              <a:buChar char="•"/>
            </a:pPr>
            <a:r>
              <a:rPr lang="zh-CN" altLang="en-US" sz="800" dirty="0">
                <a:solidFill>
                  <a:schemeClr val="bg1"/>
                </a:solidFill>
                <a:latin typeface="Times New Roman" panose="02020603050405020304" pitchFamily="18" charset="0"/>
                <a:ea typeface="SimSun" panose="02010600030101010101" pitchFamily="2" charset="-122"/>
                <a:cs typeface="Times New Roman" panose="02020603050405020304" pitchFamily="18" charset="0"/>
              </a:rPr>
              <a:t>避免与他人共享生活空间，包括卧室和卫生间。</a:t>
            </a:r>
            <a:endParaRPr lang="en-US" altLang="zh-CN" sz="800" dirty="0">
              <a:solidFill>
                <a:schemeClr val="bg1"/>
              </a:solidFill>
              <a:latin typeface="Times New Roman" panose="02020603050405020304" pitchFamily="18" charset="0"/>
              <a:ea typeface="SimSun" panose="02010600030101010101" pitchFamily="2" charset="-122"/>
              <a:cs typeface="Times New Roman" panose="02020603050405020304" pitchFamily="18" charset="0"/>
            </a:endParaRPr>
          </a:p>
          <a:p>
            <a:pPr marL="36000" indent="-36000" algn="just">
              <a:spcAft>
                <a:spcPts val="1500"/>
              </a:spcAft>
              <a:buFont typeface="Arial" panose="020B0604020202020204" pitchFamily="34" charset="0"/>
              <a:buChar char="•"/>
            </a:pPr>
            <a:r>
              <a:rPr lang="zh-CN" altLang="en-US" sz="800" dirty="0">
                <a:solidFill>
                  <a:schemeClr val="bg1"/>
                </a:solidFill>
                <a:latin typeface="Times New Roman" panose="02020603050405020304" pitchFamily="18" charset="0"/>
                <a:ea typeface="SimSun" panose="02010600030101010101" pitchFamily="2" charset="-122"/>
                <a:cs typeface="Times New Roman" panose="02020603050405020304" pitchFamily="18" charset="0"/>
              </a:rPr>
              <a:t>请求帮助或利用送货上门的服务以满足食品、药品及其它需求，但要与送货员保持两米的距离。</a:t>
            </a:r>
            <a:endParaRPr lang="en-US" altLang="zh-CN" sz="800" dirty="0">
              <a:solidFill>
                <a:schemeClr val="bg1"/>
              </a:solidFill>
              <a:latin typeface="Times New Roman" panose="02020603050405020304" pitchFamily="18" charset="0"/>
              <a:ea typeface="SimSun" panose="02010600030101010101" pitchFamily="2" charset="-122"/>
              <a:cs typeface="Times New Roman" panose="02020603050405020304" pitchFamily="18" charset="0"/>
            </a:endParaRPr>
          </a:p>
          <a:p>
            <a:pPr marL="36000" indent="-36000" algn="just">
              <a:spcAft>
                <a:spcPts val="1500"/>
              </a:spcAft>
              <a:buFont typeface="Arial" panose="020B0604020202020204" pitchFamily="34" charset="0"/>
              <a:buChar char="•"/>
            </a:pPr>
            <a:r>
              <a:rPr lang="zh-CN" altLang="en-US" sz="800" dirty="0">
                <a:solidFill>
                  <a:schemeClr val="bg1"/>
                </a:solidFill>
                <a:latin typeface="Times New Roman" panose="02020603050405020304" pitchFamily="18" charset="0"/>
                <a:ea typeface="SimSun" panose="02010600030101010101" pitchFamily="2" charset="-122"/>
                <a:cs typeface="Times New Roman" panose="02020603050405020304" pitchFamily="18" charset="0"/>
              </a:rPr>
              <a:t>如果要出门呼吸新鲜空气，请留在私人场所，例如自家的院子或阳台，但要与他人保持两米的距离。</a:t>
            </a:r>
            <a:endParaRPr lang="en-US" altLang="zh-CN" sz="800" dirty="0">
              <a:solidFill>
                <a:schemeClr val="bg1"/>
              </a:solidFill>
              <a:latin typeface="Times New Roman" panose="02020603050405020304" pitchFamily="18" charset="0"/>
              <a:ea typeface="SimSun" panose="02010600030101010101" pitchFamily="2" charset="-122"/>
              <a:cs typeface="Times New Roman" panose="02020603050405020304" pitchFamily="18" charset="0"/>
            </a:endParaRPr>
          </a:p>
          <a:p>
            <a:pPr marL="36000" indent="-36000" algn="just">
              <a:spcAft>
                <a:spcPts val="1500"/>
              </a:spcAft>
              <a:buFont typeface="Arial" panose="020B0604020202020204" pitchFamily="34" charset="0"/>
              <a:buChar char="•"/>
            </a:pPr>
            <a:r>
              <a:rPr lang="zh-CN" altLang="en-US" sz="800" dirty="0">
                <a:solidFill>
                  <a:schemeClr val="bg1"/>
                </a:solidFill>
                <a:latin typeface="Times New Roman" panose="02020603050405020304" pitchFamily="18" charset="0"/>
                <a:ea typeface="SimSun" panose="02010600030101010101" pitchFamily="2" charset="-122"/>
                <a:cs typeface="Times New Roman" panose="02020603050405020304" pitchFamily="18" charset="0"/>
              </a:rPr>
              <a:t>如果出现症状，请联系您的卫生保健提供者或拨打</a:t>
            </a:r>
            <a:r>
              <a:rPr lang="en-US" altLang="zh-CN" sz="800" dirty="0">
                <a:solidFill>
                  <a:schemeClr val="bg1"/>
                </a:solidFill>
                <a:latin typeface="Times New Roman" panose="02020603050405020304" pitchFamily="18" charset="0"/>
                <a:ea typeface="SimSun" panose="02010600030101010101" pitchFamily="2" charset="-122"/>
                <a:cs typeface="Times New Roman" panose="02020603050405020304" pitchFamily="18" charset="0"/>
              </a:rPr>
              <a:t>8-1-1.</a:t>
            </a:r>
            <a:endParaRPr lang="zh-CN" altLang="en-US" sz="800" dirty="0">
              <a:solidFill>
                <a:schemeClr val="bg1"/>
              </a:solidFill>
              <a:latin typeface="Times New Roman" panose="02020603050405020304" pitchFamily="18" charset="0"/>
              <a:ea typeface="SimSun" panose="02010600030101010101" pitchFamily="2" charset="-122"/>
              <a:cs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454895" y="5833871"/>
            <a:ext cx="786383" cy="749808"/>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3" name="object 3"/>
          <p:cNvSpPr txBox="1">
            <a:spLocks noGrp="1"/>
          </p:cNvSpPr>
          <p:nvPr>
            <p:ph type="title"/>
          </p:nvPr>
        </p:nvSpPr>
        <p:spPr>
          <a:xfrm>
            <a:off x="231125" y="0"/>
            <a:ext cx="8295640" cy="513080"/>
          </a:xfrm>
          <a:prstGeom prst="rect">
            <a:avLst/>
          </a:prstGeom>
        </p:spPr>
        <p:txBody>
          <a:bodyPr vert="horz" wrap="square" lIns="0" tIns="12700" rIns="0" bIns="0" rtlCol="0">
            <a:spAutoFit/>
          </a:bodyPr>
          <a:lstStyle/>
          <a:p>
            <a:pPr marL="12700">
              <a:lnSpc>
                <a:spcPct val="100000"/>
              </a:lnSpc>
              <a:spcBef>
                <a:spcPts val="100"/>
              </a:spcBef>
            </a:pPr>
            <a:r>
              <a:rPr lang="zh-CN" altLang="en-US" sz="3200" spc="-5" dirty="0">
                <a:latin typeface="Times New Roman" panose="02020603050405020304" pitchFamily="18" charset="0"/>
                <a:ea typeface="STXihei" panose="02010600040101010101" pitchFamily="2" charset="-122"/>
                <a:cs typeface="Times New Roman" panose="02020603050405020304" pitchFamily="18" charset="0"/>
              </a:rPr>
              <a:t>第二课 </a:t>
            </a:r>
            <a:r>
              <a:rPr lang="en-US" altLang="zh-CN" sz="3200" spc="-5" dirty="0">
                <a:latin typeface="Times New Roman" panose="02020603050405020304" pitchFamily="18" charset="0"/>
                <a:ea typeface="STXihei" panose="02010600040101010101" pitchFamily="2" charset="-122"/>
                <a:cs typeface="Times New Roman" panose="02020603050405020304" pitchFamily="18" charset="0"/>
              </a:rPr>
              <a:t>- </a:t>
            </a:r>
            <a:r>
              <a:rPr lang="zh-CN" altLang="en-US" sz="3200" spc="-5" dirty="0">
                <a:latin typeface="Times New Roman" panose="02020603050405020304" pitchFamily="18" charset="0"/>
                <a:ea typeface="STXihei" panose="02010600040101010101" pitchFamily="2" charset="-122"/>
                <a:cs typeface="Times New Roman" panose="02020603050405020304" pitchFamily="18" charset="0"/>
              </a:rPr>
              <a:t>方案</a:t>
            </a:r>
            <a:r>
              <a:rPr lang="en-US" altLang="zh-CN" sz="3200" spc="-5" dirty="0">
                <a:latin typeface="Times New Roman" panose="02020603050405020304" pitchFamily="18" charset="0"/>
                <a:ea typeface="STXihei" panose="02010600040101010101" pitchFamily="2" charset="-122"/>
                <a:cs typeface="Times New Roman" panose="02020603050405020304" pitchFamily="18" charset="0"/>
              </a:rPr>
              <a:t>2</a:t>
            </a:r>
            <a:r>
              <a:rPr lang="zh-CN" altLang="en-US" sz="3200" spc="-5" dirty="0">
                <a:latin typeface="Times New Roman" panose="02020603050405020304" pitchFamily="18" charset="0"/>
                <a:ea typeface="STXihei" panose="02010600040101010101" pitchFamily="2" charset="-122"/>
                <a:cs typeface="Times New Roman" panose="02020603050405020304" pitchFamily="18" charset="0"/>
              </a:rPr>
              <a:t>：讨论问题</a:t>
            </a:r>
            <a:endParaRPr sz="3200" dirty="0">
              <a:latin typeface="Times New Roman" panose="02020603050405020304" pitchFamily="18" charset="0"/>
              <a:ea typeface="STXihei" panose="02010600040101010101" pitchFamily="2" charset="-122"/>
              <a:cs typeface="Times New Roman" panose="02020603050405020304" pitchFamily="18" charset="0"/>
            </a:endParaRPr>
          </a:p>
        </p:txBody>
      </p:sp>
      <p:sp>
        <p:nvSpPr>
          <p:cNvPr id="4" name="object 4"/>
          <p:cNvSpPr txBox="1"/>
          <p:nvPr/>
        </p:nvSpPr>
        <p:spPr>
          <a:xfrm>
            <a:off x="459724" y="498652"/>
            <a:ext cx="10970275" cy="6031138"/>
          </a:xfrm>
          <a:prstGeom prst="rect">
            <a:avLst/>
          </a:prstGeom>
        </p:spPr>
        <p:txBody>
          <a:bodyPr vert="horz" wrap="square" lIns="0" tIns="143510" rIns="0" bIns="0" rtlCol="0">
            <a:spAutoFit/>
          </a:bodyPr>
          <a:lstStyle/>
          <a:p>
            <a:pPr marL="12700">
              <a:lnSpc>
                <a:spcPct val="100000"/>
              </a:lnSpc>
              <a:spcBef>
                <a:spcPts val="1130"/>
              </a:spcBef>
            </a:pPr>
            <a:r>
              <a:rPr lang="zh-CN" altLang="en-US" sz="2600" b="1" spc="-5" dirty="0">
                <a:solidFill>
                  <a:srgbClr val="005D85"/>
                </a:solidFill>
                <a:latin typeface="STXihei" panose="02010600040101010101" pitchFamily="2" charset="-122"/>
                <a:ea typeface="STXihei" panose="02010600040101010101" pitchFamily="2" charset="-122"/>
                <a:cs typeface="Arial"/>
              </a:rPr>
              <a:t>讨论问题</a:t>
            </a:r>
            <a:endParaRPr sz="2600" b="1" dirty="0">
              <a:latin typeface="STXihei" panose="02010600040101010101" pitchFamily="2" charset="-122"/>
              <a:ea typeface="STXihei" panose="02010600040101010101" pitchFamily="2" charset="-122"/>
              <a:cs typeface="Arial"/>
            </a:endParaRPr>
          </a:p>
          <a:p>
            <a:pPr marL="355600" indent="-342900">
              <a:lnSpc>
                <a:spcPts val="2800"/>
              </a:lnSpc>
              <a:spcBef>
                <a:spcPts val="790"/>
              </a:spcBef>
              <a:buChar char="•"/>
              <a:tabLst>
                <a:tab pos="354965" algn="l"/>
                <a:tab pos="355600" algn="l"/>
              </a:tabLst>
            </a:pPr>
            <a:r>
              <a:rPr lang="zh-CN" altLang="en-US" sz="2000" spc="-5" dirty="0">
                <a:latin typeface="Times New Roman" panose="02020603050405020304" pitchFamily="18" charset="0"/>
                <a:ea typeface="SimSun" panose="02010600030101010101" pitchFamily="2" charset="-122"/>
                <a:cs typeface="Times New Roman" panose="02020603050405020304" pitchFamily="18" charset="0"/>
              </a:rPr>
              <a:t>此时，您将启用哪些计划、程序和资源？</a:t>
            </a:r>
            <a:endParaRPr lang="en-US" altLang="zh-CN" sz="2000" spc="-5" dirty="0">
              <a:latin typeface="Times New Roman" panose="02020603050405020304" pitchFamily="18" charset="0"/>
              <a:ea typeface="SimSun" panose="02010600030101010101" pitchFamily="2" charset="-122"/>
              <a:cs typeface="Times New Roman" panose="02020603050405020304" pitchFamily="18" charset="0"/>
            </a:endParaRPr>
          </a:p>
          <a:p>
            <a:pPr marL="355600" indent="-342900">
              <a:lnSpc>
                <a:spcPts val="2800"/>
              </a:lnSpc>
              <a:spcBef>
                <a:spcPts val="790"/>
              </a:spcBef>
              <a:buChar char="•"/>
              <a:tabLst>
                <a:tab pos="354965" algn="l"/>
                <a:tab pos="355600" algn="l"/>
              </a:tabLst>
            </a:pPr>
            <a:r>
              <a:rPr lang="zh-CN" altLang="en-US" sz="2000" spc="-5" dirty="0">
                <a:latin typeface="Times New Roman" panose="02020603050405020304" pitchFamily="18" charset="0"/>
                <a:ea typeface="SimSun" panose="02010600030101010101" pitchFamily="2" charset="-122"/>
                <a:cs typeface="Times New Roman" panose="02020603050405020304" pitchFamily="18" charset="0"/>
              </a:rPr>
              <a:t>需要联系哪些人，为什么以及如何联系？</a:t>
            </a:r>
            <a:endParaRPr lang="en-US" altLang="zh-CN" sz="2000" spc="-5" dirty="0">
              <a:latin typeface="Times New Roman" panose="02020603050405020304" pitchFamily="18" charset="0"/>
              <a:ea typeface="SimSun" panose="02010600030101010101" pitchFamily="2" charset="-122"/>
              <a:cs typeface="Times New Roman" panose="02020603050405020304" pitchFamily="18" charset="0"/>
            </a:endParaRPr>
          </a:p>
          <a:p>
            <a:pPr marL="355600" indent="-342900">
              <a:lnSpc>
                <a:spcPts val="2800"/>
              </a:lnSpc>
              <a:spcBef>
                <a:spcPts val="790"/>
              </a:spcBef>
              <a:buChar char="•"/>
              <a:tabLst>
                <a:tab pos="354965" algn="l"/>
                <a:tab pos="355600" algn="l"/>
              </a:tabLst>
            </a:pPr>
            <a:r>
              <a:rPr lang="zh-CN" altLang="en-US" sz="2000" spc="-5" dirty="0">
                <a:latin typeface="Times New Roman" panose="02020603050405020304" pitchFamily="18" charset="0"/>
                <a:ea typeface="SimSun" panose="02010600030101010101" pitchFamily="2" charset="-122"/>
                <a:cs typeface="Times New Roman" panose="02020603050405020304" pitchFamily="18" charset="0"/>
              </a:rPr>
              <a:t>感染者是否需要在另一地点接受进一步评估或隔离，或者能否居家自我隔离？如果他们被送到别处，如何接送？</a:t>
            </a:r>
            <a:endParaRPr lang="en-US" altLang="zh-CN" sz="2000" spc="-5" dirty="0">
              <a:latin typeface="Times New Roman" panose="02020603050405020304" pitchFamily="18" charset="0"/>
              <a:ea typeface="SimSun" panose="02010600030101010101" pitchFamily="2" charset="-122"/>
              <a:cs typeface="Times New Roman" panose="02020603050405020304" pitchFamily="18" charset="0"/>
            </a:endParaRPr>
          </a:p>
          <a:p>
            <a:pPr marL="355600" indent="-342900">
              <a:lnSpc>
                <a:spcPts val="2800"/>
              </a:lnSpc>
              <a:spcBef>
                <a:spcPts val="790"/>
              </a:spcBef>
              <a:buChar char="•"/>
              <a:tabLst>
                <a:tab pos="354965" algn="l"/>
                <a:tab pos="355600" algn="l"/>
              </a:tabLst>
            </a:pPr>
            <a:r>
              <a:rPr lang="zh-CN" altLang="en-US" sz="2000" spc="-5" dirty="0">
                <a:latin typeface="Times New Roman" panose="02020603050405020304" pitchFamily="18" charset="0"/>
                <a:ea typeface="SimSun" panose="02010600030101010101" pitchFamily="2" charset="-122"/>
                <a:cs typeface="Times New Roman" panose="02020603050405020304" pitchFamily="18" charset="0"/>
              </a:rPr>
              <a:t>对于其他乘客、机组人员，还有其它考虑吗？</a:t>
            </a:r>
            <a:endParaRPr sz="2000" dirty="0">
              <a:latin typeface="Times New Roman" panose="02020603050405020304" pitchFamily="18" charset="0"/>
              <a:ea typeface="SimSun" panose="02010600030101010101" pitchFamily="2" charset="-122"/>
              <a:cs typeface="Times New Roman" panose="02020603050405020304" pitchFamily="18" charset="0"/>
            </a:endParaRPr>
          </a:p>
          <a:p>
            <a:pPr marL="355600" indent="-342900">
              <a:lnSpc>
                <a:spcPts val="2800"/>
              </a:lnSpc>
              <a:spcBef>
                <a:spcPts val="1200"/>
              </a:spcBef>
              <a:buChar char="•"/>
              <a:tabLst>
                <a:tab pos="354965" algn="l"/>
                <a:tab pos="355600" algn="l"/>
              </a:tabLst>
            </a:pPr>
            <a:r>
              <a:rPr lang="zh-CN" altLang="en-US" sz="2000" spc="-5" dirty="0">
                <a:latin typeface="Times New Roman" panose="02020603050405020304" pitchFamily="18" charset="0"/>
                <a:ea typeface="SimSun" panose="02010600030101010101" pitchFamily="2" charset="-122"/>
                <a:cs typeface="Times New Roman" panose="02020603050405020304" pitchFamily="18" charset="0"/>
              </a:rPr>
              <a:t>对那</a:t>
            </a:r>
            <a:r>
              <a:rPr lang="en-US" altLang="zh-CN" sz="2000" spc="-5" dirty="0">
                <a:latin typeface="Times New Roman" panose="02020603050405020304" pitchFamily="18" charset="0"/>
                <a:ea typeface="SimSun" panose="02010600030101010101" pitchFamily="2" charset="-122"/>
                <a:cs typeface="Times New Roman" panose="02020603050405020304" pitchFamily="18" charset="0"/>
              </a:rPr>
              <a:t>7</a:t>
            </a:r>
            <a:r>
              <a:rPr lang="zh-CN" altLang="en-US" sz="2000" spc="-5" dirty="0">
                <a:latin typeface="Times New Roman" panose="02020603050405020304" pitchFamily="18" charset="0"/>
                <a:ea typeface="SimSun" panose="02010600030101010101" pitchFamily="2" charset="-122"/>
                <a:cs typeface="Times New Roman" panose="02020603050405020304" pitchFamily="18" charset="0"/>
              </a:rPr>
              <a:t>个不在家的人，您将怎么办？</a:t>
            </a:r>
            <a:endParaRPr lang="en-US" altLang="zh-CN" sz="2000" spc="-5" dirty="0">
              <a:latin typeface="Times New Roman" panose="02020603050405020304" pitchFamily="18" charset="0"/>
              <a:ea typeface="SimSun" panose="02010600030101010101" pitchFamily="2" charset="-122"/>
              <a:cs typeface="Times New Roman" panose="02020603050405020304" pitchFamily="18" charset="0"/>
            </a:endParaRPr>
          </a:p>
          <a:p>
            <a:pPr marL="355600" indent="-342900">
              <a:lnSpc>
                <a:spcPts val="2800"/>
              </a:lnSpc>
              <a:spcBef>
                <a:spcPts val="1200"/>
              </a:spcBef>
              <a:buChar char="•"/>
              <a:tabLst>
                <a:tab pos="354965" algn="l"/>
                <a:tab pos="355600" algn="l"/>
              </a:tabLst>
            </a:pPr>
            <a:r>
              <a:rPr lang="zh-CN" altLang="en-US" sz="2000" spc="-5" dirty="0">
                <a:latin typeface="Times New Roman" panose="02020603050405020304" pitchFamily="18" charset="0"/>
                <a:ea typeface="SimSun" panose="02010600030101010101" pitchFamily="2" charset="-122"/>
                <a:cs typeface="Times New Roman" panose="02020603050405020304" pitchFamily="18" charset="0"/>
              </a:rPr>
              <a:t>对有访客的人，您将怎么办？</a:t>
            </a:r>
            <a:endParaRPr sz="2000" dirty="0">
              <a:latin typeface="Times New Roman" panose="02020603050405020304" pitchFamily="18" charset="0"/>
              <a:ea typeface="SimSun" panose="02010600030101010101" pitchFamily="2" charset="-122"/>
              <a:cs typeface="Times New Roman" panose="02020603050405020304" pitchFamily="18" charset="0"/>
            </a:endParaRPr>
          </a:p>
          <a:p>
            <a:pPr marL="355600" indent="-342900">
              <a:lnSpc>
                <a:spcPts val="2800"/>
              </a:lnSpc>
              <a:spcBef>
                <a:spcPts val="1200"/>
              </a:spcBef>
              <a:buChar char="•"/>
              <a:tabLst>
                <a:tab pos="354965" algn="l"/>
                <a:tab pos="355600" algn="l"/>
              </a:tabLst>
            </a:pPr>
            <a:r>
              <a:rPr lang="zh-CN" altLang="en-US" sz="2000" spc="-5" dirty="0">
                <a:latin typeface="Times New Roman" panose="02020603050405020304" pitchFamily="18" charset="0"/>
                <a:ea typeface="SimSun" panose="02010600030101010101" pitchFamily="2" charset="-122"/>
                <a:cs typeface="Times New Roman" panose="02020603050405020304" pitchFamily="18" charset="0"/>
              </a:rPr>
              <a:t>对出现症状的人，您将怎么办？</a:t>
            </a:r>
            <a:endParaRPr lang="en-US" altLang="zh-CN" sz="2000" spc="-5" dirty="0">
              <a:latin typeface="Times New Roman" panose="02020603050405020304" pitchFamily="18" charset="0"/>
              <a:ea typeface="SimSun" panose="02010600030101010101" pitchFamily="2" charset="-122"/>
              <a:cs typeface="Times New Roman" panose="02020603050405020304" pitchFamily="18" charset="0"/>
            </a:endParaRPr>
          </a:p>
          <a:p>
            <a:pPr marL="355600" indent="-342900">
              <a:lnSpc>
                <a:spcPts val="2800"/>
              </a:lnSpc>
              <a:spcBef>
                <a:spcPts val="1200"/>
              </a:spcBef>
              <a:buChar char="•"/>
              <a:tabLst>
                <a:tab pos="354965" algn="l"/>
                <a:tab pos="355600" algn="l"/>
              </a:tabLst>
            </a:pPr>
            <a:r>
              <a:rPr lang="zh-CN" altLang="en-US" sz="2000" spc="-5" dirty="0">
                <a:latin typeface="Times New Roman" panose="02020603050405020304" pitchFamily="18" charset="0"/>
                <a:ea typeface="SimSun" panose="02010600030101010101" pitchFamily="2" charset="-122"/>
                <a:cs typeface="Times New Roman" panose="02020603050405020304" pitchFamily="18" charset="0"/>
              </a:rPr>
              <a:t>您行动的法律框架是什么？你有什么额外的权力来实施隔离或发布通知要求遵守隔离规定（罚款或其它制裁）？</a:t>
            </a:r>
            <a:endParaRPr sz="2000" dirty="0">
              <a:latin typeface="Times New Roman" panose="02020603050405020304" pitchFamily="18" charset="0"/>
              <a:ea typeface="SimSun" panose="02010600030101010101" pitchFamily="2" charset="-122"/>
              <a:cs typeface="Times New Roman" panose="02020603050405020304" pitchFamily="18" charset="0"/>
            </a:endParaRPr>
          </a:p>
          <a:p>
            <a:pPr marL="12700">
              <a:lnSpc>
                <a:spcPct val="100000"/>
              </a:lnSpc>
              <a:spcBef>
                <a:spcPts val="985"/>
              </a:spcBef>
              <a:tabLst>
                <a:tab pos="904240" algn="l"/>
              </a:tabLst>
            </a:pPr>
            <a:r>
              <a:rPr lang="zh-CN" altLang="en-US" sz="2000" dirty="0">
                <a:solidFill>
                  <a:srgbClr val="FF0000"/>
                </a:solidFill>
                <a:latin typeface="KaiTi" panose="02010609060101010101" pitchFamily="49" charset="-122"/>
                <a:ea typeface="KaiTi" panose="02010609060101010101" pitchFamily="49" charset="-122"/>
                <a:cs typeface="Arial"/>
              </a:rPr>
              <a:t>根据您的上述回答，列出您的优势和弱点。</a:t>
            </a:r>
            <a:endParaRPr sz="2000" dirty="0">
              <a:latin typeface="KaiTi" panose="02010609060101010101" pitchFamily="49" charset="-122"/>
              <a:ea typeface="KaiTi" panose="02010609060101010101" pitchFamily="49" charset="-122"/>
              <a:cs typeface="Arial"/>
            </a:endParaRPr>
          </a:p>
          <a:p>
            <a:pPr marL="9777095">
              <a:lnSpc>
                <a:spcPct val="100000"/>
              </a:lnSpc>
              <a:spcBef>
                <a:spcPts val="464"/>
              </a:spcBef>
            </a:pPr>
            <a:r>
              <a:rPr sz="2400" b="1" dirty="0">
                <a:solidFill>
                  <a:srgbClr val="0070C0"/>
                </a:solidFill>
                <a:latin typeface="Times New Roman" panose="02020603050405020304" pitchFamily="18" charset="0"/>
                <a:ea typeface="STXihei" panose="02010600040101010101" pitchFamily="2" charset="-122"/>
                <a:cs typeface="Times New Roman" panose="02020603050405020304" pitchFamily="18" charset="0"/>
              </a:rPr>
              <a:t>30</a:t>
            </a:r>
            <a:r>
              <a:rPr lang="zh-CN" altLang="en-US" sz="2400" b="1" spc="-5" dirty="0">
                <a:solidFill>
                  <a:srgbClr val="0070C0"/>
                </a:solidFill>
                <a:latin typeface="Times New Roman" panose="02020603050405020304" pitchFamily="18" charset="0"/>
                <a:ea typeface="STXihei" panose="02010600040101010101" pitchFamily="2" charset="-122"/>
                <a:cs typeface="Times New Roman" panose="02020603050405020304" pitchFamily="18" charset="0"/>
              </a:rPr>
              <a:t>分钟</a:t>
            </a:r>
            <a:endParaRPr sz="2400" dirty="0">
              <a:latin typeface="Times New Roman" panose="02020603050405020304" pitchFamily="18" charset="0"/>
              <a:ea typeface="STXihei" panose="02010600040101010101" pitchFamily="2" charset="-122"/>
              <a:cs typeface="Times New Roman" panose="02020603050405020304"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31125" y="0"/>
            <a:ext cx="1155065" cy="513080"/>
          </a:xfrm>
          <a:prstGeom prst="rect">
            <a:avLst/>
          </a:prstGeom>
        </p:spPr>
        <p:txBody>
          <a:bodyPr vert="horz" wrap="square" lIns="0" tIns="12700" rIns="0" bIns="0" rtlCol="0">
            <a:spAutoFit/>
          </a:bodyPr>
          <a:lstStyle/>
          <a:p>
            <a:pPr marL="12700">
              <a:lnSpc>
                <a:spcPct val="100000"/>
              </a:lnSpc>
              <a:spcBef>
                <a:spcPts val="100"/>
              </a:spcBef>
            </a:pPr>
            <a:r>
              <a:rPr lang="zh-CN" altLang="en-US" sz="3200" b="1" dirty="0">
                <a:solidFill>
                  <a:schemeClr val="bg1"/>
                </a:solidFill>
                <a:latin typeface="STXihei" panose="02010600040101010101" pitchFamily="2" charset="-122"/>
                <a:ea typeface="STXihei" panose="02010600040101010101" pitchFamily="2" charset="-122"/>
                <a:cs typeface="Arial"/>
              </a:rPr>
              <a:t>休息</a:t>
            </a:r>
            <a:endParaRPr sz="3200" b="1" dirty="0">
              <a:solidFill>
                <a:schemeClr val="bg1"/>
              </a:solidFill>
              <a:latin typeface="STXihei" panose="02010600040101010101" pitchFamily="2" charset="-122"/>
              <a:ea typeface="STXihei" panose="02010600040101010101" pitchFamily="2" charset="-122"/>
              <a:cs typeface="Arial"/>
            </a:endParaRPr>
          </a:p>
        </p:txBody>
      </p:sp>
      <p:sp>
        <p:nvSpPr>
          <p:cNvPr id="3" name="object 3"/>
          <p:cNvSpPr/>
          <p:nvPr/>
        </p:nvSpPr>
        <p:spPr>
          <a:xfrm>
            <a:off x="3650455" y="1513681"/>
            <a:ext cx="3832225" cy="3830954"/>
          </a:xfrm>
          <a:custGeom>
            <a:avLst/>
            <a:gdLst/>
            <a:ahLst/>
            <a:cxnLst/>
            <a:rect l="l" t="t" r="r" b="b"/>
            <a:pathLst>
              <a:path w="3832225" h="3830954">
                <a:moveTo>
                  <a:pt x="3716337" y="0"/>
                </a:moveTo>
                <a:lnTo>
                  <a:pt x="115887" y="0"/>
                </a:lnTo>
                <a:lnTo>
                  <a:pt x="70778" y="9107"/>
                </a:lnTo>
                <a:lnTo>
                  <a:pt x="33942" y="33942"/>
                </a:lnTo>
                <a:lnTo>
                  <a:pt x="9107" y="70778"/>
                </a:lnTo>
                <a:lnTo>
                  <a:pt x="0" y="115887"/>
                </a:lnTo>
                <a:lnTo>
                  <a:pt x="0" y="3714750"/>
                </a:lnTo>
                <a:lnTo>
                  <a:pt x="9107" y="3759858"/>
                </a:lnTo>
                <a:lnTo>
                  <a:pt x="33942" y="3796694"/>
                </a:lnTo>
                <a:lnTo>
                  <a:pt x="70778" y="3821530"/>
                </a:lnTo>
                <a:lnTo>
                  <a:pt x="115887" y="3830637"/>
                </a:lnTo>
                <a:lnTo>
                  <a:pt x="3716337" y="3830637"/>
                </a:lnTo>
                <a:lnTo>
                  <a:pt x="3761446" y="3821530"/>
                </a:lnTo>
                <a:lnTo>
                  <a:pt x="3798282" y="3796694"/>
                </a:lnTo>
                <a:lnTo>
                  <a:pt x="3823117" y="3759858"/>
                </a:lnTo>
                <a:lnTo>
                  <a:pt x="3832225" y="3714750"/>
                </a:lnTo>
                <a:lnTo>
                  <a:pt x="3832225" y="3691572"/>
                </a:lnTo>
                <a:lnTo>
                  <a:pt x="139064" y="3691572"/>
                </a:lnTo>
                <a:lnTo>
                  <a:pt x="139064" y="139064"/>
                </a:lnTo>
                <a:lnTo>
                  <a:pt x="3832225" y="139064"/>
                </a:lnTo>
                <a:lnTo>
                  <a:pt x="3832225" y="115887"/>
                </a:lnTo>
                <a:lnTo>
                  <a:pt x="3823117" y="70778"/>
                </a:lnTo>
                <a:lnTo>
                  <a:pt x="3798282" y="33942"/>
                </a:lnTo>
                <a:lnTo>
                  <a:pt x="3761446" y="9107"/>
                </a:lnTo>
                <a:lnTo>
                  <a:pt x="3716337" y="0"/>
                </a:lnTo>
                <a:close/>
              </a:path>
              <a:path w="3832225" h="3830954">
                <a:moveTo>
                  <a:pt x="3832225" y="139064"/>
                </a:moveTo>
                <a:lnTo>
                  <a:pt x="3693159" y="139064"/>
                </a:lnTo>
                <a:lnTo>
                  <a:pt x="3693159" y="3691572"/>
                </a:lnTo>
                <a:lnTo>
                  <a:pt x="3832225" y="3691572"/>
                </a:lnTo>
                <a:lnTo>
                  <a:pt x="3832225" y="139064"/>
                </a:lnTo>
                <a:close/>
              </a:path>
              <a:path w="3832225" h="3830954">
                <a:moveTo>
                  <a:pt x="3646804" y="185420"/>
                </a:moveTo>
                <a:lnTo>
                  <a:pt x="185419" y="185420"/>
                </a:lnTo>
                <a:lnTo>
                  <a:pt x="185419" y="3645217"/>
                </a:lnTo>
                <a:lnTo>
                  <a:pt x="3646804" y="3645217"/>
                </a:lnTo>
                <a:lnTo>
                  <a:pt x="3646804" y="3598862"/>
                </a:lnTo>
                <a:lnTo>
                  <a:pt x="231775" y="3598862"/>
                </a:lnTo>
                <a:lnTo>
                  <a:pt x="231775" y="231775"/>
                </a:lnTo>
                <a:lnTo>
                  <a:pt x="3646804" y="231775"/>
                </a:lnTo>
                <a:lnTo>
                  <a:pt x="3646804" y="185420"/>
                </a:lnTo>
                <a:close/>
              </a:path>
              <a:path w="3832225" h="3830954">
                <a:moveTo>
                  <a:pt x="3646804" y="231775"/>
                </a:moveTo>
                <a:lnTo>
                  <a:pt x="3600450" y="231775"/>
                </a:lnTo>
                <a:lnTo>
                  <a:pt x="3600450" y="3598862"/>
                </a:lnTo>
                <a:lnTo>
                  <a:pt x="3646804" y="3598862"/>
                </a:lnTo>
                <a:lnTo>
                  <a:pt x="3646804" y="231775"/>
                </a:lnTo>
                <a:close/>
              </a:path>
            </a:pathLst>
          </a:custGeom>
          <a:solidFill>
            <a:srgbClr val="A24B19"/>
          </a:solidFill>
        </p:spPr>
        <p:txBody>
          <a:bodyPr wrap="square" lIns="0" tIns="0" rIns="0" bIns="0" rtlCol="0"/>
          <a:lstStyle/>
          <a:p>
            <a:endParaRPr/>
          </a:p>
        </p:txBody>
      </p:sp>
      <p:sp>
        <p:nvSpPr>
          <p:cNvPr id="4" name="object 4"/>
          <p:cNvSpPr txBox="1"/>
          <p:nvPr/>
        </p:nvSpPr>
        <p:spPr>
          <a:xfrm>
            <a:off x="4144167" y="2855467"/>
            <a:ext cx="2844800" cy="1141338"/>
          </a:xfrm>
          <a:prstGeom prst="rect">
            <a:avLst/>
          </a:prstGeom>
        </p:spPr>
        <p:txBody>
          <a:bodyPr vert="horz" wrap="square" lIns="0" tIns="33020" rIns="0" bIns="0" rtlCol="0">
            <a:spAutoFit/>
          </a:bodyPr>
          <a:lstStyle/>
          <a:p>
            <a:pPr lvl="0" algn="ctr"/>
            <a:r>
              <a:rPr lang="zh-CN" altLang="en-US" sz="3600" b="1" dirty="0">
                <a:solidFill>
                  <a:srgbClr val="A24B19"/>
                </a:solidFill>
                <a:latin typeface="Times New Roman" panose="02020603050405020304" pitchFamily="18" charset="0"/>
                <a:ea typeface="STXihei" panose="02010600040101010101" pitchFamily="2" charset="-122"/>
                <a:cs typeface="Times New Roman" panose="02020603050405020304" pitchFamily="18" charset="0"/>
              </a:rPr>
              <a:t>茶歇</a:t>
            </a:r>
            <a:br>
              <a:rPr lang="en-US" altLang="zh-CN" sz="3600" b="1" dirty="0">
                <a:solidFill>
                  <a:srgbClr val="A24B19"/>
                </a:solidFill>
                <a:latin typeface="Times New Roman" panose="02020603050405020304" pitchFamily="18" charset="0"/>
                <a:ea typeface="STXihei" panose="02010600040101010101" pitchFamily="2" charset="-122"/>
                <a:cs typeface="Times New Roman" panose="02020603050405020304" pitchFamily="18" charset="0"/>
              </a:rPr>
            </a:br>
            <a:r>
              <a:rPr lang="zh-CN" altLang="en-US" sz="3600" b="1" dirty="0">
                <a:solidFill>
                  <a:srgbClr val="A24B19"/>
                </a:solidFill>
                <a:latin typeface="Times New Roman" panose="02020603050405020304" pitchFamily="18" charset="0"/>
                <a:ea typeface="STXihei" panose="02010600040101010101" pitchFamily="2" charset="-122"/>
                <a:cs typeface="Times New Roman" panose="02020603050405020304" pitchFamily="18" charset="0"/>
              </a:rPr>
              <a:t>（</a:t>
            </a:r>
            <a:r>
              <a:rPr lang="en-US" altLang="zh-CN" sz="3600" b="1" dirty="0">
                <a:solidFill>
                  <a:srgbClr val="A24B19"/>
                </a:solidFill>
                <a:latin typeface="Times New Roman" panose="02020603050405020304" pitchFamily="18" charset="0"/>
                <a:ea typeface="STXihei" panose="02010600040101010101" pitchFamily="2" charset="-122"/>
                <a:cs typeface="Times New Roman" panose="02020603050405020304" pitchFamily="18" charset="0"/>
              </a:rPr>
              <a:t>15</a:t>
            </a:r>
            <a:r>
              <a:rPr lang="zh-CN" altLang="en-US" sz="3600" b="1" dirty="0">
                <a:solidFill>
                  <a:srgbClr val="A24B19"/>
                </a:solidFill>
                <a:latin typeface="Times New Roman" panose="02020603050405020304" pitchFamily="18" charset="0"/>
                <a:ea typeface="STXihei" panose="02010600040101010101" pitchFamily="2" charset="-122"/>
                <a:cs typeface="Times New Roman" panose="02020603050405020304" pitchFamily="18" charset="0"/>
              </a:rPr>
              <a:t>分钟）</a:t>
            </a:r>
            <a:endParaRPr lang="en-US" altLang="zh-CN" sz="3600" b="1" dirty="0">
              <a:solidFill>
                <a:srgbClr val="A24B19"/>
              </a:solidFill>
              <a:latin typeface="Times New Roman" panose="02020603050405020304" pitchFamily="18" charset="0"/>
              <a:ea typeface="STXihei" panose="02010600040101010101" pitchFamily="2" charset="-122"/>
              <a:cs typeface="Times New Roman" panose="02020603050405020304"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1587"/>
            <a:ext cx="7771130" cy="487313"/>
          </a:xfrm>
          <a:prstGeom prst="rect">
            <a:avLst/>
          </a:prstGeom>
        </p:spPr>
        <p:txBody>
          <a:bodyPr vert="horz" wrap="square" lIns="0" tIns="0" rIns="0" bIns="0" rtlCol="0">
            <a:spAutoFit/>
          </a:bodyPr>
          <a:lstStyle/>
          <a:p>
            <a:pPr marL="243204">
              <a:lnSpc>
                <a:spcPts val="3820"/>
              </a:lnSpc>
            </a:pPr>
            <a:r>
              <a:rPr lang="zh-CN" altLang="en-US" sz="3200" dirty="0">
                <a:latin typeface="Times New Roman" panose="02020603050405020304" pitchFamily="18" charset="0"/>
                <a:ea typeface="STXihei" panose="02010600040101010101" pitchFamily="2" charset="-122"/>
                <a:cs typeface="Times New Roman" panose="02020603050405020304" pitchFamily="18" charset="0"/>
              </a:rPr>
              <a:t>第三课 </a:t>
            </a:r>
            <a:r>
              <a:rPr lang="en-US" altLang="zh-CN" sz="3200" dirty="0">
                <a:latin typeface="Times New Roman" panose="02020603050405020304" pitchFamily="18" charset="0"/>
                <a:ea typeface="STXihei" panose="02010600040101010101" pitchFamily="2" charset="-122"/>
                <a:cs typeface="Times New Roman" panose="02020603050405020304" pitchFamily="18" charset="0"/>
              </a:rPr>
              <a:t>– </a:t>
            </a:r>
            <a:r>
              <a:rPr lang="zh-CN" altLang="en-US" sz="3200" dirty="0">
                <a:latin typeface="Times New Roman" panose="02020603050405020304" pitchFamily="18" charset="0"/>
                <a:ea typeface="STXihei" panose="02010600040101010101" pitchFamily="2" charset="-122"/>
                <a:cs typeface="Times New Roman" panose="02020603050405020304" pitchFamily="18" charset="0"/>
              </a:rPr>
              <a:t>货船</a:t>
            </a:r>
            <a:endParaRPr sz="3200" dirty="0">
              <a:latin typeface="Times New Roman" panose="02020603050405020304" pitchFamily="18" charset="0"/>
              <a:ea typeface="STXihei" panose="02010600040101010101" pitchFamily="2" charset="-122"/>
              <a:cs typeface="Times New Roman" panose="02020603050405020304" pitchFamily="18" charset="0"/>
            </a:endParaRPr>
          </a:p>
        </p:txBody>
      </p:sp>
      <p:grpSp>
        <p:nvGrpSpPr>
          <p:cNvPr id="3" name="object 3"/>
          <p:cNvGrpSpPr/>
          <p:nvPr/>
        </p:nvGrpSpPr>
        <p:grpSpPr>
          <a:xfrm>
            <a:off x="7732776" y="0"/>
            <a:ext cx="4459605" cy="701040"/>
            <a:chOff x="7732776" y="0"/>
            <a:chExt cx="4459605" cy="701040"/>
          </a:xfrm>
        </p:grpSpPr>
        <p:sp>
          <p:nvSpPr>
            <p:cNvPr id="4" name="object 4"/>
            <p:cNvSpPr/>
            <p:nvPr/>
          </p:nvSpPr>
          <p:spPr>
            <a:xfrm>
              <a:off x="7732776" y="0"/>
              <a:ext cx="4282439" cy="701039"/>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7770811" y="1587"/>
              <a:ext cx="4151629" cy="606425"/>
            </a:xfrm>
            <a:custGeom>
              <a:avLst/>
              <a:gdLst/>
              <a:ahLst/>
              <a:cxnLst/>
              <a:rect l="l" t="t" r="r" b="b"/>
              <a:pathLst>
                <a:path w="4151629" h="606425">
                  <a:moveTo>
                    <a:pt x="4151312" y="0"/>
                  </a:moveTo>
                  <a:lnTo>
                    <a:pt x="676645" y="0"/>
                  </a:lnTo>
                  <a:lnTo>
                    <a:pt x="0" y="0"/>
                  </a:lnTo>
                  <a:lnTo>
                    <a:pt x="676645" y="606423"/>
                  </a:lnTo>
                  <a:lnTo>
                    <a:pt x="4151312" y="606423"/>
                  </a:lnTo>
                  <a:lnTo>
                    <a:pt x="4151312" y="0"/>
                  </a:lnTo>
                  <a:close/>
                </a:path>
              </a:pathLst>
            </a:custGeom>
            <a:solidFill>
              <a:srgbClr val="A24B19"/>
            </a:solidFill>
          </p:spPr>
          <p:txBody>
            <a:bodyPr wrap="square" lIns="0" tIns="0" rIns="0" bIns="0" rtlCol="0"/>
            <a:lstStyle/>
            <a:p>
              <a:endParaRPr/>
            </a:p>
          </p:txBody>
        </p:sp>
        <p:sp>
          <p:nvSpPr>
            <p:cNvPr id="6" name="object 6"/>
            <p:cNvSpPr/>
            <p:nvPr/>
          </p:nvSpPr>
          <p:spPr>
            <a:xfrm>
              <a:off x="8004048" y="0"/>
              <a:ext cx="4184904" cy="701039"/>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7" name="object 7"/>
            <p:cNvSpPr/>
            <p:nvPr/>
          </p:nvSpPr>
          <p:spPr>
            <a:xfrm>
              <a:off x="8040687" y="1587"/>
              <a:ext cx="4151629" cy="606425"/>
            </a:xfrm>
            <a:custGeom>
              <a:avLst/>
              <a:gdLst/>
              <a:ahLst/>
              <a:cxnLst/>
              <a:rect l="l" t="t" r="r" b="b"/>
              <a:pathLst>
                <a:path w="4151629" h="606425">
                  <a:moveTo>
                    <a:pt x="4151311" y="0"/>
                  </a:moveTo>
                  <a:lnTo>
                    <a:pt x="676644" y="0"/>
                  </a:lnTo>
                  <a:lnTo>
                    <a:pt x="0" y="0"/>
                  </a:lnTo>
                  <a:lnTo>
                    <a:pt x="676644" y="606423"/>
                  </a:lnTo>
                  <a:lnTo>
                    <a:pt x="4151311" y="606423"/>
                  </a:lnTo>
                  <a:lnTo>
                    <a:pt x="4151311" y="0"/>
                  </a:lnTo>
                  <a:close/>
                </a:path>
              </a:pathLst>
            </a:custGeom>
            <a:solidFill>
              <a:srgbClr val="D86422"/>
            </a:solidFill>
          </p:spPr>
          <p:txBody>
            <a:bodyPr wrap="square" lIns="0" tIns="0" rIns="0" bIns="0" rtlCol="0"/>
            <a:lstStyle/>
            <a:p>
              <a:endParaRPr/>
            </a:p>
          </p:txBody>
        </p:sp>
      </p:grpSp>
      <p:sp>
        <p:nvSpPr>
          <p:cNvPr id="8" name="object 8"/>
          <p:cNvSpPr txBox="1"/>
          <p:nvPr/>
        </p:nvSpPr>
        <p:spPr>
          <a:xfrm>
            <a:off x="8040687" y="1586"/>
            <a:ext cx="3881754" cy="606425"/>
          </a:xfrm>
          <a:prstGeom prst="rect">
            <a:avLst/>
          </a:prstGeom>
          <a:solidFill>
            <a:srgbClr val="D86422"/>
          </a:solidFill>
        </p:spPr>
        <p:txBody>
          <a:bodyPr vert="horz" wrap="square" lIns="0" tIns="222885" rIns="0" bIns="0" rtlCol="0">
            <a:noAutofit/>
          </a:bodyPr>
          <a:lstStyle/>
          <a:p>
            <a:pPr marL="1073785">
              <a:lnSpc>
                <a:spcPct val="100000"/>
              </a:lnSpc>
              <a:spcBef>
                <a:spcPts val="1755"/>
              </a:spcBef>
            </a:pPr>
            <a:r>
              <a:rPr lang="zh-CN" altLang="en-US" sz="2000" b="1" spc="-5" dirty="0">
                <a:solidFill>
                  <a:srgbClr val="FFFFFF"/>
                </a:solidFill>
                <a:latin typeface="STXihei" panose="02010600040101010101" pitchFamily="2" charset="-122"/>
                <a:ea typeface="STXihei" panose="02010600040101010101" pitchFamily="2" charset="-122"/>
                <a:cs typeface="Arial Black"/>
              </a:rPr>
              <a:t>仅用于模拟</a:t>
            </a:r>
            <a:endParaRPr sz="2000" b="1" dirty="0">
              <a:latin typeface="STXihei" panose="02010600040101010101" pitchFamily="2" charset="-122"/>
              <a:ea typeface="STXihei" panose="02010600040101010101" pitchFamily="2" charset="-122"/>
              <a:cs typeface="Arial Black"/>
            </a:endParaRPr>
          </a:p>
        </p:txBody>
      </p:sp>
      <p:sp>
        <p:nvSpPr>
          <p:cNvPr id="9" name="object 9"/>
          <p:cNvSpPr/>
          <p:nvPr/>
        </p:nvSpPr>
        <p:spPr>
          <a:xfrm>
            <a:off x="484187" y="841375"/>
            <a:ext cx="6809740" cy="4873625"/>
          </a:xfrm>
          <a:custGeom>
            <a:avLst/>
            <a:gdLst/>
            <a:ahLst/>
            <a:cxnLst/>
            <a:rect l="l" t="t" r="r" b="b"/>
            <a:pathLst>
              <a:path w="6809740" h="5553075">
                <a:moveTo>
                  <a:pt x="6809241" y="0"/>
                </a:moveTo>
                <a:lnTo>
                  <a:pt x="0" y="0"/>
                </a:lnTo>
                <a:lnTo>
                  <a:pt x="0" y="5553074"/>
                </a:lnTo>
                <a:lnTo>
                  <a:pt x="6809241" y="5553074"/>
                </a:lnTo>
                <a:lnTo>
                  <a:pt x="6809241" y="0"/>
                </a:lnTo>
                <a:close/>
              </a:path>
            </a:pathLst>
          </a:custGeom>
          <a:solidFill>
            <a:srgbClr val="DDDDDD"/>
          </a:solidFill>
        </p:spPr>
        <p:txBody>
          <a:bodyPr wrap="square" lIns="0" tIns="0" rIns="0" bIns="0" rtlCol="0"/>
          <a:lstStyle/>
          <a:p>
            <a:endParaRPr/>
          </a:p>
        </p:txBody>
      </p:sp>
      <p:sp>
        <p:nvSpPr>
          <p:cNvPr id="10" name="object 10"/>
          <p:cNvSpPr txBox="1"/>
          <p:nvPr/>
        </p:nvSpPr>
        <p:spPr>
          <a:xfrm>
            <a:off x="562912" y="894588"/>
            <a:ext cx="6652895" cy="3320717"/>
          </a:xfrm>
          <a:prstGeom prst="rect">
            <a:avLst/>
          </a:prstGeom>
        </p:spPr>
        <p:txBody>
          <a:bodyPr vert="horz" wrap="square" lIns="0" tIns="12700" rIns="0" bIns="0" rtlCol="0">
            <a:spAutoFit/>
          </a:bodyPr>
          <a:lstStyle/>
          <a:p>
            <a:pPr marL="241300" marR="5715" indent="-228600" algn="just">
              <a:lnSpc>
                <a:spcPts val="3000"/>
              </a:lnSpc>
              <a:spcBef>
                <a:spcPts val="100"/>
              </a:spcBef>
              <a:spcAft>
                <a:spcPts val="600"/>
              </a:spcAft>
              <a:buChar char="•"/>
              <a:tabLst>
                <a:tab pos="241300" algn="l"/>
              </a:tabLst>
            </a:pPr>
            <a:r>
              <a:rPr lang="en-US" altLang="zh-CN" sz="2000" dirty="0">
                <a:latin typeface="Times New Roman" panose="02020603050405020304" pitchFamily="18" charset="0"/>
                <a:ea typeface="SimSun" panose="02010600030101010101" pitchFamily="2" charset="-122"/>
                <a:cs typeface="Times New Roman" panose="02020603050405020304" pitchFamily="18" charset="0"/>
              </a:rPr>
              <a:t>Maersk Orion</a:t>
            </a:r>
            <a:r>
              <a:rPr lang="zh-CN" altLang="en-US" sz="2000" dirty="0">
                <a:latin typeface="Times New Roman" panose="02020603050405020304" pitchFamily="18" charset="0"/>
                <a:ea typeface="SimSun" panose="02010600030101010101" pitchFamily="2" charset="-122"/>
                <a:cs typeface="Times New Roman" panose="02020603050405020304" pitchFamily="18" charset="0"/>
              </a:rPr>
              <a:t>号货船报告说，船上有紧急医疗情况，并要求在指定入境口岸停靠。</a:t>
            </a:r>
            <a:endParaRPr lang="en-US" altLang="zh-CN" sz="2000" dirty="0">
              <a:latin typeface="Times New Roman" panose="02020603050405020304" pitchFamily="18" charset="0"/>
              <a:ea typeface="SimSun" panose="02010600030101010101" pitchFamily="2" charset="-122"/>
              <a:cs typeface="Times New Roman" panose="02020603050405020304" pitchFamily="18" charset="0"/>
            </a:endParaRPr>
          </a:p>
          <a:p>
            <a:pPr marL="241300" marR="5715" indent="-228600" algn="just">
              <a:lnSpc>
                <a:spcPts val="3000"/>
              </a:lnSpc>
              <a:spcBef>
                <a:spcPts val="100"/>
              </a:spcBef>
              <a:spcAft>
                <a:spcPts val="600"/>
              </a:spcAft>
              <a:buChar char="•"/>
              <a:tabLst>
                <a:tab pos="241300" algn="l"/>
              </a:tabLst>
            </a:pPr>
            <a:r>
              <a:rPr lang="zh-CN" altLang="en-US" sz="2000" dirty="0">
                <a:latin typeface="Times New Roman" panose="02020603050405020304" pitchFamily="18" charset="0"/>
                <a:ea typeface="SimSun" panose="02010600030101010101" pitchFamily="2" charset="-122"/>
                <a:cs typeface="Times New Roman" panose="02020603050405020304" pitchFamily="18" charset="0"/>
              </a:rPr>
              <a:t>船上有</a:t>
            </a:r>
            <a:r>
              <a:rPr lang="en-US" altLang="zh-CN" sz="2000" dirty="0">
                <a:latin typeface="Times New Roman" panose="02020603050405020304" pitchFamily="18" charset="0"/>
                <a:ea typeface="SimSun" panose="02010600030101010101" pitchFamily="2" charset="-122"/>
                <a:cs typeface="Times New Roman" panose="02020603050405020304" pitchFamily="18" charset="0"/>
              </a:rPr>
              <a:t>23</a:t>
            </a:r>
            <a:r>
              <a:rPr lang="zh-CN" altLang="en-US" sz="2000" dirty="0">
                <a:latin typeface="Times New Roman" panose="02020603050405020304" pitchFamily="18" charset="0"/>
                <a:ea typeface="SimSun" panose="02010600030101010101" pitchFamily="2" charset="-122"/>
                <a:cs typeface="Times New Roman" panose="02020603050405020304" pitchFamily="18" charset="0"/>
              </a:rPr>
              <a:t>名船员，包括高级船员（船长、轮机长）、专业技术人员（电工、机械师）和下层船员或“额定人员”（甲板水手、厨师和机工）。</a:t>
            </a:r>
            <a:endParaRPr lang="en-US" altLang="zh-CN" sz="2000" dirty="0">
              <a:latin typeface="Times New Roman" panose="02020603050405020304" pitchFamily="18" charset="0"/>
              <a:ea typeface="SimSun" panose="02010600030101010101" pitchFamily="2" charset="-122"/>
              <a:cs typeface="Times New Roman" panose="02020603050405020304" pitchFamily="18" charset="0"/>
            </a:endParaRPr>
          </a:p>
          <a:p>
            <a:pPr marL="241300" marR="5715" indent="-228600" algn="just">
              <a:lnSpc>
                <a:spcPts val="3000"/>
              </a:lnSpc>
              <a:spcBef>
                <a:spcPts val="100"/>
              </a:spcBef>
              <a:spcAft>
                <a:spcPts val="600"/>
              </a:spcAft>
              <a:buChar char="•"/>
              <a:tabLst>
                <a:tab pos="241300" algn="l"/>
              </a:tabLst>
            </a:pPr>
            <a:r>
              <a:rPr lang="zh-CN" altLang="en-US" sz="2000" dirty="0">
                <a:latin typeface="Times New Roman" panose="02020603050405020304" pitchFamily="18" charset="0"/>
                <a:ea typeface="SimSun" panose="02010600030101010101" pitchFamily="2" charset="-122"/>
                <a:cs typeface="Times New Roman" panose="02020603050405020304" pitchFamily="18" charset="0"/>
              </a:rPr>
              <a:t>该船</a:t>
            </a:r>
            <a:r>
              <a:rPr lang="en-US" altLang="zh-CN" sz="2000" dirty="0">
                <a:latin typeface="Times New Roman" panose="02020603050405020304" pitchFamily="18" charset="0"/>
                <a:ea typeface="SimSun" panose="02010600030101010101" pitchFamily="2" charset="-122"/>
                <a:cs typeface="Times New Roman" panose="02020603050405020304" pitchFamily="18" charset="0"/>
              </a:rPr>
              <a:t>6</a:t>
            </a:r>
            <a:r>
              <a:rPr lang="zh-CN" altLang="en-US" sz="2000" dirty="0">
                <a:latin typeface="Times New Roman" panose="02020603050405020304" pitchFamily="18" charset="0"/>
                <a:ea typeface="SimSun" panose="02010600030101010101" pitchFamily="2" charset="-122"/>
                <a:cs typeface="Times New Roman" panose="02020603050405020304" pitchFamily="18" charset="0"/>
              </a:rPr>
              <a:t>天前驶离一个</a:t>
            </a:r>
            <a:r>
              <a:rPr lang="en-US" altLang="zh-CN" sz="2000" dirty="0">
                <a:latin typeface="Times New Roman" panose="02020603050405020304" pitchFamily="18" charset="0"/>
                <a:ea typeface="SimSun" panose="02010600030101010101" pitchFamily="2" charset="-122"/>
                <a:cs typeface="Times New Roman" panose="02020603050405020304" pitchFamily="18" charset="0"/>
              </a:rPr>
              <a:t>COVID-19</a:t>
            </a:r>
            <a:r>
              <a:rPr lang="zh-CN" altLang="en-US" sz="2000" dirty="0">
                <a:latin typeface="Times New Roman" panose="02020603050405020304" pitchFamily="18" charset="0"/>
                <a:ea typeface="SimSun" panose="02010600030101010101" pitchFamily="2" charset="-122"/>
                <a:cs typeface="Times New Roman" panose="02020603050405020304" pitchFamily="18" charset="0"/>
              </a:rPr>
              <a:t>高发病率国家。</a:t>
            </a:r>
            <a:endParaRPr lang="en-US" altLang="zh-CN" sz="2000" dirty="0">
              <a:latin typeface="Times New Roman" panose="02020603050405020304" pitchFamily="18" charset="0"/>
              <a:ea typeface="SimSun" panose="02010600030101010101" pitchFamily="2" charset="-122"/>
              <a:cs typeface="Times New Roman" panose="02020603050405020304" pitchFamily="18" charset="0"/>
            </a:endParaRPr>
          </a:p>
          <a:p>
            <a:pPr marL="241300" marR="5715" indent="-228600" algn="just">
              <a:lnSpc>
                <a:spcPts val="3000"/>
              </a:lnSpc>
              <a:spcBef>
                <a:spcPts val="100"/>
              </a:spcBef>
              <a:spcAft>
                <a:spcPts val="600"/>
              </a:spcAft>
              <a:buChar char="•"/>
              <a:tabLst>
                <a:tab pos="241300" algn="l"/>
              </a:tabLst>
            </a:pPr>
            <a:r>
              <a:rPr lang="en-US" altLang="zh-CN" sz="2000" dirty="0">
                <a:latin typeface="Times New Roman" panose="02020603050405020304" pitchFamily="18" charset="0"/>
                <a:ea typeface="SimSun" panose="02010600030101010101" pitchFamily="2" charset="-122"/>
                <a:cs typeface="Times New Roman" panose="02020603050405020304" pitchFamily="18" charset="0"/>
              </a:rPr>
              <a:t>5</a:t>
            </a:r>
            <a:r>
              <a:rPr lang="zh-CN" altLang="en-US" sz="2000" dirty="0">
                <a:latin typeface="Times New Roman" panose="02020603050405020304" pitchFamily="18" charset="0"/>
                <a:ea typeface="SimSun" panose="02010600030101010101" pitchFamily="2" charset="-122"/>
                <a:cs typeface="Times New Roman" panose="02020603050405020304" pitchFamily="18" charset="0"/>
              </a:rPr>
              <a:t>名船员呈现</a:t>
            </a:r>
            <a:r>
              <a:rPr lang="en-US" altLang="zh-CN" sz="2000" dirty="0">
                <a:latin typeface="Times New Roman" panose="02020603050405020304" pitchFamily="18" charset="0"/>
                <a:ea typeface="SimSun" panose="02010600030101010101" pitchFamily="2" charset="-122"/>
                <a:cs typeface="Times New Roman" panose="02020603050405020304" pitchFamily="18" charset="0"/>
              </a:rPr>
              <a:t>COVID-19</a:t>
            </a:r>
            <a:r>
              <a:rPr lang="zh-CN" altLang="en-US" sz="2000" dirty="0">
                <a:latin typeface="Times New Roman" panose="02020603050405020304" pitchFamily="18" charset="0"/>
                <a:ea typeface="SimSun" panose="02010600030101010101" pitchFamily="2" charset="-122"/>
                <a:cs typeface="Times New Roman" panose="02020603050405020304" pitchFamily="18" charset="0"/>
              </a:rPr>
              <a:t>症状，其中一名船员病情严重，正在进行补氧。</a:t>
            </a:r>
            <a:endParaRPr sz="2000" dirty="0">
              <a:latin typeface="Times New Roman" panose="02020603050405020304" pitchFamily="18" charset="0"/>
              <a:ea typeface="SimSun" panose="02010600030101010101" pitchFamily="2" charset="-122"/>
              <a:cs typeface="Times New Roman" panose="02020603050405020304" pitchFamily="18" charset="0"/>
            </a:endParaRPr>
          </a:p>
        </p:txBody>
      </p:sp>
      <p:sp>
        <p:nvSpPr>
          <p:cNvPr id="11" name="object 11"/>
          <p:cNvSpPr txBox="1"/>
          <p:nvPr/>
        </p:nvSpPr>
        <p:spPr>
          <a:xfrm>
            <a:off x="548640" y="4297680"/>
            <a:ext cx="6652895" cy="741742"/>
          </a:xfrm>
          <a:prstGeom prst="rect">
            <a:avLst/>
          </a:prstGeom>
        </p:spPr>
        <p:txBody>
          <a:bodyPr vert="horz" wrap="square" lIns="0" tIns="12700" rIns="0" bIns="0" rtlCol="0">
            <a:spAutoFit/>
          </a:bodyPr>
          <a:lstStyle/>
          <a:p>
            <a:pPr marL="241300" marR="5080" indent="-228600" algn="just">
              <a:lnSpc>
                <a:spcPts val="3000"/>
              </a:lnSpc>
              <a:buChar char="•"/>
              <a:tabLst>
                <a:tab pos="240665" algn="l"/>
                <a:tab pos="241300" algn="l"/>
                <a:tab pos="901065" algn="l"/>
                <a:tab pos="1693545" algn="l"/>
                <a:tab pos="2026920" algn="l"/>
                <a:tab pos="2369820" algn="l"/>
                <a:tab pos="2459990" algn="l"/>
                <a:tab pos="2974340" algn="l"/>
                <a:tab pos="3091815" algn="l"/>
                <a:tab pos="3820795" algn="l"/>
                <a:tab pos="4062095" algn="l"/>
              </a:tabLst>
            </a:pPr>
            <a:r>
              <a:rPr lang="zh-CN" altLang="en-US" sz="2000" dirty="0">
                <a:latin typeface="Arial"/>
                <a:cs typeface="Arial"/>
              </a:rPr>
              <a:t> 海上的</a:t>
            </a:r>
            <a:r>
              <a:rPr lang="zh-CN" altLang="en-US" sz="2000" dirty="0">
                <a:latin typeface="Times New Roman" panose="02020603050405020304" pitchFamily="18" charset="0"/>
                <a:ea typeface="SimSun" panose="02010600030101010101" pitchFamily="2" charset="-122"/>
                <a:cs typeface="Times New Roman" panose="02020603050405020304" pitchFamily="18" charset="0"/>
              </a:rPr>
              <a:t>天气</a:t>
            </a:r>
            <a:r>
              <a:rPr lang="zh-CN" altLang="en-US" sz="2000" dirty="0">
                <a:latin typeface="Arial"/>
                <a:cs typeface="Arial"/>
              </a:rPr>
              <a:t>使直升机救援很危险，船长请求允许停靠码  头，将患病船员送下船。</a:t>
            </a:r>
            <a:endParaRPr sz="2000" dirty="0">
              <a:latin typeface="Arial"/>
              <a:cs typeface="Arial"/>
            </a:endParaRPr>
          </a:p>
        </p:txBody>
      </p:sp>
      <p:sp>
        <p:nvSpPr>
          <p:cNvPr id="13" name="object 13"/>
          <p:cNvSpPr txBox="1"/>
          <p:nvPr/>
        </p:nvSpPr>
        <p:spPr>
          <a:xfrm>
            <a:off x="640080" y="5212080"/>
            <a:ext cx="6651625" cy="320601"/>
          </a:xfrm>
          <a:prstGeom prst="rect">
            <a:avLst/>
          </a:prstGeom>
        </p:spPr>
        <p:txBody>
          <a:bodyPr vert="horz" wrap="square" lIns="0" tIns="12700" rIns="0" bIns="0" rtlCol="0">
            <a:spAutoFit/>
          </a:bodyPr>
          <a:lstStyle/>
          <a:p>
            <a:pPr marL="241300" marR="5080" indent="-228600">
              <a:lnSpc>
                <a:spcPct val="100000"/>
              </a:lnSpc>
              <a:buChar char="•"/>
              <a:tabLst>
                <a:tab pos="240665" algn="l"/>
                <a:tab pos="241300" algn="l"/>
                <a:tab pos="838835" algn="l"/>
                <a:tab pos="1591945" algn="l"/>
                <a:tab pos="2526665" algn="l"/>
                <a:tab pos="2870200" algn="l"/>
                <a:tab pos="3580765" algn="l"/>
                <a:tab pos="3951604" algn="l"/>
                <a:tab pos="4464050" algn="l"/>
                <a:tab pos="4834890" algn="l"/>
                <a:tab pos="5403850" algn="l"/>
                <a:tab pos="6186170" algn="l"/>
              </a:tabLst>
            </a:pPr>
            <a:r>
              <a:rPr lang="zh-CN" altLang="en-US" sz="2000" dirty="0">
                <a:latin typeface="Arial"/>
                <a:cs typeface="Arial"/>
              </a:rPr>
              <a:t>船长希望减少延误，尽快再次出海。</a:t>
            </a:r>
            <a:endParaRPr sz="2000" dirty="0">
              <a:latin typeface="Arial"/>
              <a:cs typeface="Arial"/>
            </a:endParaRPr>
          </a:p>
        </p:txBody>
      </p:sp>
      <p:sp>
        <p:nvSpPr>
          <p:cNvPr id="14" name="object 14"/>
          <p:cNvSpPr/>
          <p:nvPr/>
        </p:nvSpPr>
        <p:spPr>
          <a:xfrm>
            <a:off x="7531098" y="841375"/>
            <a:ext cx="3441700" cy="1943100"/>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5" name="object 15"/>
          <p:cNvSpPr/>
          <p:nvPr/>
        </p:nvSpPr>
        <p:spPr>
          <a:xfrm>
            <a:off x="7569198" y="3378425"/>
            <a:ext cx="3403600" cy="1720873"/>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601200" y="5486400"/>
            <a:ext cx="786383" cy="749808"/>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3" name="object 3"/>
          <p:cNvSpPr txBox="1">
            <a:spLocks noGrp="1"/>
          </p:cNvSpPr>
          <p:nvPr>
            <p:ph type="title"/>
          </p:nvPr>
        </p:nvSpPr>
        <p:spPr>
          <a:xfrm>
            <a:off x="231125" y="0"/>
            <a:ext cx="1920239" cy="513080"/>
          </a:xfrm>
          <a:prstGeom prst="rect">
            <a:avLst/>
          </a:prstGeom>
        </p:spPr>
        <p:txBody>
          <a:bodyPr vert="horz" wrap="square" lIns="0" tIns="12700" rIns="0" bIns="0" rtlCol="0">
            <a:spAutoFit/>
          </a:bodyPr>
          <a:lstStyle/>
          <a:p>
            <a:pPr marL="12700">
              <a:lnSpc>
                <a:spcPct val="100000"/>
              </a:lnSpc>
              <a:spcBef>
                <a:spcPts val="100"/>
              </a:spcBef>
            </a:pPr>
            <a:r>
              <a:rPr lang="zh-CN" altLang="en-US" sz="3200" dirty="0">
                <a:latin typeface="STXihei" panose="02010600040101010101" pitchFamily="2" charset="-122"/>
                <a:ea typeface="STXihei" panose="02010600040101010101" pitchFamily="2" charset="-122"/>
              </a:rPr>
              <a:t>第三课</a:t>
            </a:r>
            <a:endParaRPr sz="3200" dirty="0">
              <a:latin typeface="STXihei" panose="02010600040101010101" pitchFamily="2" charset="-122"/>
              <a:ea typeface="STXihei" panose="02010600040101010101" pitchFamily="2" charset="-122"/>
            </a:endParaRPr>
          </a:p>
        </p:txBody>
      </p:sp>
      <p:sp>
        <p:nvSpPr>
          <p:cNvPr id="4" name="object 4"/>
          <p:cNvSpPr txBox="1"/>
          <p:nvPr/>
        </p:nvSpPr>
        <p:spPr>
          <a:xfrm>
            <a:off x="459724" y="510539"/>
            <a:ext cx="10925175" cy="5612434"/>
          </a:xfrm>
          <a:prstGeom prst="rect">
            <a:avLst/>
          </a:prstGeom>
        </p:spPr>
        <p:txBody>
          <a:bodyPr vert="horz" wrap="square" lIns="0" tIns="170815" rIns="0" bIns="0" rtlCol="0">
            <a:spAutoFit/>
          </a:bodyPr>
          <a:lstStyle/>
          <a:p>
            <a:pPr marL="12700">
              <a:lnSpc>
                <a:spcPct val="100000"/>
              </a:lnSpc>
              <a:spcBef>
                <a:spcPts val="1345"/>
              </a:spcBef>
            </a:pPr>
            <a:r>
              <a:rPr lang="zh-CN" altLang="en-US" sz="2600" b="1" spc="-5" dirty="0">
                <a:solidFill>
                  <a:srgbClr val="005D85"/>
                </a:solidFill>
                <a:latin typeface="STXihei" panose="02010600040101010101" pitchFamily="2" charset="-122"/>
                <a:ea typeface="STXihei" panose="02010600040101010101" pitchFamily="2" charset="-122"/>
                <a:cs typeface="Arial"/>
              </a:rPr>
              <a:t>讨论问题</a:t>
            </a:r>
            <a:endParaRPr sz="2600" dirty="0">
              <a:latin typeface="STXihei" panose="02010600040101010101" pitchFamily="2" charset="-122"/>
              <a:ea typeface="STXihei" panose="02010600040101010101" pitchFamily="2" charset="-122"/>
              <a:cs typeface="Arial"/>
            </a:endParaRPr>
          </a:p>
          <a:p>
            <a:pPr marL="355600" indent="-342900">
              <a:lnSpc>
                <a:spcPct val="100000"/>
              </a:lnSpc>
              <a:spcBef>
                <a:spcPts val="960"/>
              </a:spcBef>
              <a:buChar char="•"/>
              <a:tabLst>
                <a:tab pos="354965" algn="l"/>
                <a:tab pos="355600" algn="l"/>
              </a:tabLst>
            </a:pPr>
            <a:r>
              <a:rPr lang="zh-CN" altLang="en-US" sz="2000" spc="-5" dirty="0">
                <a:latin typeface="SimSun" panose="02010600030101010101" pitchFamily="2" charset="-122"/>
                <a:ea typeface="SimSun" panose="02010600030101010101" pitchFamily="2" charset="-122"/>
                <a:cs typeface="Arial"/>
              </a:rPr>
              <a:t>此时，您将启用哪些计划、程序和资源？</a:t>
            </a:r>
            <a:endParaRPr lang="en-US" altLang="zh-CN" sz="2000" spc="-5" dirty="0">
              <a:latin typeface="SimSun" panose="02010600030101010101" pitchFamily="2" charset="-122"/>
              <a:ea typeface="SimSun" panose="02010600030101010101" pitchFamily="2" charset="-122"/>
              <a:cs typeface="Arial"/>
            </a:endParaRPr>
          </a:p>
          <a:p>
            <a:pPr marL="355600" indent="-342900">
              <a:lnSpc>
                <a:spcPct val="100000"/>
              </a:lnSpc>
              <a:spcBef>
                <a:spcPts val="960"/>
              </a:spcBef>
              <a:buChar char="•"/>
              <a:tabLst>
                <a:tab pos="354965" algn="l"/>
                <a:tab pos="355600" algn="l"/>
              </a:tabLst>
            </a:pPr>
            <a:r>
              <a:rPr lang="zh-CN" altLang="en-US" sz="2000" dirty="0">
                <a:latin typeface="SimSun" panose="02010600030101010101" pitchFamily="2" charset="-122"/>
                <a:ea typeface="SimSun" panose="02010600030101010101" pitchFamily="2" charset="-122"/>
                <a:cs typeface="Arial"/>
              </a:rPr>
              <a:t>需要联系哪些人，为什么以及如何联系？</a:t>
            </a:r>
            <a:endParaRPr lang="en-US" altLang="zh-CN" sz="2000" dirty="0">
              <a:latin typeface="SimSun" panose="02010600030101010101" pitchFamily="2" charset="-122"/>
              <a:ea typeface="SimSun" panose="02010600030101010101" pitchFamily="2" charset="-122"/>
              <a:cs typeface="Arial"/>
            </a:endParaRPr>
          </a:p>
          <a:p>
            <a:pPr marL="355600" indent="-342900">
              <a:lnSpc>
                <a:spcPct val="100000"/>
              </a:lnSpc>
              <a:spcBef>
                <a:spcPts val="960"/>
              </a:spcBef>
              <a:buChar char="•"/>
              <a:tabLst>
                <a:tab pos="354965" algn="l"/>
                <a:tab pos="355600" algn="l"/>
              </a:tabLst>
            </a:pPr>
            <a:r>
              <a:rPr lang="zh-CN" altLang="en-US" sz="2000" dirty="0">
                <a:latin typeface="SimSun" panose="02010600030101010101" pitchFamily="2" charset="-122"/>
                <a:ea typeface="SimSun" panose="02010600030101010101" pitchFamily="2" charset="-122"/>
                <a:cs typeface="Arial"/>
              </a:rPr>
              <a:t>如何让船员下船？您需要采取什么步骤？</a:t>
            </a:r>
            <a:endParaRPr lang="en-US" altLang="zh-CN" sz="2000" dirty="0">
              <a:latin typeface="SimSun" panose="02010600030101010101" pitchFamily="2" charset="-122"/>
              <a:ea typeface="SimSun" panose="02010600030101010101" pitchFamily="2" charset="-122"/>
              <a:cs typeface="Arial"/>
            </a:endParaRPr>
          </a:p>
          <a:p>
            <a:pPr marL="355600" indent="-342900">
              <a:lnSpc>
                <a:spcPct val="100000"/>
              </a:lnSpc>
              <a:spcBef>
                <a:spcPts val="960"/>
              </a:spcBef>
              <a:buChar char="•"/>
              <a:tabLst>
                <a:tab pos="354965" algn="l"/>
                <a:tab pos="355600" algn="l"/>
              </a:tabLst>
            </a:pPr>
            <a:r>
              <a:rPr lang="zh-CN" altLang="en-US" sz="2000" spc="-5" dirty="0">
                <a:latin typeface="SimSun" panose="02010600030101010101" pitchFamily="2" charset="-122"/>
                <a:ea typeface="SimSun" panose="02010600030101010101" pitchFamily="2" charset="-122"/>
                <a:cs typeface="Arial"/>
              </a:rPr>
              <a:t>您将采取哪些感染预防和控制措施？将采用什么标准进行消毒？</a:t>
            </a:r>
            <a:endParaRPr sz="2000" dirty="0">
              <a:latin typeface="SimSun" panose="02010600030101010101" pitchFamily="2" charset="-122"/>
              <a:ea typeface="SimSun" panose="02010600030101010101" pitchFamily="2" charset="-122"/>
              <a:cs typeface="Arial"/>
            </a:endParaRPr>
          </a:p>
          <a:p>
            <a:pPr marL="355600" indent="-342900">
              <a:lnSpc>
                <a:spcPct val="100000"/>
              </a:lnSpc>
              <a:spcBef>
                <a:spcPts val="1395"/>
              </a:spcBef>
              <a:buChar char="•"/>
              <a:tabLst>
                <a:tab pos="354965" algn="l"/>
                <a:tab pos="355600" algn="l"/>
              </a:tabLst>
            </a:pPr>
            <a:r>
              <a:rPr lang="zh-CN" altLang="en-US" sz="2000" dirty="0">
                <a:latin typeface="SimSun" panose="02010600030101010101" pitchFamily="2" charset="-122"/>
                <a:ea typeface="SimSun" panose="02010600030101010101" pitchFamily="2" charset="-122"/>
                <a:cs typeface="Arial"/>
              </a:rPr>
              <a:t>您将如何管理其余的船员？</a:t>
            </a:r>
            <a:endParaRPr lang="en-US" altLang="zh-CN" sz="2000" dirty="0">
              <a:latin typeface="SimSun" panose="02010600030101010101" pitchFamily="2" charset="-122"/>
              <a:ea typeface="SimSun" panose="02010600030101010101" pitchFamily="2" charset="-122"/>
              <a:cs typeface="Arial"/>
            </a:endParaRPr>
          </a:p>
          <a:p>
            <a:pPr marL="355600" indent="-342900">
              <a:lnSpc>
                <a:spcPct val="100000"/>
              </a:lnSpc>
              <a:spcBef>
                <a:spcPts val="1395"/>
              </a:spcBef>
              <a:buChar char="•"/>
              <a:tabLst>
                <a:tab pos="354965" algn="l"/>
                <a:tab pos="355600" algn="l"/>
              </a:tabLst>
            </a:pPr>
            <a:r>
              <a:rPr lang="zh-CN" altLang="en-US" sz="2000" dirty="0">
                <a:latin typeface="SimSun" panose="02010600030101010101" pitchFamily="2" charset="-122"/>
                <a:ea typeface="SimSun" panose="02010600030101010101" pitchFamily="2" charset="-122"/>
                <a:cs typeface="Arial"/>
              </a:rPr>
              <a:t>您会允许该船停靠吗？如果允许，您将要求该船在港口停留多长时间？</a:t>
            </a:r>
            <a:endParaRPr lang="en-US" altLang="zh-CN" sz="2000" dirty="0">
              <a:latin typeface="SimSun" panose="02010600030101010101" pitchFamily="2" charset="-122"/>
              <a:ea typeface="SimSun" panose="02010600030101010101" pitchFamily="2" charset="-122"/>
              <a:cs typeface="Arial"/>
            </a:endParaRPr>
          </a:p>
          <a:p>
            <a:pPr marL="355600" indent="-342900">
              <a:lnSpc>
                <a:spcPct val="100000"/>
              </a:lnSpc>
              <a:spcBef>
                <a:spcPts val="1395"/>
              </a:spcBef>
              <a:buChar char="•"/>
              <a:tabLst>
                <a:tab pos="354965" algn="l"/>
                <a:tab pos="355600" algn="l"/>
              </a:tabLst>
            </a:pPr>
            <a:r>
              <a:rPr lang="zh-CN" altLang="en-US" sz="2000" spc="-5" dirty="0">
                <a:latin typeface="SimSun" panose="02010600030101010101" pitchFamily="2" charset="-122"/>
                <a:ea typeface="SimSun" panose="02010600030101010101" pitchFamily="2" charset="-122"/>
                <a:cs typeface="Arial"/>
              </a:rPr>
              <a:t>如果处于某种原因，船不能停靠，您将如何处理这种情况？</a:t>
            </a:r>
            <a:endParaRPr lang="en-US" altLang="zh-CN" sz="2000" spc="-5" dirty="0">
              <a:latin typeface="SimSun" panose="02010600030101010101" pitchFamily="2" charset="-122"/>
              <a:ea typeface="SimSun" panose="02010600030101010101" pitchFamily="2" charset="-122"/>
              <a:cs typeface="Arial"/>
            </a:endParaRPr>
          </a:p>
          <a:p>
            <a:pPr marL="355600" indent="-342900">
              <a:lnSpc>
                <a:spcPct val="100000"/>
              </a:lnSpc>
              <a:spcBef>
                <a:spcPts val="1395"/>
              </a:spcBef>
              <a:spcAft>
                <a:spcPts val="1200"/>
              </a:spcAft>
              <a:buChar char="•"/>
              <a:tabLst>
                <a:tab pos="354965" algn="l"/>
                <a:tab pos="355600" algn="l"/>
              </a:tabLst>
            </a:pPr>
            <a:r>
              <a:rPr lang="zh-CN" altLang="en-US" sz="2000" spc="-5" dirty="0">
                <a:latin typeface="SimSun" panose="02010600030101010101" pitchFamily="2" charset="-122"/>
                <a:ea typeface="SimSun" panose="02010600030101010101" pitchFamily="2" charset="-122"/>
                <a:cs typeface="Arial"/>
              </a:rPr>
              <a:t>您可以使用的法律框架是什么？</a:t>
            </a:r>
            <a:endParaRPr sz="2000" dirty="0">
              <a:latin typeface="SimSun" panose="02010600030101010101" pitchFamily="2" charset="-122"/>
              <a:ea typeface="SimSun" panose="02010600030101010101" pitchFamily="2" charset="-122"/>
              <a:cs typeface="Arial"/>
            </a:endParaRPr>
          </a:p>
          <a:p>
            <a:pPr marL="12700">
              <a:lnSpc>
                <a:spcPct val="100000"/>
              </a:lnSpc>
              <a:spcBef>
                <a:spcPts val="1200"/>
              </a:spcBef>
              <a:tabLst>
                <a:tab pos="872490" algn="l"/>
              </a:tabLst>
            </a:pPr>
            <a:r>
              <a:rPr lang="zh-CN" altLang="en-US" sz="2000" dirty="0">
                <a:solidFill>
                  <a:srgbClr val="FF0000"/>
                </a:solidFill>
                <a:latin typeface="KaiTi" panose="02010609060101010101" pitchFamily="49" charset="-122"/>
                <a:ea typeface="KaiTi" panose="02010609060101010101" pitchFamily="49" charset="-122"/>
                <a:cs typeface="Arial"/>
              </a:rPr>
              <a:t>根据您的上述回答，列出您的优势和弱点。</a:t>
            </a:r>
            <a:endParaRPr sz="2200" dirty="0">
              <a:latin typeface="KaiTi" panose="02010609060101010101" pitchFamily="49" charset="-122"/>
              <a:ea typeface="KaiTi" panose="02010609060101010101" pitchFamily="49" charset="-122"/>
              <a:cs typeface="Arial"/>
            </a:endParaRPr>
          </a:p>
          <a:p>
            <a:pPr>
              <a:lnSpc>
                <a:spcPct val="100000"/>
              </a:lnSpc>
              <a:spcBef>
                <a:spcPts val="30"/>
              </a:spcBef>
            </a:pPr>
            <a:endParaRPr sz="2350" dirty="0">
              <a:latin typeface="Arial"/>
              <a:cs typeface="Arial"/>
            </a:endParaRPr>
          </a:p>
          <a:p>
            <a:pPr marR="5080" algn="r">
              <a:lnSpc>
                <a:spcPct val="100000"/>
              </a:lnSpc>
            </a:pPr>
            <a:r>
              <a:rPr sz="2400" b="1" dirty="0">
                <a:solidFill>
                  <a:srgbClr val="0070C0"/>
                </a:solidFill>
                <a:latin typeface="Times New Roman" panose="02020603050405020304" pitchFamily="18" charset="0"/>
                <a:ea typeface="STXihei" panose="02010600040101010101" pitchFamily="2" charset="-122"/>
                <a:cs typeface="Times New Roman" panose="02020603050405020304" pitchFamily="18" charset="0"/>
              </a:rPr>
              <a:t>30</a:t>
            </a:r>
            <a:r>
              <a:rPr lang="zh-CN" altLang="en-US" sz="2400" b="1" spc="-5" dirty="0">
                <a:solidFill>
                  <a:srgbClr val="0070C0"/>
                </a:solidFill>
                <a:latin typeface="Times New Roman" panose="02020603050405020304" pitchFamily="18" charset="0"/>
                <a:ea typeface="STXihei" panose="02010600040101010101" pitchFamily="2" charset="-122"/>
                <a:cs typeface="Times New Roman" panose="02020603050405020304" pitchFamily="18" charset="0"/>
              </a:rPr>
              <a:t>分钟</a:t>
            </a:r>
            <a:endParaRPr sz="2400" dirty="0">
              <a:latin typeface="Times New Roman" panose="02020603050405020304" pitchFamily="18" charset="0"/>
              <a:ea typeface="STXihei" panose="02010600040101010101" pitchFamily="2" charset="-122"/>
              <a:cs typeface="Times New Roman" panose="02020603050405020304"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1587"/>
            <a:ext cx="7771130" cy="487313"/>
          </a:xfrm>
          <a:prstGeom prst="rect">
            <a:avLst/>
          </a:prstGeom>
        </p:spPr>
        <p:txBody>
          <a:bodyPr vert="horz" wrap="square" lIns="0" tIns="0" rIns="0" bIns="0" rtlCol="0">
            <a:spAutoFit/>
          </a:bodyPr>
          <a:lstStyle/>
          <a:p>
            <a:pPr marL="243204">
              <a:lnSpc>
                <a:spcPts val="3820"/>
              </a:lnSpc>
            </a:pPr>
            <a:r>
              <a:rPr lang="zh-CN" altLang="en-US" sz="3200" spc="-5" dirty="0">
                <a:latin typeface="STXihei" panose="02010600040101010101" pitchFamily="2" charset="-122"/>
                <a:ea typeface="STXihei" panose="02010600040101010101" pitchFamily="2" charset="-122"/>
              </a:rPr>
              <a:t>第四课 </a:t>
            </a:r>
            <a:r>
              <a:rPr lang="en-US" altLang="zh-CN" sz="3200" spc="-5" dirty="0">
                <a:latin typeface="STXihei" panose="02010600040101010101" pitchFamily="2" charset="-122"/>
                <a:ea typeface="STXihei" panose="02010600040101010101" pitchFamily="2" charset="-122"/>
              </a:rPr>
              <a:t>– </a:t>
            </a:r>
            <a:r>
              <a:rPr lang="zh-CN" altLang="en-US" sz="3200" spc="-5" dirty="0">
                <a:latin typeface="STXihei" panose="02010600040101010101" pitchFamily="2" charset="-122"/>
                <a:ea typeface="STXihei" panose="02010600040101010101" pitchFamily="2" charset="-122"/>
              </a:rPr>
              <a:t>陆路过境点</a:t>
            </a:r>
            <a:endParaRPr sz="3200" dirty="0">
              <a:latin typeface="STXihei" panose="02010600040101010101" pitchFamily="2" charset="-122"/>
              <a:ea typeface="STXihei" panose="02010600040101010101" pitchFamily="2" charset="-122"/>
            </a:endParaRPr>
          </a:p>
        </p:txBody>
      </p:sp>
      <p:grpSp>
        <p:nvGrpSpPr>
          <p:cNvPr id="3" name="object 3"/>
          <p:cNvGrpSpPr/>
          <p:nvPr/>
        </p:nvGrpSpPr>
        <p:grpSpPr>
          <a:xfrm>
            <a:off x="7732776" y="0"/>
            <a:ext cx="4459605" cy="701040"/>
            <a:chOff x="7732776" y="0"/>
            <a:chExt cx="4459605" cy="701040"/>
          </a:xfrm>
        </p:grpSpPr>
        <p:sp>
          <p:nvSpPr>
            <p:cNvPr id="4" name="object 4"/>
            <p:cNvSpPr/>
            <p:nvPr/>
          </p:nvSpPr>
          <p:spPr>
            <a:xfrm>
              <a:off x="7732776" y="0"/>
              <a:ext cx="4282439" cy="701039"/>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7770811" y="1587"/>
              <a:ext cx="4151629" cy="606425"/>
            </a:xfrm>
            <a:custGeom>
              <a:avLst/>
              <a:gdLst/>
              <a:ahLst/>
              <a:cxnLst/>
              <a:rect l="l" t="t" r="r" b="b"/>
              <a:pathLst>
                <a:path w="4151629" h="606425">
                  <a:moveTo>
                    <a:pt x="4151312" y="0"/>
                  </a:moveTo>
                  <a:lnTo>
                    <a:pt x="676645" y="0"/>
                  </a:lnTo>
                  <a:lnTo>
                    <a:pt x="0" y="0"/>
                  </a:lnTo>
                  <a:lnTo>
                    <a:pt x="676645" y="606423"/>
                  </a:lnTo>
                  <a:lnTo>
                    <a:pt x="4151312" y="606423"/>
                  </a:lnTo>
                  <a:lnTo>
                    <a:pt x="4151312" y="0"/>
                  </a:lnTo>
                  <a:close/>
                </a:path>
              </a:pathLst>
            </a:custGeom>
            <a:solidFill>
              <a:srgbClr val="A24B19"/>
            </a:solidFill>
          </p:spPr>
          <p:txBody>
            <a:bodyPr wrap="square" lIns="0" tIns="0" rIns="0" bIns="0" rtlCol="0"/>
            <a:lstStyle/>
            <a:p>
              <a:endParaRPr/>
            </a:p>
          </p:txBody>
        </p:sp>
        <p:sp>
          <p:nvSpPr>
            <p:cNvPr id="6" name="object 6"/>
            <p:cNvSpPr/>
            <p:nvPr/>
          </p:nvSpPr>
          <p:spPr>
            <a:xfrm>
              <a:off x="8004048" y="0"/>
              <a:ext cx="4184904" cy="701039"/>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7" name="object 7"/>
            <p:cNvSpPr/>
            <p:nvPr/>
          </p:nvSpPr>
          <p:spPr>
            <a:xfrm>
              <a:off x="8040687" y="1587"/>
              <a:ext cx="4151629" cy="606425"/>
            </a:xfrm>
            <a:custGeom>
              <a:avLst/>
              <a:gdLst/>
              <a:ahLst/>
              <a:cxnLst/>
              <a:rect l="l" t="t" r="r" b="b"/>
              <a:pathLst>
                <a:path w="4151629" h="606425">
                  <a:moveTo>
                    <a:pt x="4151311" y="0"/>
                  </a:moveTo>
                  <a:lnTo>
                    <a:pt x="676644" y="0"/>
                  </a:lnTo>
                  <a:lnTo>
                    <a:pt x="0" y="0"/>
                  </a:lnTo>
                  <a:lnTo>
                    <a:pt x="676644" y="606423"/>
                  </a:lnTo>
                  <a:lnTo>
                    <a:pt x="4151311" y="606423"/>
                  </a:lnTo>
                  <a:lnTo>
                    <a:pt x="4151311" y="0"/>
                  </a:lnTo>
                  <a:close/>
                </a:path>
              </a:pathLst>
            </a:custGeom>
            <a:solidFill>
              <a:srgbClr val="D86422"/>
            </a:solidFill>
          </p:spPr>
          <p:txBody>
            <a:bodyPr wrap="square" lIns="0" tIns="0" rIns="0" bIns="0" rtlCol="0"/>
            <a:lstStyle/>
            <a:p>
              <a:endParaRPr/>
            </a:p>
          </p:txBody>
        </p:sp>
      </p:grpSp>
      <p:sp>
        <p:nvSpPr>
          <p:cNvPr id="8" name="object 8"/>
          <p:cNvSpPr txBox="1"/>
          <p:nvPr/>
        </p:nvSpPr>
        <p:spPr>
          <a:xfrm>
            <a:off x="8040687" y="1586"/>
            <a:ext cx="3881754" cy="606425"/>
          </a:xfrm>
          <a:prstGeom prst="rect">
            <a:avLst/>
          </a:prstGeom>
          <a:solidFill>
            <a:srgbClr val="D86422"/>
          </a:solidFill>
        </p:spPr>
        <p:txBody>
          <a:bodyPr vert="horz" wrap="square" lIns="0" tIns="167640" rIns="0" bIns="0" rtlCol="0">
            <a:noAutofit/>
          </a:bodyPr>
          <a:lstStyle/>
          <a:p>
            <a:pPr marL="1073785">
              <a:lnSpc>
                <a:spcPct val="100000"/>
              </a:lnSpc>
              <a:spcBef>
                <a:spcPts val="1320"/>
              </a:spcBef>
            </a:pPr>
            <a:r>
              <a:rPr lang="zh-CN" altLang="en-US" sz="2000" b="1" spc="-5" dirty="0">
                <a:solidFill>
                  <a:srgbClr val="FFFFFF"/>
                </a:solidFill>
                <a:latin typeface="STXihei" panose="02010600040101010101" pitchFamily="2" charset="-122"/>
                <a:ea typeface="STXihei" panose="02010600040101010101" pitchFamily="2" charset="-122"/>
                <a:cs typeface="Arial Black"/>
              </a:rPr>
              <a:t>仅用于模拟</a:t>
            </a:r>
            <a:endParaRPr sz="2000" b="1" dirty="0">
              <a:latin typeface="STXihei" panose="02010600040101010101" pitchFamily="2" charset="-122"/>
              <a:ea typeface="STXihei" panose="02010600040101010101" pitchFamily="2" charset="-122"/>
              <a:cs typeface="Arial Black"/>
            </a:endParaRPr>
          </a:p>
        </p:txBody>
      </p:sp>
      <p:sp>
        <p:nvSpPr>
          <p:cNvPr id="9" name="object 9"/>
          <p:cNvSpPr/>
          <p:nvPr/>
        </p:nvSpPr>
        <p:spPr>
          <a:xfrm>
            <a:off x="152400" y="882650"/>
            <a:ext cx="7742555" cy="5502275"/>
          </a:xfrm>
          <a:custGeom>
            <a:avLst/>
            <a:gdLst/>
            <a:ahLst/>
            <a:cxnLst/>
            <a:rect l="l" t="t" r="r" b="b"/>
            <a:pathLst>
              <a:path w="7742555" h="5502275">
                <a:moveTo>
                  <a:pt x="7742222" y="0"/>
                </a:moveTo>
                <a:lnTo>
                  <a:pt x="0" y="0"/>
                </a:lnTo>
                <a:lnTo>
                  <a:pt x="0" y="5502274"/>
                </a:lnTo>
                <a:lnTo>
                  <a:pt x="7742222" y="5502274"/>
                </a:lnTo>
                <a:lnTo>
                  <a:pt x="7742222" y="0"/>
                </a:lnTo>
                <a:close/>
              </a:path>
            </a:pathLst>
          </a:custGeom>
          <a:solidFill>
            <a:srgbClr val="DDDDDD"/>
          </a:solidFill>
        </p:spPr>
        <p:txBody>
          <a:bodyPr wrap="square" lIns="0" tIns="0" rIns="0" bIns="0" rtlCol="0"/>
          <a:lstStyle/>
          <a:p>
            <a:endParaRPr/>
          </a:p>
        </p:txBody>
      </p:sp>
      <p:sp>
        <p:nvSpPr>
          <p:cNvPr id="10" name="object 10"/>
          <p:cNvSpPr txBox="1">
            <a:spLocks noGrp="1"/>
          </p:cNvSpPr>
          <p:nvPr>
            <p:ph type="body" idx="1"/>
          </p:nvPr>
        </p:nvSpPr>
        <p:spPr>
          <a:xfrm>
            <a:off x="231125" y="1151635"/>
            <a:ext cx="7583805" cy="1815241"/>
          </a:xfrm>
          <a:prstGeom prst="rect">
            <a:avLst/>
          </a:prstGeom>
        </p:spPr>
        <p:txBody>
          <a:bodyPr vert="horz" wrap="square" lIns="0" tIns="13335" rIns="0" bIns="0" rtlCol="0">
            <a:spAutoFit/>
          </a:bodyPr>
          <a:lstStyle/>
          <a:p>
            <a:pPr marL="240665" marR="5080" indent="-228600" algn="just">
              <a:lnSpc>
                <a:spcPts val="2600"/>
              </a:lnSpc>
              <a:spcBef>
                <a:spcPts val="105"/>
              </a:spcBef>
              <a:spcAft>
                <a:spcPts val="1200"/>
              </a:spcAft>
              <a:buChar char="•"/>
              <a:tabLst>
                <a:tab pos="241300" algn="l"/>
              </a:tabLst>
            </a:pPr>
            <a:r>
              <a:rPr lang="zh-CN" altLang="en-US" dirty="0">
                <a:latin typeface="Times New Roman" panose="02020603050405020304" pitchFamily="18" charset="0"/>
                <a:ea typeface="SimSun" panose="02010600030101010101" pitchFamily="2" charset="-122"/>
                <a:cs typeface="Times New Roman" panose="02020603050405020304" pitchFamily="18" charset="0"/>
              </a:rPr>
              <a:t>自</a:t>
            </a:r>
            <a:r>
              <a:rPr lang="en-US" altLang="zh-CN" dirty="0">
                <a:latin typeface="Times New Roman" panose="02020603050405020304" pitchFamily="18" charset="0"/>
                <a:ea typeface="SimSun" panose="02010600030101010101" pitchFamily="2" charset="-122"/>
                <a:cs typeface="Times New Roman" panose="02020603050405020304" pitchFamily="18" charset="0"/>
              </a:rPr>
              <a:t>COVID-19</a:t>
            </a:r>
            <a:r>
              <a:rPr lang="zh-CN" altLang="en-US" dirty="0">
                <a:latin typeface="Times New Roman" panose="02020603050405020304" pitchFamily="18" charset="0"/>
                <a:ea typeface="SimSun" panose="02010600030101010101" pitchFamily="2" charset="-122"/>
                <a:cs typeface="Times New Roman" panose="02020603050405020304" pitchFamily="18" charset="0"/>
              </a:rPr>
              <a:t>出现以来，许多国家试图限制跨境流动。陆地边境是最具挑战性的入境口岸之一，因为虽然所有具有陆地边境的国家都有某种形式的边境划分，但不同国家过去有不同的做法。</a:t>
            </a:r>
            <a:endParaRPr lang="en-US" altLang="zh-CN" dirty="0">
              <a:latin typeface="Times New Roman" panose="02020603050405020304" pitchFamily="18" charset="0"/>
              <a:ea typeface="SimSun" panose="02010600030101010101" pitchFamily="2" charset="-122"/>
              <a:cs typeface="Times New Roman" panose="02020603050405020304" pitchFamily="18" charset="0"/>
            </a:endParaRPr>
          </a:p>
          <a:p>
            <a:pPr marL="240665" marR="5080" indent="-228600" algn="just">
              <a:lnSpc>
                <a:spcPts val="2600"/>
              </a:lnSpc>
              <a:spcBef>
                <a:spcPts val="105"/>
              </a:spcBef>
              <a:spcAft>
                <a:spcPts val="1200"/>
              </a:spcAft>
              <a:buChar char="•"/>
              <a:tabLst>
                <a:tab pos="241300" algn="l"/>
              </a:tabLst>
            </a:pPr>
            <a:r>
              <a:rPr lang="zh-CN" altLang="en-US" dirty="0">
                <a:latin typeface="Times New Roman" panose="02020603050405020304" pitchFamily="18" charset="0"/>
                <a:ea typeface="SimSun" panose="02010600030101010101" pitchFamily="2" charset="-122"/>
                <a:cs typeface="Times New Roman" panose="02020603050405020304" pitchFamily="18" charset="0"/>
              </a:rPr>
              <a:t>一些国家，例如欧盟成员国，有行动自由，并取消了边境检查和限制。有些国家重新开展了某些检查，但通常只是健康检查。</a:t>
            </a:r>
          </a:p>
        </p:txBody>
      </p:sp>
      <p:sp>
        <p:nvSpPr>
          <p:cNvPr id="14" name="object 14"/>
          <p:cNvSpPr txBox="1"/>
          <p:nvPr/>
        </p:nvSpPr>
        <p:spPr>
          <a:xfrm>
            <a:off x="231125" y="3264445"/>
            <a:ext cx="7809562" cy="2074350"/>
          </a:xfrm>
          <a:prstGeom prst="rect">
            <a:avLst/>
          </a:prstGeom>
        </p:spPr>
        <p:txBody>
          <a:bodyPr vert="horz" wrap="square" lIns="0" tIns="13970" rIns="0" bIns="0" rtlCol="0">
            <a:spAutoFit/>
          </a:bodyPr>
          <a:lstStyle/>
          <a:p>
            <a:pPr marL="240665" marR="5080" indent="-228600" algn="just">
              <a:lnSpc>
                <a:spcPts val="2500"/>
              </a:lnSpc>
              <a:spcBef>
                <a:spcPts val="110"/>
              </a:spcBef>
              <a:spcAft>
                <a:spcPts val="1800"/>
              </a:spcAft>
              <a:buChar char="•"/>
              <a:tabLst>
                <a:tab pos="241300" algn="l"/>
              </a:tabLst>
            </a:pPr>
            <a:r>
              <a:rPr lang="zh-CN" altLang="en-US" dirty="0">
                <a:latin typeface="Times New Roman" panose="02020603050405020304" pitchFamily="18" charset="0"/>
                <a:ea typeface="SimSun" panose="02010600030101010101" pitchFamily="2" charset="-122"/>
                <a:cs typeface="Times New Roman" panose="02020603050405020304" pitchFamily="18" charset="0"/>
              </a:rPr>
              <a:t>一些国家的陆地边境有官方过境点，但也有若干非正式和非官方的过境点，而且有数百英里的边界无人值守。</a:t>
            </a:r>
            <a:endParaRPr lang="en-US" altLang="zh-CN" dirty="0">
              <a:latin typeface="Times New Roman" panose="02020603050405020304" pitchFamily="18" charset="0"/>
              <a:ea typeface="SimSun" panose="02010600030101010101" pitchFamily="2" charset="-122"/>
              <a:cs typeface="Times New Roman" panose="02020603050405020304" pitchFamily="18" charset="0"/>
            </a:endParaRPr>
          </a:p>
          <a:p>
            <a:pPr marL="240665" marR="5080" indent="-228600" algn="just">
              <a:lnSpc>
                <a:spcPts val="2500"/>
              </a:lnSpc>
              <a:spcBef>
                <a:spcPts val="110"/>
              </a:spcBef>
              <a:spcAft>
                <a:spcPts val="1800"/>
              </a:spcAft>
              <a:buChar char="•"/>
              <a:tabLst>
                <a:tab pos="241300" algn="l"/>
              </a:tabLst>
            </a:pPr>
            <a:r>
              <a:rPr lang="zh-CN" altLang="en-US" dirty="0">
                <a:latin typeface="Times New Roman" panose="02020603050405020304" pitchFamily="18" charset="0"/>
                <a:ea typeface="SimSun" panose="02010600030101010101" pitchFamily="2" charset="-122"/>
                <a:cs typeface="Times New Roman" panose="02020603050405020304" pitchFamily="18" charset="0"/>
              </a:rPr>
              <a:t>各国限制人员跨越陆地边境流动，特别是当人们来自传播率很高的国家时。这种限制大部分是在正式过境点进行的。</a:t>
            </a:r>
            <a:endParaRPr lang="en-US" altLang="zh-CN" dirty="0">
              <a:latin typeface="Times New Roman" panose="02020603050405020304" pitchFamily="18" charset="0"/>
              <a:ea typeface="SimSun" panose="02010600030101010101" pitchFamily="2" charset="-122"/>
              <a:cs typeface="Times New Roman" panose="02020603050405020304" pitchFamily="18" charset="0"/>
            </a:endParaRPr>
          </a:p>
          <a:p>
            <a:pPr marL="240665" marR="5080" indent="-228600" algn="just">
              <a:lnSpc>
                <a:spcPts val="2500"/>
              </a:lnSpc>
              <a:spcBef>
                <a:spcPts val="110"/>
              </a:spcBef>
              <a:spcAft>
                <a:spcPts val="1800"/>
              </a:spcAft>
              <a:buChar char="•"/>
              <a:tabLst>
                <a:tab pos="241300" algn="l"/>
              </a:tabLst>
            </a:pPr>
            <a:r>
              <a:rPr lang="zh-CN" altLang="en-US" dirty="0">
                <a:latin typeface="Times New Roman" panose="02020603050405020304" pitchFamily="18" charset="0"/>
                <a:ea typeface="SimSun" panose="02010600030101010101" pitchFamily="2" charset="-122"/>
                <a:cs typeface="Times New Roman" panose="02020603050405020304" pitchFamily="18" charset="0"/>
              </a:rPr>
              <a:t>您收到报告，称有些人利用非正式过境点来逃避</a:t>
            </a:r>
            <a:r>
              <a:rPr lang="en-US" altLang="zh-CN" dirty="0">
                <a:latin typeface="Times New Roman" panose="02020603050405020304" pitchFamily="18" charset="0"/>
                <a:ea typeface="SimSun" panose="02010600030101010101" pitchFamily="2" charset="-122"/>
                <a:cs typeface="Times New Roman" panose="02020603050405020304" pitchFamily="18" charset="0"/>
              </a:rPr>
              <a:t>COVID-19</a:t>
            </a:r>
            <a:r>
              <a:rPr lang="zh-CN" altLang="en-US" dirty="0">
                <a:latin typeface="Times New Roman" panose="02020603050405020304" pitchFamily="18" charset="0"/>
                <a:ea typeface="SimSun" panose="02010600030101010101" pitchFamily="2" charset="-122"/>
                <a:cs typeface="Times New Roman" panose="02020603050405020304" pitchFamily="18" charset="0"/>
              </a:rPr>
              <a:t>检查</a:t>
            </a:r>
            <a:r>
              <a:rPr lang="zh-CN" altLang="en-US" spc="-5" dirty="0">
                <a:latin typeface="Times New Roman" panose="02020603050405020304" pitchFamily="18" charset="0"/>
                <a:ea typeface="SimSun" panose="02010600030101010101" pitchFamily="2" charset="-122"/>
                <a:cs typeface="Times New Roman" panose="02020603050405020304" pitchFamily="18" charset="0"/>
              </a:rPr>
              <a:t>。</a:t>
            </a:r>
            <a:endParaRPr sz="1800" dirty="0">
              <a:latin typeface="Times New Roman" panose="02020603050405020304" pitchFamily="18" charset="0"/>
              <a:ea typeface="SimSun" panose="02010600030101010101" pitchFamily="2" charset="-122"/>
              <a:cs typeface="Times New Roman" panose="02020603050405020304" pitchFamily="18" charset="0"/>
            </a:endParaRPr>
          </a:p>
        </p:txBody>
      </p:sp>
      <p:sp>
        <p:nvSpPr>
          <p:cNvPr id="15" name="object 15"/>
          <p:cNvSpPr/>
          <p:nvPr/>
        </p:nvSpPr>
        <p:spPr>
          <a:xfrm>
            <a:off x="8040687" y="886872"/>
            <a:ext cx="3919143" cy="2196072"/>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6" name="object 16"/>
          <p:cNvSpPr/>
          <p:nvPr/>
        </p:nvSpPr>
        <p:spPr>
          <a:xfrm>
            <a:off x="8040687" y="3265069"/>
            <a:ext cx="3919143" cy="2348108"/>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454895" y="5833871"/>
            <a:ext cx="786383" cy="749808"/>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3" name="object 3"/>
          <p:cNvSpPr txBox="1">
            <a:spLocks noGrp="1"/>
          </p:cNvSpPr>
          <p:nvPr>
            <p:ph type="title"/>
          </p:nvPr>
        </p:nvSpPr>
        <p:spPr>
          <a:xfrm>
            <a:off x="231125" y="0"/>
            <a:ext cx="1920239" cy="513080"/>
          </a:xfrm>
          <a:prstGeom prst="rect">
            <a:avLst/>
          </a:prstGeom>
        </p:spPr>
        <p:txBody>
          <a:bodyPr vert="horz" wrap="square" lIns="0" tIns="12700" rIns="0" bIns="0" rtlCol="0">
            <a:spAutoFit/>
          </a:bodyPr>
          <a:lstStyle/>
          <a:p>
            <a:pPr marL="12700">
              <a:lnSpc>
                <a:spcPct val="100000"/>
              </a:lnSpc>
              <a:spcBef>
                <a:spcPts val="100"/>
              </a:spcBef>
            </a:pPr>
            <a:r>
              <a:rPr lang="zh-CN" altLang="en-US" sz="3200" dirty="0">
                <a:latin typeface="STXihei" panose="02010600040101010101" pitchFamily="2" charset="-122"/>
                <a:ea typeface="STXihei" panose="02010600040101010101" pitchFamily="2" charset="-122"/>
              </a:rPr>
              <a:t>第四课</a:t>
            </a:r>
            <a:endParaRPr sz="3200" dirty="0">
              <a:latin typeface="STXihei" panose="02010600040101010101" pitchFamily="2" charset="-122"/>
              <a:ea typeface="STXihei" panose="02010600040101010101" pitchFamily="2" charset="-122"/>
            </a:endParaRPr>
          </a:p>
        </p:txBody>
      </p:sp>
      <p:sp>
        <p:nvSpPr>
          <p:cNvPr id="4" name="object 4"/>
          <p:cNvSpPr txBox="1"/>
          <p:nvPr/>
        </p:nvSpPr>
        <p:spPr>
          <a:xfrm>
            <a:off x="459724" y="510539"/>
            <a:ext cx="11196320" cy="5930470"/>
          </a:xfrm>
          <a:prstGeom prst="rect">
            <a:avLst/>
          </a:prstGeom>
        </p:spPr>
        <p:txBody>
          <a:bodyPr vert="horz" wrap="square" lIns="0" tIns="170815" rIns="0" bIns="0" rtlCol="0">
            <a:spAutoFit/>
          </a:bodyPr>
          <a:lstStyle/>
          <a:p>
            <a:pPr marL="12700">
              <a:lnSpc>
                <a:spcPct val="100000"/>
              </a:lnSpc>
              <a:spcBef>
                <a:spcPts val="1345"/>
              </a:spcBef>
              <a:spcAft>
                <a:spcPts val="600"/>
              </a:spcAft>
            </a:pPr>
            <a:r>
              <a:rPr lang="zh-CN" altLang="en-US" sz="2600" b="1" spc="-5" dirty="0">
                <a:solidFill>
                  <a:srgbClr val="005D85"/>
                </a:solidFill>
                <a:latin typeface="STXihei" panose="02010600040101010101" pitchFamily="2" charset="-122"/>
                <a:ea typeface="STXihei" panose="02010600040101010101" pitchFamily="2" charset="-122"/>
                <a:cs typeface="Arial"/>
              </a:rPr>
              <a:t>讨论问题</a:t>
            </a:r>
            <a:endParaRPr sz="2600" b="1" dirty="0">
              <a:latin typeface="STXihei" panose="02010600040101010101" pitchFamily="2" charset="-122"/>
              <a:ea typeface="STXihei" panose="02010600040101010101" pitchFamily="2" charset="-122"/>
              <a:cs typeface="Arial"/>
            </a:endParaRPr>
          </a:p>
          <a:p>
            <a:pPr marL="355600" indent="-342900">
              <a:lnSpc>
                <a:spcPct val="100000"/>
              </a:lnSpc>
              <a:spcBef>
                <a:spcPts val="960"/>
              </a:spcBef>
              <a:spcAft>
                <a:spcPts val="600"/>
              </a:spcAft>
              <a:buChar char="•"/>
              <a:tabLst>
                <a:tab pos="354965" algn="l"/>
                <a:tab pos="355600" algn="l"/>
              </a:tabLst>
            </a:pPr>
            <a:r>
              <a:rPr lang="zh-CN" altLang="en-US" sz="2000" spc="-5" dirty="0">
                <a:latin typeface="Times New Roman" panose="02020603050405020304" pitchFamily="18" charset="0"/>
                <a:ea typeface="SimSun" panose="02010600030101010101" pitchFamily="2" charset="-122"/>
                <a:cs typeface="Times New Roman" panose="02020603050405020304" pitchFamily="18" charset="0"/>
              </a:rPr>
              <a:t>您采取什么方法进行陆地边境管理？</a:t>
            </a:r>
            <a:endParaRPr lang="en-US" altLang="zh-CN" sz="2000" spc="-5" dirty="0">
              <a:latin typeface="Times New Roman" panose="02020603050405020304" pitchFamily="18" charset="0"/>
              <a:ea typeface="SimSun" panose="02010600030101010101" pitchFamily="2" charset="-122"/>
              <a:cs typeface="Times New Roman" panose="02020603050405020304" pitchFamily="18" charset="0"/>
            </a:endParaRPr>
          </a:p>
          <a:p>
            <a:pPr marL="355600" indent="-342900">
              <a:lnSpc>
                <a:spcPct val="100000"/>
              </a:lnSpc>
              <a:spcBef>
                <a:spcPts val="960"/>
              </a:spcBef>
              <a:spcAft>
                <a:spcPts val="600"/>
              </a:spcAft>
              <a:buChar char="•"/>
              <a:tabLst>
                <a:tab pos="354965" algn="l"/>
                <a:tab pos="355600" algn="l"/>
              </a:tabLst>
            </a:pPr>
            <a:r>
              <a:rPr lang="zh-CN" altLang="en-US" sz="2000" dirty="0">
                <a:latin typeface="Times New Roman" panose="02020603050405020304" pitchFamily="18" charset="0"/>
                <a:ea typeface="SimSun" panose="02010600030101010101" pitchFamily="2" charset="-122"/>
                <a:cs typeface="Times New Roman" panose="02020603050405020304" pitchFamily="18" charset="0"/>
              </a:rPr>
              <a:t>您如何对人员进行筛查？</a:t>
            </a:r>
            <a:endParaRPr lang="en-US" altLang="zh-CN" sz="2000" dirty="0">
              <a:latin typeface="Times New Roman" panose="02020603050405020304" pitchFamily="18" charset="0"/>
              <a:ea typeface="SimSun" panose="02010600030101010101" pitchFamily="2" charset="-122"/>
              <a:cs typeface="Times New Roman" panose="02020603050405020304" pitchFamily="18" charset="0"/>
            </a:endParaRPr>
          </a:p>
          <a:p>
            <a:pPr marL="355600" indent="-342900">
              <a:lnSpc>
                <a:spcPct val="100000"/>
              </a:lnSpc>
              <a:spcBef>
                <a:spcPts val="960"/>
              </a:spcBef>
              <a:spcAft>
                <a:spcPts val="600"/>
              </a:spcAft>
              <a:buChar char="•"/>
              <a:tabLst>
                <a:tab pos="354965" algn="l"/>
                <a:tab pos="355600" algn="l"/>
              </a:tabLst>
            </a:pPr>
            <a:r>
              <a:rPr lang="zh-CN" altLang="en-US" sz="2000" spc="-5" dirty="0">
                <a:latin typeface="Times New Roman" panose="02020603050405020304" pitchFamily="18" charset="0"/>
                <a:ea typeface="SimSun" panose="02010600030101010101" pitchFamily="2" charset="-122"/>
                <a:cs typeface="Times New Roman" panose="02020603050405020304" pitchFamily="18" charset="0"/>
              </a:rPr>
              <a:t>对于来自高感染率国家的人，有什么要求？</a:t>
            </a:r>
            <a:endParaRPr lang="en-US" altLang="zh-CN" sz="2000" spc="-5" dirty="0">
              <a:latin typeface="Times New Roman" panose="02020603050405020304" pitchFamily="18" charset="0"/>
              <a:ea typeface="SimSun" panose="02010600030101010101" pitchFamily="2" charset="-122"/>
              <a:cs typeface="Times New Roman" panose="02020603050405020304" pitchFamily="18" charset="0"/>
            </a:endParaRPr>
          </a:p>
          <a:p>
            <a:pPr marL="355600" indent="-342900">
              <a:lnSpc>
                <a:spcPct val="100000"/>
              </a:lnSpc>
              <a:spcBef>
                <a:spcPts val="960"/>
              </a:spcBef>
              <a:spcAft>
                <a:spcPts val="600"/>
              </a:spcAft>
              <a:buChar char="•"/>
              <a:tabLst>
                <a:tab pos="354965" algn="l"/>
                <a:tab pos="355600" algn="l"/>
              </a:tabLst>
            </a:pPr>
            <a:r>
              <a:rPr lang="zh-CN" altLang="en-US" sz="2000" dirty="0">
                <a:latin typeface="Times New Roman" panose="02020603050405020304" pitchFamily="18" charset="0"/>
                <a:ea typeface="SimSun" panose="02010600030101010101" pitchFamily="2" charset="-122"/>
                <a:cs typeface="Times New Roman" panose="02020603050405020304" pitchFamily="18" charset="0"/>
              </a:rPr>
              <a:t>您如何管理通过非正式过境点进入贵国的非正式入境人员？</a:t>
            </a:r>
            <a:endParaRPr lang="en-US" altLang="zh-CN" sz="2000" dirty="0">
              <a:latin typeface="Times New Roman" panose="02020603050405020304" pitchFamily="18" charset="0"/>
              <a:ea typeface="SimSun" panose="02010600030101010101" pitchFamily="2" charset="-122"/>
              <a:cs typeface="Times New Roman" panose="02020603050405020304" pitchFamily="18" charset="0"/>
            </a:endParaRPr>
          </a:p>
          <a:p>
            <a:pPr marL="355600" indent="-342900">
              <a:lnSpc>
                <a:spcPts val="2700"/>
              </a:lnSpc>
              <a:spcBef>
                <a:spcPts val="960"/>
              </a:spcBef>
              <a:spcAft>
                <a:spcPts val="600"/>
              </a:spcAft>
              <a:buChar char="•"/>
              <a:tabLst>
                <a:tab pos="354965" algn="l"/>
                <a:tab pos="355600" algn="l"/>
              </a:tabLst>
            </a:pPr>
            <a:r>
              <a:rPr lang="zh-CN" altLang="en-US" sz="2000" spc="-5" dirty="0">
                <a:latin typeface="Times New Roman" panose="02020603050405020304" pitchFamily="18" charset="0"/>
                <a:ea typeface="SimSun" panose="02010600030101010101" pitchFamily="2" charset="-122"/>
                <a:cs typeface="Times New Roman" panose="02020603050405020304" pitchFamily="18" charset="0"/>
              </a:rPr>
              <a:t>对检测阳性或呈现</a:t>
            </a:r>
            <a:r>
              <a:rPr lang="en-US" altLang="zh-CN" sz="2000" spc="-5" dirty="0">
                <a:latin typeface="Times New Roman" panose="02020603050405020304" pitchFamily="18" charset="0"/>
                <a:ea typeface="SimSun" panose="02010600030101010101" pitchFamily="2" charset="-122"/>
                <a:cs typeface="Times New Roman" panose="02020603050405020304" pitchFamily="18" charset="0"/>
              </a:rPr>
              <a:t>COVID-19</a:t>
            </a:r>
            <a:r>
              <a:rPr lang="zh-CN" altLang="en-US" sz="2000" spc="-5" dirty="0">
                <a:latin typeface="Times New Roman" panose="02020603050405020304" pitchFamily="18" charset="0"/>
                <a:ea typeface="SimSun" panose="02010600030101010101" pitchFamily="2" charset="-122"/>
                <a:cs typeface="Times New Roman" panose="02020603050405020304" pitchFamily="18" charset="0"/>
              </a:rPr>
              <a:t>症状的人（例如体温偏高），您怎么办？如果公共汽车或火车上有一两个人检测呈阳性，您怎么办？</a:t>
            </a:r>
            <a:endParaRPr sz="2000" dirty="0">
              <a:latin typeface="Times New Roman" panose="02020603050405020304" pitchFamily="18" charset="0"/>
              <a:ea typeface="SimSun" panose="02010600030101010101" pitchFamily="2" charset="-122"/>
              <a:cs typeface="Times New Roman" panose="02020603050405020304" pitchFamily="18" charset="0"/>
            </a:endParaRPr>
          </a:p>
          <a:p>
            <a:pPr marL="355600" indent="-342900">
              <a:lnSpc>
                <a:spcPct val="100000"/>
              </a:lnSpc>
              <a:spcBef>
                <a:spcPts val="1490"/>
              </a:spcBef>
              <a:spcAft>
                <a:spcPts val="600"/>
              </a:spcAft>
              <a:buChar char="•"/>
              <a:tabLst>
                <a:tab pos="354965" algn="l"/>
                <a:tab pos="355600" algn="l"/>
              </a:tabLst>
            </a:pPr>
            <a:r>
              <a:rPr lang="zh-CN" altLang="en-US" sz="2000" spc="-5" dirty="0">
                <a:latin typeface="Times New Roman" panose="02020603050405020304" pitchFamily="18" charset="0"/>
                <a:ea typeface="SimSun" panose="02010600030101010101" pitchFamily="2" charset="-122"/>
                <a:cs typeface="Times New Roman" panose="02020603050405020304" pitchFamily="18" charset="0"/>
              </a:rPr>
              <a:t>哪些法律框架可以支持您的决策？</a:t>
            </a:r>
            <a:endParaRPr lang="en-US" altLang="zh-CN" sz="2000" spc="-5" dirty="0">
              <a:latin typeface="Times New Roman" panose="02020603050405020304" pitchFamily="18" charset="0"/>
              <a:ea typeface="SimSun" panose="02010600030101010101" pitchFamily="2" charset="-122"/>
              <a:cs typeface="Times New Roman" panose="02020603050405020304" pitchFamily="18" charset="0"/>
            </a:endParaRPr>
          </a:p>
          <a:p>
            <a:pPr marL="355600" indent="-342900">
              <a:lnSpc>
                <a:spcPct val="100000"/>
              </a:lnSpc>
              <a:spcBef>
                <a:spcPts val="1490"/>
              </a:spcBef>
              <a:spcAft>
                <a:spcPts val="1200"/>
              </a:spcAft>
              <a:buChar char="•"/>
              <a:tabLst>
                <a:tab pos="354965" algn="l"/>
                <a:tab pos="355600" algn="l"/>
              </a:tabLst>
            </a:pPr>
            <a:r>
              <a:rPr lang="zh-CN" altLang="en-US" sz="2000" spc="-5" dirty="0">
                <a:latin typeface="Times New Roman" panose="02020603050405020304" pitchFamily="18" charset="0"/>
                <a:ea typeface="SimSun" panose="02010600030101010101" pitchFamily="2" charset="-122"/>
                <a:cs typeface="Times New Roman" panose="02020603050405020304" pitchFamily="18" charset="0"/>
              </a:rPr>
              <a:t>哪些设备可用于管理过境点？是否已足够</a:t>
            </a:r>
            <a:r>
              <a:rPr lang="zh-CN" altLang="en-US" sz="2000" spc="-5" dirty="0">
                <a:latin typeface="Arial"/>
                <a:cs typeface="Arial"/>
              </a:rPr>
              <a:t>？</a:t>
            </a:r>
            <a:endParaRPr sz="2000" dirty="0">
              <a:latin typeface="Arial"/>
              <a:cs typeface="Arial"/>
            </a:endParaRPr>
          </a:p>
          <a:p>
            <a:pPr marL="12700">
              <a:lnSpc>
                <a:spcPct val="100000"/>
              </a:lnSpc>
              <a:spcBef>
                <a:spcPts val="1295"/>
              </a:spcBef>
              <a:spcAft>
                <a:spcPts val="600"/>
              </a:spcAft>
              <a:tabLst>
                <a:tab pos="872490" algn="l"/>
              </a:tabLst>
            </a:pPr>
            <a:r>
              <a:rPr lang="zh-CN" altLang="en-US" sz="2000" dirty="0">
                <a:solidFill>
                  <a:srgbClr val="FF0000"/>
                </a:solidFill>
                <a:latin typeface="KaiTi" panose="02010609060101010101" pitchFamily="49" charset="-122"/>
                <a:ea typeface="KaiTi" panose="02010609060101010101" pitchFamily="49" charset="-122"/>
                <a:cs typeface="Arial"/>
              </a:rPr>
              <a:t>根据您的上述回答，列出您的优势和弱点。</a:t>
            </a:r>
            <a:endParaRPr sz="2000" dirty="0">
              <a:latin typeface="KaiTi" panose="02010609060101010101" pitchFamily="49" charset="-122"/>
              <a:ea typeface="KaiTi" panose="02010609060101010101" pitchFamily="49" charset="-122"/>
              <a:cs typeface="Arial"/>
            </a:endParaRPr>
          </a:p>
          <a:p>
            <a:pPr marL="9777095">
              <a:lnSpc>
                <a:spcPct val="100000"/>
              </a:lnSpc>
              <a:spcBef>
                <a:spcPts val="1355"/>
              </a:spcBef>
            </a:pPr>
            <a:r>
              <a:rPr sz="2400" b="1" dirty="0">
                <a:solidFill>
                  <a:srgbClr val="0070C0"/>
                </a:solidFill>
                <a:latin typeface="Times New Roman" panose="02020603050405020304" pitchFamily="18" charset="0"/>
                <a:ea typeface="STXihei" panose="02010600040101010101" pitchFamily="2" charset="-122"/>
                <a:cs typeface="Times New Roman" panose="02020603050405020304" pitchFamily="18" charset="0"/>
              </a:rPr>
              <a:t>30</a:t>
            </a:r>
            <a:r>
              <a:rPr lang="zh-CN" altLang="en-US" sz="2400" b="1" spc="-5" dirty="0">
                <a:solidFill>
                  <a:srgbClr val="0070C0"/>
                </a:solidFill>
                <a:latin typeface="Times New Roman" panose="02020603050405020304" pitchFamily="18" charset="0"/>
                <a:ea typeface="STXihei" panose="02010600040101010101" pitchFamily="2" charset="-122"/>
                <a:cs typeface="Times New Roman" panose="02020603050405020304" pitchFamily="18" charset="0"/>
              </a:rPr>
              <a:t>分钟</a:t>
            </a:r>
            <a:endParaRPr sz="2400" dirty="0">
              <a:latin typeface="Times New Roman" panose="02020603050405020304" pitchFamily="18" charset="0"/>
              <a:ea typeface="STXihei" panose="02010600040101010101" pitchFamily="2" charset="-122"/>
              <a:cs typeface="Times New Roman" panose="02020603050405020304"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1587"/>
            <a:ext cx="7771130" cy="487313"/>
          </a:xfrm>
          <a:prstGeom prst="rect">
            <a:avLst/>
          </a:prstGeom>
        </p:spPr>
        <p:txBody>
          <a:bodyPr vert="horz" wrap="square" lIns="0" tIns="0" rIns="0" bIns="0" rtlCol="0">
            <a:spAutoFit/>
          </a:bodyPr>
          <a:lstStyle/>
          <a:p>
            <a:pPr marL="243204">
              <a:lnSpc>
                <a:spcPts val="3820"/>
              </a:lnSpc>
            </a:pPr>
            <a:r>
              <a:rPr lang="zh-CN" altLang="en-US" sz="3200" spc="-5" dirty="0">
                <a:latin typeface="Times New Roman" panose="02020603050405020304" pitchFamily="18" charset="0"/>
                <a:ea typeface="STXihei" panose="02010600040101010101" pitchFamily="2" charset="-122"/>
                <a:cs typeface="Times New Roman" panose="02020603050405020304" pitchFamily="18" charset="0"/>
              </a:rPr>
              <a:t>第五课 </a:t>
            </a:r>
            <a:r>
              <a:rPr lang="en-US" altLang="zh-CN" sz="3200" spc="-5" dirty="0">
                <a:latin typeface="Times New Roman" panose="02020603050405020304" pitchFamily="18" charset="0"/>
                <a:ea typeface="STXihei" panose="02010600040101010101" pitchFamily="2" charset="-122"/>
                <a:cs typeface="Times New Roman" panose="02020603050405020304" pitchFamily="18" charset="0"/>
              </a:rPr>
              <a:t>‒ </a:t>
            </a:r>
            <a:r>
              <a:rPr lang="zh-CN" altLang="en-US" sz="3200" spc="-5" dirty="0">
                <a:latin typeface="Times New Roman" panose="02020603050405020304" pitchFamily="18" charset="0"/>
                <a:ea typeface="STXihei" panose="02010600040101010101" pitchFamily="2" charset="-122"/>
                <a:cs typeface="Times New Roman" panose="02020603050405020304" pitchFamily="18" charset="0"/>
              </a:rPr>
              <a:t>风险沟通</a:t>
            </a:r>
            <a:endParaRPr sz="3200" dirty="0">
              <a:latin typeface="Times New Roman" panose="02020603050405020304" pitchFamily="18" charset="0"/>
              <a:ea typeface="STXihei" panose="02010600040101010101" pitchFamily="2" charset="-122"/>
              <a:cs typeface="Times New Roman" panose="02020603050405020304" pitchFamily="18" charset="0"/>
            </a:endParaRPr>
          </a:p>
        </p:txBody>
      </p:sp>
      <p:grpSp>
        <p:nvGrpSpPr>
          <p:cNvPr id="3" name="object 3"/>
          <p:cNvGrpSpPr/>
          <p:nvPr/>
        </p:nvGrpSpPr>
        <p:grpSpPr>
          <a:xfrm>
            <a:off x="7732776" y="0"/>
            <a:ext cx="4459605" cy="701040"/>
            <a:chOff x="7732776" y="0"/>
            <a:chExt cx="4459605" cy="701040"/>
          </a:xfrm>
        </p:grpSpPr>
        <p:sp>
          <p:nvSpPr>
            <p:cNvPr id="4" name="object 4"/>
            <p:cNvSpPr/>
            <p:nvPr/>
          </p:nvSpPr>
          <p:spPr>
            <a:xfrm>
              <a:off x="7732776" y="0"/>
              <a:ext cx="4282439" cy="701039"/>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7770811" y="1587"/>
              <a:ext cx="4151629" cy="606425"/>
            </a:xfrm>
            <a:custGeom>
              <a:avLst/>
              <a:gdLst/>
              <a:ahLst/>
              <a:cxnLst/>
              <a:rect l="l" t="t" r="r" b="b"/>
              <a:pathLst>
                <a:path w="4151629" h="606425">
                  <a:moveTo>
                    <a:pt x="4151312" y="0"/>
                  </a:moveTo>
                  <a:lnTo>
                    <a:pt x="676645" y="0"/>
                  </a:lnTo>
                  <a:lnTo>
                    <a:pt x="0" y="0"/>
                  </a:lnTo>
                  <a:lnTo>
                    <a:pt x="676645" y="606423"/>
                  </a:lnTo>
                  <a:lnTo>
                    <a:pt x="4151312" y="606423"/>
                  </a:lnTo>
                  <a:lnTo>
                    <a:pt x="4151312" y="0"/>
                  </a:lnTo>
                  <a:close/>
                </a:path>
              </a:pathLst>
            </a:custGeom>
            <a:solidFill>
              <a:srgbClr val="A24B19"/>
            </a:solidFill>
          </p:spPr>
          <p:txBody>
            <a:bodyPr wrap="square" lIns="0" tIns="0" rIns="0" bIns="0" rtlCol="0"/>
            <a:lstStyle/>
            <a:p>
              <a:endParaRPr/>
            </a:p>
          </p:txBody>
        </p:sp>
        <p:sp>
          <p:nvSpPr>
            <p:cNvPr id="6" name="object 6"/>
            <p:cNvSpPr/>
            <p:nvPr/>
          </p:nvSpPr>
          <p:spPr>
            <a:xfrm>
              <a:off x="8004048" y="0"/>
              <a:ext cx="4184904" cy="701039"/>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7" name="object 7"/>
            <p:cNvSpPr/>
            <p:nvPr/>
          </p:nvSpPr>
          <p:spPr>
            <a:xfrm>
              <a:off x="8040687" y="1587"/>
              <a:ext cx="4151629" cy="606425"/>
            </a:xfrm>
            <a:custGeom>
              <a:avLst/>
              <a:gdLst/>
              <a:ahLst/>
              <a:cxnLst/>
              <a:rect l="l" t="t" r="r" b="b"/>
              <a:pathLst>
                <a:path w="4151629" h="606425">
                  <a:moveTo>
                    <a:pt x="4151311" y="0"/>
                  </a:moveTo>
                  <a:lnTo>
                    <a:pt x="676644" y="0"/>
                  </a:lnTo>
                  <a:lnTo>
                    <a:pt x="0" y="0"/>
                  </a:lnTo>
                  <a:lnTo>
                    <a:pt x="676644" y="606423"/>
                  </a:lnTo>
                  <a:lnTo>
                    <a:pt x="4151311" y="606423"/>
                  </a:lnTo>
                  <a:lnTo>
                    <a:pt x="4151311" y="0"/>
                  </a:lnTo>
                  <a:close/>
                </a:path>
              </a:pathLst>
            </a:custGeom>
            <a:solidFill>
              <a:srgbClr val="D86422"/>
            </a:solidFill>
          </p:spPr>
          <p:txBody>
            <a:bodyPr wrap="square" lIns="0" tIns="0" rIns="0" bIns="0" rtlCol="0"/>
            <a:lstStyle/>
            <a:p>
              <a:endParaRPr/>
            </a:p>
          </p:txBody>
        </p:sp>
      </p:grpSp>
      <p:sp>
        <p:nvSpPr>
          <p:cNvPr id="8" name="object 8"/>
          <p:cNvSpPr txBox="1"/>
          <p:nvPr/>
        </p:nvSpPr>
        <p:spPr>
          <a:xfrm>
            <a:off x="8040687" y="1586"/>
            <a:ext cx="3881754" cy="606425"/>
          </a:xfrm>
          <a:prstGeom prst="rect">
            <a:avLst/>
          </a:prstGeom>
          <a:solidFill>
            <a:srgbClr val="D86422"/>
          </a:solidFill>
        </p:spPr>
        <p:txBody>
          <a:bodyPr vert="horz" wrap="square" lIns="0" tIns="167640" rIns="0" bIns="0" rtlCol="0">
            <a:noAutofit/>
          </a:bodyPr>
          <a:lstStyle/>
          <a:p>
            <a:pPr marL="1073785">
              <a:lnSpc>
                <a:spcPct val="100000"/>
              </a:lnSpc>
              <a:spcBef>
                <a:spcPts val="1320"/>
              </a:spcBef>
            </a:pPr>
            <a:r>
              <a:rPr lang="zh-CN" altLang="en-US" sz="2000" b="1" spc="-5" dirty="0">
                <a:solidFill>
                  <a:srgbClr val="FFFFFF"/>
                </a:solidFill>
                <a:latin typeface="STXihei" panose="02010600040101010101" pitchFamily="2" charset="-122"/>
                <a:ea typeface="STXihei" panose="02010600040101010101" pitchFamily="2" charset="-122"/>
                <a:cs typeface="Arial Black"/>
              </a:rPr>
              <a:t>仅用于模拟</a:t>
            </a:r>
            <a:endParaRPr sz="2000" b="1" dirty="0">
              <a:latin typeface="STXihei" panose="02010600040101010101" pitchFamily="2" charset="-122"/>
              <a:ea typeface="STXihei" panose="02010600040101010101" pitchFamily="2" charset="-122"/>
              <a:cs typeface="Arial Black"/>
            </a:endParaRPr>
          </a:p>
        </p:txBody>
      </p:sp>
      <p:sp>
        <p:nvSpPr>
          <p:cNvPr id="9" name="object 9"/>
          <p:cNvSpPr/>
          <p:nvPr/>
        </p:nvSpPr>
        <p:spPr>
          <a:xfrm>
            <a:off x="152400" y="882650"/>
            <a:ext cx="8374380" cy="5502275"/>
          </a:xfrm>
          <a:custGeom>
            <a:avLst/>
            <a:gdLst/>
            <a:ahLst/>
            <a:cxnLst/>
            <a:rect l="l" t="t" r="r" b="b"/>
            <a:pathLst>
              <a:path w="8374380" h="5502275">
                <a:moveTo>
                  <a:pt x="8374061" y="0"/>
                </a:moveTo>
                <a:lnTo>
                  <a:pt x="0" y="0"/>
                </a:lnTo>
                <a:lnTo>
                  <a:pt x="0" y="5502274"/>
                </a:lnTo>
                <a:lnTo>
                  <a:pt x="8374061" y="5502274"/>
                </a:lnTo>
                <a:lnTo>
                  <a:pt x="8374061" y="0"/>
                </a:lnTo>
                <a:close/>
              </a:path>
            </a:pathLst>
          </a:custGeom>
          <a:solidFill>
            <a:srgbClr val="DDDDDD"/>
          </a:solidFill>
        </p:spPr>
        <p:txBody>
          <a:bodyPr wrap="square" lIns="0" tIns="0" rIns="0" bIns="0" rtlCol="0"/>
          <a:lstStyle/>
          <a:p>
            <a:endParaRPr/>
          </a:p>
        </p:txBody>
      </p:sp>
      <p:sp>
        <p:nvSpPr>
          <p:cNvPr id="10" name="object 10"/>
          <p:cNvSpPr txBox="1"/>
          <p:nvPr/>
        </p:nvSpPr>
        <p:spPr>
          <a:xfrm>
            <a:off x="231125" y="1151635"/>
            <a:ext cx="8215630" cy="4810291"/>
          </a:xfrm>
          <a:prstGeom prst="rect">
            <a:avLst/>
          </a:prstGeom>
        </p:spPr>
        <p:txBody>
          <a:bodyPr vert="horz" wrap="square" lIns="0" tIns="13970" rIns="0" bIns="0" rtlCol="0">
            <a:spAutoFit/>
          </a:bodyPr>
          <a:lstStyle/>
          <a:p>
            <a:pPr marL="240665" marR="5080" indent="-228600" algn="just">
              <a:lnSpc>
                <a:spcPts val="2800"/>
              </a:lnSpc>
              <a:spcBef>
                <a:spcPts val="110"/>
              </a:spcBef>
              <a:spcAft>
                <a:spcPts val="600"/>
              </a:spcAft>
              <a:buChar char="•"/>
              <a:tabLst>
                <a:tab pos="241300" algn="l"/>
              </a:tabLst>
            </a:pPr>
            <a:r>
              <a:rPr lang="zh-CN" altLang="en-US" spc="-5" dirty="0">
                <a:latin typeface="Times New Roman" panose="02020603050405020304" pitchFamily="18" charset="0"/>
                <a:ea typeface="SimSun" panose="02010600030101010101" pitchFamily="2" charset="-122"/>
                <a:cs typeface="Times New Roman" panose="02020603050405020304" pitchFamily="18" charset="0"/>
              </a:rPr>
              <a:t>自发现第一例</a:t>
            </a:r>
            <a:r>
              <a:rPr lang="en-US" altLang="zh-CN" spc="-5" dirty="0">
                <a:latin typeface="Times New Roman" panose="02020603050405020304" pitchFamily="18" charset="0"/>
                <a:ea typeface="SimSun" panose="02010600030101010101" pitchFamily="2" charset="-122"/>
                <a:cs typeface="Times New Roman" panose="02020603050405020304" pitchFamily="18" charset="0"/>
              </a:rPr>
              <a:t>COVID-19</a:t>
            </a:r>
            <a:r>
              <a:rPr lang="zh-CN" altLang="en-US" spc="-5" dirty="0">
                <a:latin typeface="Times New Roman" panose="02020603050405020304" pitchFamily="18" charset="0"/>
                <a:ea typeface="SimSun" panose="02010600030101010101" pitchFamily="2" charset="-122"/>
                <a:cs typeface="Times New Roman" panose="02020603050405020304" pitchFamily="18" charset="0"/>
              </a:rPr>
              <a:t>病例以来，已经快一年了。在</a:t>
            </a:r>
            <a:r>
              <a:rPr lang="en-US" altLang="zh-CN" spc="-5" dirty="0">
                <a:latin typeface="Times New Roman" panose="02020603050405020304" pitchFamily="18" charset="0"/>
                <a:ea typeface="SimSun" panose="02010600030101010101" pitchFamily="2" charset="-122"/>
                <a:cs typeface="Times New Roman" panose="02020603050405020304" pitchFamily="18" charset="0"/>
              </a:rPr>
              <a:t>3</a:t>
            </a:r>
            <a:r>
              <a:rPr lang="zh-CN" altLang="en-US" spc="-5" dirty="0">
                <a:latin typeface="Times New Roman" panose="02020603050405020304" pitchFamily="18" charset="0"/>
                <a:ea typeface="SimSun" panose="02010600030101010101" pitchFamily="2" charset="-122"/>
                <a:cs typeface="Times New Roman" panose="02020603050405020304" pitchFamily="18" charset="0"/>
              </a:rPr>
              <a:t>月初和</a:t>
            </a:r>
            <a:r>
              <a:rPr lang="en-US" altLang="zh-CN" spc="-5" dirty="0">
                <a:latin typeface="Times New Roman" panose="02020603050405020304" pitchFamily="18" charset="0"/>
                <a:ea typeface="SimSun" panose="02010600030101010101" pitchFamily="2" charset="-122"/>
                <a:cs typeface="Times New Roman" panose="02020603050405020304" pitchFamily="18" charset="0"/>
              </a:rPr>
              <a:t>4</a:t>
            </a:r>
            <a:r>
              <a:rPr lang="zh-CN" altLang="en-US" spc="-5" dirty="0">
                <a:latin typeface="Times New Roman" panose="02020603050405020304" pitchFamily="18" charset="0"/>
                <a:ea typeface="SimSun" panose="02010600030101010101" pitchFamily="2" charset="-122"/>
                <a:cs typeface="Times New Roman" panose="02020603050405020304" pitchFamily="18" charset="0"/>
              </a:rPr>
              <a:t>月，许多国家制定了严格的出入境规定，试图控制或限制疾病传播。</a:t>
            </a:r>
            <a:endParaRPr lang="en-US" altLang="zh-CN" spc="-5" dirty="0">
              <a:latin typeface="Times New Roman" panose="02020603050405020304" pitchFamily="18" charset="0"/>
              <a:ea typeface="SimSun" panose="02010600030101010101" pitchFamily="2" charset="-122"/>
              <a:cs typeface="Times New Roman" panose="02020603050405020304" pitchFamily="18" charset="0"/>
            </a:endParaRPr>
          </a:p>
          <a:p>
            <a:pPr marL="240665" marR="5080" indent="-228600" algn="just">
              <a:lnSpc>
                <a:spcPts val="2800"/>
              </a:lnSpc>
              <a:spcBef>
                <a:spcPts val="110"/>
              </a:spcBef>
              <a:spcAft>
                <a:spcPts val="600"/>
              </a:spcAft>
              <a:buChar char="•"/>
              <a:tabLst>
                <a:tab pos="241300" algn="l"/>
              </a:tabLst>
            </a:pPr>
            <a:r>
              <a:rPr lang="zh-CN" altLang="en-US" spc="-5" dirty="0">
                <a:latin typeface="Times New Roman" panose="02020603050405020304" pitchFamily="18" charset="0"/>
                <a:ea typeface="SimSun" panose="02010600030101010101" pitchFamily="2" charset="-122"/>
                <a:cs typeface="Times New Roman" panose="02020603050405020304" pitchFamily="18" charset="0"/>
              </a:rPr>
              <a:t>自那时以来，一些规定已经得到调整，以反映对病毒传播方式的更充分了解。</a:t>
            </a:r>
          </a:p>
          <a:p>
            <a:pPr marL="240665" marR="5080" indent="-228600" algn="just">
              <a:lnSpc>
                <a:spcPts val="2800"/>
              </a:lnSpc>
              <a:spcBef>
                <a:spcPts val="135"/>
              </a:spcBef>
              <a:spcAft>
                <a:spcPts val="600"/>
              </a:spcAft>
              <a:buChar char="•"/>
              <a:tabLst>
                <a:tab pos="241300" algn="l"/>
              </a:tabLst>
            </a:pPr>
            <a:r>
              <a:rPr lang="zh-CN" altLang="en-US" spc="-5" dirty="0">
                <a:latin typeface="Times New Roman" panose="02020603050405020304" pitchFamily="18" charset="0"/>
                <a:ea typeface="SimSun" panose="02010600030101010101" pitchFamily="2" charset="-122"/>
                <a:cs typeface="Times New Roman" panose="02020603050405020304" pitchFamily="18" charset="0"/>
              </a:rPr>
              <a:t>对旅行业和旅游业来说，影响是灾难性的，有些公司关门，普遍出现失业。</a:t>
            </a:r>
            <a:endParaRPr lang="en-US" altLang="zh-CN" spc="-5" dirty="0">
              <a:latin typeface="Times New Roman" panose="02020603050405020304" pitchFamily="18" charset="0"/>
              <a:ea typeface="SimSun" panose="02010600030101010101" pitchFamily="2" charset="-122"/>
              <a:cs typeface="Times New Roman" panose="02020603050405020304" pitchFamily="18" charset="0"/>
            </a:endParaRPr>
          </a:p>
          <a:p>
            <a:pPr marL="240665" marR="5080" indent="-228600" algn="just">
              <a:lnSpc>
                <a:spcPts val="2800"/>
              </a:lnSpc>
              <a:spcBef>
                <a:spcPts val="135"/>
              </a:spcBef>
              <a:spcAft>
                <a:spcPts val="600"/>
              </a:spcAft>
              <a:buChar char="•"/>
              <a:tabLst>
                <a:tab pos="241300" algn="l"/>
              </a:tabLst>
            </a:pPr>
            <a:r>
              <a:rPr lang="zh-CN" altLang="en-US" spc="-5" dirty="0">
                <a:latin typeface="Times New Roman" panose="02020603050405020304" pitchFamily="18" charset="0"/>
                <a:ea typeface="SimSun" panose="02010600030101010101" pitchFamily="2" charset="-122"/>
                <a:cs typeface="Times New Roman" panose="02020603050405020304" pitchFamily="18" charset="0"/>
              </a:rPr>
              <a:t>许多业内评论员现在公开批评政府的政策，并严厉批评措施无效，导致不必要的磨难。</a:t>
            </a:r>
          </a:p>
          <a:p>
            <a:pPr marL="240665" marR="5080" indent="-228600" algn="just">
              <a:lnSpc>
                <a:spcPts val="2800"/>
              </a:lnSpc>
              <a:spcBef>
                <a:spcPts val="135"/>
              </a:spcBef>
              <a:spcAft>
                <a:spcPts val="600"/>
              </a:spcAft>
              <a:buChar char="•"/>
              <a:tabLst>
                <a:tab pos="241300" algn="l"/>
              </a:tabLst>
            </a:pPr>
            <a:r>
              <a:rPr lang="zh-CN" altLang="en-US" spc="-5" dirty="0">
                <a:latin typeface="Times New Roman" panose="02020603050405020304" pitchFamily="18" charset="0"/>
                <a:ea typeface="SimSun" panose="02010600030101010101" pitchFamily="2" charset="-122"/>
                <a:cs typeface="Times New Roman" panose="02020603050405020304" pitchFamily="18" charset="0"/>
              </a:rPr>
              <a:t>社交媒体上充满了对旅游未能成行、难以见到亲人以及隔离造成的看似不必要的磨难的抱怨。</a:t>
            </a:r>
            <a:endParaRPr lang="en-US" altLang="zh-CN" spc="-5" dirty="0">
              <a:latin typeface="Times New Roman" panose="02020603050405020304" pitchFamily="18" charset="0"/>
              <a:ea typeface="SimSun" panose="02010600030101010101" pitchFamily="2" charset="-122"/>
              <a:cs typeface="Times New Roman" panose="02020603050405020304" pitchFamily="18" charset="0"/>
            </a:endParaRPr>
          </a:p>
          <a:p>
            <a:pPr marL="240665" marR="5080" indent="-228600" algn="just">
              <a:lnSpc>
                <a:spcPts val="2800"/>
              </a:lnSpc>
              <a:spcBef>
                <a:spcPts val="135"/>
              </a:spcBef>
              <a:spcAft>
                <a:spcPts val="600"/>
              </a:spcAft>
              <a:buChar char="•"/>
              <a:tabLst>
                <a:tab pos="241300" algn="l"/>
              </a:tabLst>
            </a:pPr>
            <a:r>
              <a:rPr lang="zh-CN" altLang="en-US" spc="-5" dirty="0">
                <a:latin typeface="Times New Roman" panose="02020603050405020304" pitchFamily="18" charset="0"/>
                <a:ea typeface="SimSun" panose="02010600030101010101" pitchFamily="2" charset="-122"/>
                <a:cs typeface="Times New Roman" panose="02020603050405020304" pitchFamily="18" charset="0"/>
              </a:rPr>
              <a:t>世界各国政府面临巨大的压力，要求它们放松限制。政府被指责做得太过分，并试图掩盖早期的错误。</a:t>
            </a:r>
          </a:p>
          <a:p>
            <a:pPr marL="240665" marR="5080" indent="-228600" algn="just">
              <a:lnSpc>
                <a:spcPts val="2800"/>
              </a:lnSpc>
              <a:spcBef>
                <a:spcPts val="35"/>
              </a:spcBef>
              <a:spcAft>
                <a:spcPts val="600"/>
              </a:spcAft>
              <a:buChar char="•"/>
              <a:tabLst>
                <a:tab pos="241300" algn="l"/>
              </a:tabLst>
            </a:pPr>
            <a:r>
              <a:rPr lang="zh-CN" altLang="en-US" spc="-5" dirty="0">
                <a:latin typeface="Times New Roman" panose="02020603050405020304" pitchFamily="18" charset="0"/>
                <a:ea typeface="SimSun" panose="02010600030101010101" pitchFamily="2" charset="-122"/>
                <a:cs typeface="Times New Roman" panose="02020603050405020304" pitchFamily="18" charset="0"/>
              </a:rPr>
              <a:t>接受检疫的某些人无视建议和规定，认为被人发现的可能性很低，而且认为他们的个人行为对疾病的传播没有影响。</a:t>
            </a:r>
            <a:endParaRPr sz="1800" dirty="0">
              <a:latin typeface="Times New Roman" panose="02020603050405020304" pitchFamily="18" charset="0"/>
              <a:ea typeface="SimSun" panose="02010600030101010101" pitchFamily="2" charset="-122"/>
              <a:cs typeface="Times New Roman" panose="02020603050405020304" pitchFamily="18" charset="0"/>
            </a:endParaRPr>
          </a:p>
        </p:txBody>
      </p:sp>
      <p:sp>
        <p:nvSpPr>
          <p:cNvPr id="11" name="object 11"/>
          <p:cNvSpPr/>
          <p:nvPr/>
        </p:nvSpPr>
        <p:spPr>
          <a:xfrm>
            <a:off x="8713833" y="882650"/>
            <a:ext cx="3206657" cy="4455565"/>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5" y="0"/>
            <a:ext cx="1920239" cy="513080"/>
          </a:xfrm>
          <a:prstGeom prst="rect">
            <a:avLst/>
          </a:prstGeom>
        </p:spPr>
        <p:txBody>
          <a:bodyPr vert="horz" wrap="square" lIns="0" tIns="12700" rIns="0" bIns="0" rtlCol="0">
            <a:spAutoFit/>
          </a:bodyPr>
          <a:lstStyle/>
          <a:p>
            <a:pPr marL="12700">
              <a:lnSpc>
                <a:spcPct val="100000"/>
              </a:lnSpc>
              <a:spcBef>
                <a:spcPts val="100"/>
              </a:spcBef>
            </a:pPr>
            <a:r>
              <a:rPr lang="zh-CN" altLang="en-US" sz="3200" dirty="0">
                <a:latin typeface="STXihei" panose="02010600040101010101" pitchFamily="2" charset="-122"/>
                <a:ea typeface="STXihei" panose="02010600040101010101" pitchFamily="2" charset="-122"/>
              </a:rPr>
              <a:t>第五课</a:t>
            </a:r>
            <a:endParaRPr sz="3200" dirty="0">
              <a:latin typeface="STXihei" panose="02010600040101010101" pitchFamily="2" charset="-122"/>
              <a:ea typeface="STXihei" panose="02010600040101010101" pitchFamily="2" charset="-122"/>
            </a:endParaRPr>
          </a:p>
        </p:txBody>
      </p:sp>
      <p:sp>
        <p:nvSpPr>
          <p:cNvPr id="3" name="object 3"/>
          <p:cNvSpPr/>
          <p:nvPr/>
        </p:nvSpPr>
        <p:spPr>
          <a:xfrm>
            <a:off x="9829800" y="5638800"/>
            <a:ext cx="761999" cy="749808"/>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4" name="object 4"/>
          <p:cNvSpPr txBox="1"/>
          <p:nvPr/>
        </p:nvSpPr>
        <p:spPr>
          <a:xfrm>
            <a:off x="457200" y="685800"/>
            <a:ext cx="10953115" cy="5363648"/>
          </a:xfrm>
          <a:prstGeom prst="rect">
            <a:avLst/>
          </a:prstGeom>
        </p:spPr>
        <p:txBody>
          <a:bodyPr vert="horz" wrap="square" lIns="0" tIns="175895" rIns="0" bIns="0" rtlCol="0">
            <a:spAutoFit/>
          </a:bodyPr>
          <a:lstStyle/>
          <a:p>
            <a:pPr marL="12700">
              <a:lnSpc>
                <a:spcPct val="100000"/>
              </a:lnSpc>
              <a:spcBef>
                <a:spcPts val="1385"/>
              </a:spcBef>
            </a:pPr>
            <a:r>
              <a:rPr lang="zh-CN" altLang="en-US" sz="2800" b="1" spc="-5" dirty="0">
                <a:solidFill>
                  <a:srgbClr val="005D85"/>
                </a:solidFill>
                <a:latin typeface="STXihei" panose="02010600040101010101" pitchFamily="2" charset="-122"/>
                <a:ea typeface="STXihei" panose="02010600040101010101" pitchFamily="2" charset="-122"/>
                <a:cs typeface="Arial"/>
              </a:rPr>
              <a:t>讨论问题</a:t>
            </a:r>
            <a:endParaRPr sz="2800" b="1" dirty="0">
              <a:latin typeface="STXihei" panose="02010600040101010101" pitchFamily="2" charset="-122"/>
              <a:ea typeface="STXihei" panose="02010600040101010101" pitchFamily="2" charset="-122"/>
              <a:cs typeface="Arial"/>
            </a:endParaRPr>
          </a:p>
          <a:p>
            <a:pPr marL="355600" indent="-342900">
              <a:lnSpc>
                <a:spcPts val="2700"/>
              </a:lnSpc>
              <a:spcBef>
                <a:spcPts val="919"/>
              </a:spcBef>
              <a:buChar char="•"/>
              <a:tabLst>
                <a:tab pos="354965" algn="l"/>
                <a:tab pos="355600" algn="l"/>
              </a:tabLst>
            </a:pPr>
            <a:r>
              <a:rPr lang="zh-CN" altLang="en-US" sz="2000" spc="-5" dirty="0">
                <a:latin typeface="Times New Roman" panose="02020603050405020304" pitchFamily="18" charset="0"/>
                <a:ea typeface="SimSun" panose="02010600030101010101" pitchFamily="2" charset="-122"/>
                <a:cs typeface="Times New Roman" panose="02020603050405020304" pitchFamily="18" charset="0"/>
              </a:rPr>
              <a:t>您的媒体传播策略是什么？由谁领导实施工作？</a:t>
            </a:r>
            <a:endParaRPr lang="en-US" altLang="zh-CN" sz="2000" spc="-5" dirty="0">
              <a:latin typeface="Times New Roman" panose="02020603050405020304" pitchFamily="18" charset="0"/>
              <a:ea typeface="SimSun" panose="02010600030101010101" pitchFamily="2" charset="-122"/>
              <a:cs typeface="Times New Roman" panose="02020603050405020304" pitchFamily="18" charset="0"/>
            </a:endParaRPr>
          </a:p>
          <a:p>
            <a:pPr marL="355600" indent="-342900">
              <a:lnSpc>
                <a:spcPts val="2700"/>
              </a:lnSpc>
              <a:spcBef>
                <a:spcPts val="919"/>
              </a:spcBef>
              <a:buChar char="•"/>
              <a:tabLst>
                <a:tab pos="354965" algn="l"/>
                <a:tab pos="355600" algn="l"/>
              </a:tabLst>
            </a:pPr>
            <a:r>
              <a:rPr lang="zh-CN" altLang="en-US" sz="2000" dirty="0">
                <a:latin typeface="Times New Roman" panose="02020603050405020304" pitchFamily="18" charset="0"/>
                <a:ea typeface="SimSun" panose="02010600030101010101" pitchFamily="2" charset="-122"/>
                <a:cs typeface="Times New Roman" panose="02020603050405020304" pitchFamily="18" charset="0"/>
              </a:rPr>
              <a:t>您如何传达入境口岸的规定？</a:t>
            </a:r>
            <a:endParaRPr sz="2000" dirty="0">
              <a:latin typeface="Times New Roman" panose="02020603050405020304" pitchFamily="18" charset="0"/>
              <a:ea typeface="SimSun" panose="02010600030101010101" pitchFamily="2" charset="-122"/>
              <a:cs typeface="Times New Roman" panose="02020603050405020304" pitchFamily="18" charset="0"/>
            </a:endParaRPr>
          </a:p>
          <a:p>
            <a:pPr marL="355600" indent="-342900">
              <a:lnSpc>
                <a:spcPts val="2700"/>
              </a:lnSpc>
              <a:spcBef>
                <a:spcPts val="1490"/>
              </a:spcBef>
              <a:buChar char="•"/>
              <a:tabLst>
                <a:tab pos="354965" algn="l"/>
                <a:tab pos="355600" algn="l"/>
              </a:tabLst>
            </a:pPr>
            <a:r>
              <a:rPr lang="zh-CN" altLang="en-US" sz="2000" spc="-5" dirty="0">
                <a:latin typeface="Times New Roman" panose="02020603050405020304" pitchFamily="18" charset="0"/>
                <a:ea typeface="SimSun" panose="02010600030101010101" pitchFamily="2" charset="-122"/>
                <a:cs typeface="Times New Roman" panose="02020603050405020304" pitchFamily="18" charset="0"/>
              </a:rPr>
              <a:t>需要在哪方面进行沟通？需要与谁沟通？</a:t>
            </a:r>
            <a:endParaRPr lang="en-US" altLang="zh-CN" sz="2000" spc="-5" dirty="0">
              <a:latin typeface="Times New Roman" panose="02020603050405020304" pitchFamily="18" charset="0"/>
              <a:ea typeface="SimSun" panose="02010600030101010101" pitchFamily="2" charset="-122"/>
              <a:cs typeface="Times New Roman" panose="02020603050405020304" pitchFamily="18" charset="0"/>
            </a:endParaRPr>
          </a:p>
          <a:p>
            <a:pPr marL="355600" indent="-342900">
              <a:lnSpc>
                <a:spcPts val="2700"/>
              </a:lnSpc>
              <a:spcBef>
                <a:spcPts val="1490"/>
              </a:spcBef>
              <a:buChar char="•"/>
              <a:tabLst>
                <a:tab pos="354965" algn="l"/>
                <a:tab pos="355600" algn="l"/>
              </a:tabLst>
            </a:pPr>
            <a:r>
              <a:rPr lang="zh-CN" altLang="en-US" sz="2000" dirty="0">
                <a:latin typeface="Times New Roman" panose="02020603050405020304" pitchFamily="18" charset="0"/>
                <a:ea typeface="SimSun" panose="02010600030101010101" pitchFamily="2" charset="-122"/>
                <a:cs typeface="Times New Roman" panose="02020603050405020304" pitchFamily="18" charset="0"/>
              </a:rPr>
              <a:t>您如何在旅行者到达之前联系到他们？</a:t>
            </a:r>
            <a:endParaRPr lang="en-US" altLang="zh-CN" sz="2000" dirty="0">
              <a:latin typeface="Times New Roman" panose="02020603050405020304" pitchFamily="18" charset="0"/>
              <a:ea typeface="SimSun" panose="02010600030101010101" pitchFamily="2" charset="-122"/>
              <a:cs typeface="Times New Roman" panose="02020603050405020304" pitchFamily="18" charset="0"/>
            </a:endParaRPr>
          </a:p>
          <a:p>
            <a:pPr marL="355600" indent="-342900">
              <a:lnSpc>
                <a:spcPts val="2700"/>
              </a:lnSpc>
              <a:spcBef>
                <a:spcPts val="1490"/>
              </a:spcBef>
              <a:buChar char="•"/>
              <a:tabLst>
                <a:tab pos="354965" algn="l"/>
                <a:tab pos="355600" algn="l"/>
              </a:tabLst>
            </a:pPr>
            <a:r>
              <a:rPr lang="zh-CN" altLang="en-US" sz="2000" spc="-5" dirty="0">
                <a:latin typeface="Times New Roman" panose="02020603050405020304" pitchFamily="18" charset="0"/>
                <a:ea typeface="SimSun" panose="02010600030101010101" pitchFamily="2" charset="-122"/>
                <a:cs typeface="Times New Roman" panose="02020603050405020304" pitchFamily="18" charset="0"/>
              </a:rPr>
              <a:t>需要传达哪些法律框架？</a:t>
            </a:r>
            <a:endParaRPr lang="en-US" altLang="zh-CN" sz="2000" spc="-5" dirty="0">
              <a:latin typeface="Times New Roman" panose="02020603050405020304" pitchFamily="18" charset="0"/>
              <a:ea typeface="SimSun" panose="02010600030101010101" pitchFamily="2" charset="-122"/>
              <a:cs typeface="Times New Roman" panose="02020603050405020304" pitchFamily="18" charset="0"/>
            </a:endParaRPr>
          </a:p>
          <a:p>
            <a:pPr marL="355600" indent="-342900">
              <a:lnSpc>
                <a:spcPts val="2700"/>
              </a:lnSpc>
              <a:spcBef>
                <a:spcPts val="1490"/>
              </a:spcBef>
              <a:buChar char="•"/>
              <a:tabLst>
                <a:tab pos="354965" algn="l"/>
                <a:tab pos="355600" algn="l"/>
              </a:tabLst>
            </a:pPr>
            <a:r>
              <a:rPr lang="zh-CN" altLang="en-US" sz="2000" dirty="0">
                <a:latin typeface="Times New Roman" panose="02020603050405020304" pitchFamily="18" charset="0"/>
                <a:ea typeface="SimSun" panose="02010600030101010101" pitchFamily="2" charset="-122"/>
                <a:cs typeface="Times New Roman" panose="02020603050405020304" pitchFamily="18" charset="0"/>
              </a:rPr>
              <a:t>您如何管理媒体，包括社交媒体？</a:t>
            </a:r>
            <a:endParaRPr sz="2000" dirty="0">
              <a:latin typeface="Times New Roman" panose="02020603050405020304" pitchFamily="18" charset="0"/>
              <a:ea typeface="SimSun" panose="02010600030101010101" pitchFamily="2" charset="-122"/>
              <a:cs typeface="Times New Roman" panose="02020603050405020304" pitchFamily="18" charset="0"/>
            </a:endParaRPr>
          </a:p>
          <a:p>
            <a:pPr marL="355600" indent="-342900">
              <a:lnSpc>
                <a:spcPts val="2700"/>
              </a:lnSpc>
              <a:spcBef>
                <a:spcPts val="1420"/>
              </a:spcBef>
              <a:buChar char="•"/>
              <a:tabLst>
                <a:tab pos="354965" algn="l"/>
                <a:tab pos="355600" algn="l"/>
              </a:tabLst>
            </a:pPr>
            <a:r>
              <a:rPr lang="zh-CN" altLang="en-US" sz="2000" dirty="0">
                <a:latin typeface="Times New Roman" panose="02020603050405020304" pitchFamily="18" charset="0"/>
                <a:ea typeface="SimSun" panose="02010600030101010101" pitchFamily="2" charset="-122"/>
                <a:cs typeface="Times New Roman" panose="02020603050405020304" pitchFamily="18" charset="0"/>
              </a:rPr>
              <a:t>您如何处理错误信息和谣言？</a:t>
            </a:r>
            <a:endParaRPr lang="en-US" altLang="zh-CN" sz="2000" dirty="0">
              <a:latin typeface="Times New Roman" panose="02020603050405020304" pitchFamily="18" charset="0"/>
              <a:ea typeface="SimSun" panose="02010600030101010101" pitchFamily="2" charset="-122"/>
              <a:cs typeface="Times New Roman" panose="02020603050405020304" pitchFamily="18" charset="0"/>
            </a:endParaRPr>
          </a:p>
          <a:p>
            <a:pPr marL="355600" indent="-342900">
              <a:lnSpc>
                <a:spcPts val="2700"/>
              </a:lnSpc>
              <a:spcBef>
                <a:spcPts val="1420"/>
              </a:spcBef>
              <a:spcAft>
                <a:spcPts val="600"/>
              </a:spcAft>
              <a:buChar char="•"/>
              <a:tabLst>
                <a:tab pos="354965" algn="l"/>
                <a:tab pos="355600" algn="l"/>
              </a:tabLst>
            </a:pPr>
            <a:r>
              <a:rPr lang="zh-CN" altLang="en-US" sz="2000" dirty="0">
                <a:latin typeface="Times New Roman" panose="02020603050405020304" pitchFamily="18" charset="0"/>
                <a:ea typeface="SimSun" panose="02010600030101010101" pitchFamily="2" charset="-122"/>
                <a:cs typeface="Times New Roman" panose="02020603050405020304" pitchFamily="18" charset="0"/>
              </a:rPr>
              <a:t>如何协调信息和沟通？</a:t>
            </a:r>
            <a:endParaRPr sz="2000" dirty="0">
              <a:latin typeface="Times New Roman" panose="02020603050405020304" pitchFamily="18" charset="0"/>
              <a:ea typeface="SimSun" panose="02010600030101010101" pitchFamily="2" charset="-122"/>
              <a:cs typeface="Times New Roman" panose="02020603050405020304" pitchFamily="18" charset="0"/>
            </a:endParaRPr>
          </a:p>
          <a:p>
            <a:pPr marL="12700">
              <a:lnSpc>
                <a:spcPct val="100000"/>
              </a:lnSpc>
              <a:spcBef>
                <a:spcPts val="1400"/>
              </a:spcBef>
              <a:tabLst>
                <a:tab pos="1045844" algn="l"/>
              </a:tabLst>
            </a:pPr>
            <a:r>
              <a:rPr lang="zh-CN" altLang="en-US" sz="2400" spc="-5" dirty="0">
                <a:solidFill>
                  <a:srgbClr val="FF0000"/>
                </a:solidFill>
                <a:latin typeface="KaiTi" panose="02010609060101010101" pitchFamily="49" charset="-122"/>
                <a:ea typeface="KaiTi" panose="02010609060101010101" pitchFamily="49" charset="-122"/>
                <a:cs typeface="Arial"/>
              </a:rPr>
              <a:t>根据您的上述回答，列出您的优势和弱点。</a:t>
            </a:r>
            <a:endParaRPr sz="2400" dirty="0">
              <a:latin typeface="Times New Roman" panose="02020603050405020304" pitchFamily="18" charset="0"/>
              <a:ea typeface="STXihei" panose="02010600040101010101" pitchFamily="2" charset="-122"/>
              <a:cs typeface="Times New Roman" panose="02020603050405020304" pitchFamily="18" charset="0"/>
            </a:endParaRPr>
          </a:p>
        </p:txBody>
      </p:sp>
      <p:sp>
        <p:nvSpPr>
          <p:cNvPr id="5" name="文本框 4">
            <a:extLst>
              <a:ext uri="{FF2B5EF4-FFF2-40B4-BE49-F238E27FC236}">
                <a16:creationId xmlns:a16="http://schemas.microsoft.com/office/drawing/2014/main" id="{9E6761AE-2598-4AA6-997C-59482D52F90F}"/>
              </a:ext>
            </a:extLst>
          </p:cNvPr>
          <p:cNvSpPr txBox="1"/>
          <p:nvPr/>
        </p:nvSpPr>
        <p:spPr>
          <a:xfrm>
            <a:off x="10580961" y="5747004"/>
            <a:ext cx="1153839" cy="461665"/>
          </a:xfrm>
          <a:prstGeom prst="rect">
            <a:avLst/>
          </a:prstGeom>
          <a:noFill/>
        </p:spPr>
        <p:txBody>
          <a:bodyPr wrap="square" rtlCol="0">
            <a:spAutoFit/>
          </a:bodyPr>
          <a:lstStyle/>
          <a:p>
            <a:r>
              <a:rPr lang="en-US" altLang="zh-CN" sz="2400" b="1" dirty="0">
                <a:solidFill>
                  <a:schemeClr val="tx2">
                    <a:lumMod val="60000"/>
                    <a:lumOff val="40000"/>
                  </a:schemeClr>
                </a:solidFill>
                <a:latin typeface="Times New Roman" panose="02020603050405020304" pitchFamily="18" charset="0"/>
                <a:ea typeface="STXihei" panose="02010600040101010101" pitchFamily="2" charset="-122"/>
                <a:cs typeface="Times New Roman" panose="02020603050405020304" pitchFamily="18" charset="0"/>
              </a:rPr>
              <a:t>30</a:t>
            </a:r>
            <a:r>
              <a:rPr lang="zh-CN" altLang="en-US" sz="2400" b="1" dirty="0">
                <a:solidFill>
                  <a:schemeClr val="tx2">
                    <a:lumMod val="60000"/>
                    <a:lumOff val="40000"/>
                  </a:schemeClr>
                </a:solidFill>
                <a:latin typeface="Times New Roman" panose="02020603050405020304" pitchFamily="18" charset="0"/>
                <a:ea typeface="STXihei" panose="02010600040101010101" pitchFamily="2" charset="-122"/>
                <a:cs typeface="Times New Roman" panose="02020603050405020304" pitchFamily="18" charset="0"/>
              </a:rPr>
              <a:t>分钟</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544823" y="1517376"/>
            <a:ext cx="4895850" cy="4086225"/>
          </a:xfrm>
          <a:custGeom>
            <a:avLst/>
            <a:gdLst/>
            <a:ahLst/>
            <a:cxnLst/>
            <a:rect l="l" t="t" r="r" b="b"/>
            <a:pathLst>
              <a:path w="4895850" h="4086225">
                <a:moveTo>
                  <a:pt x="4895850" y="0"/>
                </a:moveTo>
                <a:lnTo>
                  <a:pt x="0" y="0"/>
                </a:lnTo>
                <a:lnTo>
                  <a:pt x="0" y="4086224"/>
                </a:lnTo>
                <a:lnTo>
                  <a:pt x="4895850" y="4086224"/>
                </a:lnTo>
                <a:lnTo>
                  <a:pt x="4895850" y="0"/>
                </a:lnTo>
                <a:close/>
              </a:path>
            </a:pathLst>
          </a:custGeom>
          <a:solidFill>
            <a:srgbClr val="595959"/>
          </a:solidFill>
        </p:spPr>
        <p:txBody>
          <a:bodyPr wrap="square" lIns="0" tIns="0" rIns="0" bIns="0" rtlCol="0"/>
          <a:lstStyle/>
          <a:p>
            <a:endParaRPr/>
          </a:p>
        </p:txBody>
      </p:sp>
      <p:sp>
        <p:nvSpPr>
          <p:cNvPr id="3" name="object 3"/>
          <p:cNvSpPr txBox="1">
            <a:spLocks noGrp="1"/>
          </p:cNvSpPr>
          <p:nvPr>
            <p:ph type="title"/>
          </p:nvPr>
        </p:nvSpPr>
        <p:spPr>
          <a:xfrm>
            <a:off x="4572000" y="2819400"/>
            <a:ext cx="3517758" cy="936154"/>
          </a:xfrm>
          <a:prstGeom prst="rect">
            <a:avLst/>
          </a:prstGeom>
        </p:spPr>
        <p:txBody>
          <a:bodyPr vert="horz" wrap="square" lIns="0" tIns="12700" rIns="0" bIns="0" rtlCol="0">
            <a:spAutoFit/>
          </a:bodyPr>
          <a:lstStyle/>
          <a:p>
            <a:pPr marL="12700">
              <a:lnSpc>
                <a:spcPct val="100000"/>
              </a:lnSpc>
              <a:spcBef>
                <a:spcPts val="100"/>
              </a:spcBef>
            </a:pPr>
            <a:r>
              <a:rPr lang="zh-CN" altLang="en-US" sz="6000" dirty="0">
                <a:latin typeface="STXihei" panose="02010600040101010101" pitchFamily="2" charset="-122"/>
                <a:ea typeface="STXihei" panose="02010600040101010101" pitchFamily="2" charset="-122"/>
              </a:rPr>
              <a:t>演练结束</a:t>
            </a:r>
            <a:endParaRPr sz="6000" dirty="0">
              <a:latin typeface="STXihei" panose="02010600040101010101" pitchFamily="2" charset="-122"/>
              <a:ea typeface="STXihei" panose="02010600040101010101" pitchFamily="2"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203244" y="5718501"/>
            <a:ext cx="1667352" cy="659311"/>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231505" y="0"/>
            <a:ext cx="6299200" cy="574040"/>
          </a:xfrm>
          <a:prstGeom prst="rect">
            <a:avLst/>
          </a:prstGeom>
        </p:spPr>
        <p:txBody>
          <a:bodyPr vert="horz" wrap="square" lIns="0" tIns="12700" rIns="0" bIns="0" rtlCol="0">
            <a:spAutoFit/>
          </a:bodyPr>
          <a:lstStyle/>
          <a:p>
            <a:pPr marL="12700">
              <a:lnSpc>
                <a:spcPct val="100000"/>
              </a:lnSpc>
              <a:spcBef>
                <a:spcPts val="100"/>
              </a:spcBef>
            </a:pPr>
            <a:r>
              <a:rPr lang="zh-CN" altLang="en-US" sz="3600" spc="-5" dirty="0">
                <a:latin typeface="STXihei" panose="02010600040101010101" pitchFamily="2" charset="-122"/>
                <a:ea typeface="STXihei" panose="02010600040101010101" pitchFamily="2" charset="-122"/>
              </a:rPr>
              <a:t>世卫组织的最新形势报告</a:t>
            </a:r>
            <a:endParaRPr sz="3600" dirty="0">
              <a:latin typeface="STXihei" panose="02010600040101010101" pitchFamily="2" charset="-122"/>
              <a:ea typeface="STXihei" panose="02010600040101010101" pitchFamily="2" charset="-122"/>
            </a:endParaRPr>
          </a:p>
        </p:txBody>
      </p:sp>
      <p:sp>
        <p:nvSpPr>
          <p:cNvPr id="4" name="object 4"/>
          <p:cNvSpPr txBox="1"/>
          <p:nvPr/>
        </p:nvSpPr>
        <p:spPr>
          <a:xfrm>
            <a:off x="5560608" y="6638035"/>
            <a:ext cx="1200150" cy="197490"/>
          </a:xfrm>
          <a:prstGeom prst="rect">
            <a:avLst/>
          </a:prstGeom>
        </p:spPr>
        <p:txBody>
          <a:bodyPr vert="horz" wrap="square" lIns="0" tIns="12700" rIns="0" bIns="0" rtlCol="0">
            <a:spAutoFit/>
          </a:bodyPr>
          <a:lstStyle/>
          <a:p>
            <a:pPr marL="12700">
              <a:lnSpc>
                <a:spcPct val="100000"/>
              </a:lnSpc>
              <a:spcBef>
                <a:spcPts val="100"/>
              </a:spcBef>
            </a:pPr>
            <a:r>
              <a:rPr lang="en-US" altLang="zh-CN"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2020</a:t>
            </a: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年</a:t>
            </a:r>
            <a:r>
              <a:rPr lang="en-US" altLang="zh-CN"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10</a:t>
            </a: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月</a:t>
            </a:r>
            <a:r>
              <a:rPr lang="en-US" altLang="zh-CN"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20</a:t>
            </a: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日</a:t>
            </a:r>
            <a:endParaRPr sz="1200" dirty="0">
              <a:latin typeface="Times New Roman" panose="02020603050405020304" pitchFamily="18" charset="0"/>
              <a:ea typeface="STXihei" panose="02010600040101010101" pitchFamily="2" charset="-122"/>
              <a:cs typeface="Times New Roman" panose="02020603050405020304" pitchFamily="18" charset="0"/>
            </a:endParaRPr>
          </a:p>
        </p:txBody>
      </p:sp>
      <p:sp>
        <p:nvSpPr>
          <p:cNvPr id="5" name="object 5"/>
          <p:cNvSpPr txBox="1"/>
          <p:nvPr/>
        </p:nvSpPr>
        <p:spPr>
          <a:xfrm>
            <a:off x="492605" y="2618739"/>
            <a:ext cx="5542280" cy="1478931"/>
          </a:xfrm>
          <a:prstGeom prst="rect">
            <a:avLst/>
          </a:prstGeom>
        </p:spPr>
        <p:txBody>
          <a:bodyPr vert="horz" wrap="square" lIns="0" tIns="12700" rIns="0" bIns="0" rtlCol="0">
            <a:spAutoFit/>
          </a:bodyPr>
          <a:lstStyle/>
          <a:p>
            <a:pPr marL="12700">
              <a:lnSpc>
                <a:spcPts val="3900"/>
              </a:lnSpc>
              <a:spcBef>
                <a:spcPts val="100"/>
              </a:spcBef>
            </a:pPr>
            <a:r>
              <a:rPr lang="zh-CN" altLang="en-US" sz="2800" b="1" dirty="0">
                <a:latin typeface="STXihei" panose="02010600040101010101" pitchFamily="2" charset="-122"/>
                <a:ea typeface="STXihei" panose="02010600040101010101" pitchFamily="2" charset="-122"/>
                <a:cs typeface="Arial"/>
              </a:rPr>
              <a:t>局势正在迅速演变。</a:t>
            </a:r>
            <a:endParaRPr lang="en-US" altLang="zh-CN" sz="2800" b="1" dirty="0">
              <a:latin typeface="STXihei" panose="02010600040101010101" pitchFamily="2" charset="-122"/>
              <a:ea typeface="STXihei" panose="02010600040101010101" pitchFamily="2" charset="-122"/>
              <a:cs typeface="Arial"/>
            </a:endParaRPr>
          </a:p>
          <a:p>
            <a:pPr marL="12700">
              <a:lnSpc>
                <a:spcPts val="3900"/>
              </a:lnSpc>
              <a:spcBef>
                <a:spcPts val="100"/>
              </a:spcBef>
            </a:pPr>
            <a:r>
              <a:rPr lang="zh-CN" altLang="en-US" sz="2800" dirty="0">
                <a:latin typeface="SimSun" panose="02010600030101010101" pitchFamily="2" charset="-122"/>
                <a:ea typeface="SimSun" panose="02010600030101010101" pitchFamily="2" charset="-122"/>
                <a:cs typeface="Arial"/>
              </a:rPr>
              <a:t>让我们来看看</a:t>
            </a:r>
            <a:br>
              <a:rPr lang="en-US" altLang="zh-CN" sz="2800" dirty="0">
                <a:latin typeface="SimSun" panose="02010600030101010101" pitchFamily="2" charset="-122"/>
                <a:ea typeface="SimSun" panose="02010600030101010101" pitchFamily="2" charset="-122"/>
                <a:cs typeface="Arial"/>
              </a:rPr>
            </a:br>
            <a:r>
              <a:rPr lang="zh-CN" altLang="en-US" sz="2800" dirty="0">
                <a:latin typeface="SimSun" panose="02010600030101010101" pitchFamily="2" charset="-122"/>
                <a:ea typeface="SimSun" panose="02010600030101010101" pitchFamily="2" charset="-122"/>
                <a:cs typeface="Arial"/>
              </a:rPr>
              <a:t>世卫组织的最新形势报告</a:t>
            </a:r>
            <a:r>
              <a:rPr lang="zh-CN" altLang="en-US" sz="2800" dirty="0">
                <a:latin typeface="Arial"/>
                <a:cs typeface="Arial"/>
              </a:rPr>
              <a:t>。</a:t>
            </a:r>
            <a:endParaRPr sz="2800" dirty="0">
              <a:latin typeface="Arial"/>
              <a:cs typeface="Arial"/>
            </a:endParaRPr>
          </a:p>
        </p:txBody>
      </p:sp>
      <p:sp>
        <p:nvSpPr>
          <p:cNvPr id="6" name="object 6"/>
          <p:cNvSpPr/>
          <p:nvPr/>
        </p:nvSpPr>
        <p:spPr>
          <a:xfrm>
            <a:off x="7050288" y="1464666"/>
            <a:ext cx="3792821" cy="3909271"/>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31125" y="0"/>
            <a:ext cx="1920239" cy="566822"/>
          </a:xfrm>
          <a:prstGeom prst="rect">
            <a:avLst/>
          </a:prstGeom>
        </p:spPr>
        <p:txBody>
          <a:bodyPr vert="horz" wrap="square" lIns="0" tIns="12700" rIns="0" bIns="0" rtlCol="0">
            <a:spAutoFit/>
          </a:bodyPr>
          <a:lstStyle/>
          <a:p>
            <a:pPr marL="12700">
              <a:lnSpc>
                <a:spcPct val="100000"/>
              </a:lnSpc>
              <a:spcBef>
                <a:spcPts val="100"/>
              </a:spcBef>
            </a:pPr>
            <a:r>
              <a:rPr lang="zh-CN" altLang="en-US" sz="3600" b="1" dirty="0">
                <a:solidFill>
                  <a:prstClr val="white"/>
                </a:solidFill>
                <a:latin typeface="STXihei" panose="02010600040101010101" pitchFamily="2" charset="-122"/>
                <a:ea typeface="STXihei" panose="02010600040101010101" pitchFamily="2" charset="-122"/>
                <a:cs typeface="Arial" panose="020B0604020202020204" pitchFamily="34" charset="0"/>
              </a:rPr>
              <a:t>汇总情况</a:t>
            </a:r>
            <a:endParaRPr sz="3200" dirty="0">
              <a:latin typeface="STXihei" panose="02010600040101010101" pitchFamily="2" charset="-122"/>
              <a:ea typeface="STXihei" panose="02010600040101010101" pitchFamily="2" charset="-122"/>
              <a:cs typeface="Arial"/>
            </a:endParaRPr>
          </a:p>
        </p:txBody>
      </p:sp>
      <p:sp>
        <p:nvSpPr>
          <p:cNvPr id="3" name="object 3"/>
          <p:cNvSpPr/>
          <p:nvPr/>
        </p:nvSpPr>
        <p:spPr>
          <a:xfrm>
            <a:off x="6742176" y="1944623"/>
            <a:ext cx="2740152" cy="2883408"/>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4" name="object 4"/>
          <p:cNvSpPr txBox="1"/>
          <p:nvPr/>
        </p:nvSpPr>
        <p:spPr>
          <a:xfrm>
            <a:off x="2377424" y="2650236"/>
            <a:ext cx="3970020" cy="991297"/>
          </a:xfrm>
          <a:prstGeom prst="rect">
            <a:avLst/>
          </a:prstGeom>
        </p:spPr>
        <p:txBody>
          <a:bodyPr vert="horz" wrap="square" lIns="0" tIns="6350" rIns="0" bIns="0" rtlCol="0">
            <a:spAutoFit/>
          </a:bodyPr>
          <a:lstStyle/>
          <a:p>
            <a:pPr lvl="0" algn="r"/>
            <a:r>
              <a:rPr lang="zh-CN" altLang="en-US" sz="3200" b="1" dirty="0">
                <a:solidFill>
                  <a:prstClr val="black"/>
                </a:solidFill>
                <a:latin typeface="STXihei" panose="02010600040101010101" pitchFamily="2" charset="-122"/>
                <a:ea typeface="STXihei" panose="02010600040101010101" pitchFamily="2" charset="-122"/>
              </a:rPr>
              <a:t>学员的</a:t>
            </a:r>
            <a:br>
              <a:rPr lang="en-US" altLang="zh-CN" sz="3200" b="1" dirty="0">
                <a:solidFill>
                  <a:prstClr val="black"/>
                </a:solidFill>
                <a:latin typeface="STXihei" panose="02010600040101010101" pitchFamily="2" charset="-122"/>
                <a:ea typeface="STXihei" panose="02010600040101010101" pitchFamily="2" charset="-122"/>
              </a:rPr>
            </a:br>
            <a:r>
              <a:rPr lang="zh-CN" altLang="en-US" sz="3200" b="1" dirty="0">
                <a:solidFill>
                  <a:prstClr val="black"/>
                </a:solidFill>
                <a:latin typeface="STXihei" panose="02010600040101010101" pitchFamily="2" charset="-122"/>
                <a:ea typeface="STXihei" panose="02010600040101010101" pitchFamily="2" charset="-122"/>
              </a:rPr>
              <a:t>初步反馈</a:t>
            </a:r>
            <a:endParaRPr lang="en-US" altLang="zh-CN" sz="3200" b="1" dirty="0">
              <a:solidFill>
                <a:prstClr val="black"/>
              </a:solidFill>
              <a:latin typeface="STXihei" panose="02010600040101010101" pitchFamily="2" charset="-122"/>
              <a:ea typeface="STXihei" panose="02010600040101010101" pitchFamily="2" charset="-122"/>
            </a:endParaRPr>
          </a:p>
        </p:txBody>
      </p:sp>
      <p:sp>
        <p:nvSpPr>
          <p:cNvPr id="5" name="object 5"/>
          <p:cNvSpPr/>
          <p:nvPr/>
        </p:nvSpPr>
        <p:spPr>
          <a:xfrm>
            <a:off x="6570660" y="2805112"/>
            <a:ext cx="0" cy="1351280"/>
          </a:xfrm>
          <a:custGeom>
            <a:avLst/>
            <a:gdLst/>
            <a:ahLst/>
            <a:cxnLst/>
            <a:rect l="l" t="t" r="r" b="b"/>
            <a:pathLst>
              <a:path h="1351279">
                <a:moveTo>
                  <a:pt x="0" y="0"/>
                </a:moveTo>
                <a:lnTo>
                  <a:pt x="1" y="1350962"/>
                </a:lnTo>
              </a:path>
            </a:pathLst>
          </a:custGeom>
          <a:ln w="47625">
            <a:solidFill>
              <a:srgbClr val="D86422"/>
            </a:solidFill>
          </a:ln>
        </p:spPr>
        <p:txBody>
          <a:bodyPr wrap="square" lIns="0" tIns="0" rIns="0" bIns="0" rtlCol="0"/>
          <a:lstStyle/>
          <a:p>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6370955" cy="611505"/>
          </a:xfrm>
          <a:custGeom>
            <a:avLst/>
            <a:gdLst/>
            <a:ahLst/>
            <a:cxnLst/>
            <a:rect l="l" t="t" r="r" b="b"/>
            <a:pathLst>
              <a:path w="6370955" h="611505">
                <a:moveTo>
                  <a:pt x="0" y="611187"/>
                </a:moveTo>
                <a:lnTo>
                  <a:pt x="6370634" y="611187"/>
                </a:lnTo>
                <a:lnTo>
                  <a:pt x="6370634" y="0"/>
                </a:lnTo>
                <a:lnTo>
                  <a:pt x="0" y="0"/>
                </a:lnTo>
                <a:lnTo>
                  <a:pt x="0" y="611187"/>
                </a:lnTo>
                <a:close/>
              </a:path>
            </a:pathLst>
          </a:custGeom>
          <a:solidFill>
            <a:srgbClr val="008FCE"/>
          </a:solidFill>
        </p:spPr>
        <p:txBody>
          <a:bodyPr wrap="square" lIns="0" tIns="0" rIns="0" bIns="0" rtlCol="0"/>
          <a:lstStyle/>
          <a:p>
            <a:endParaRPr/>
          </a:p>
        </p:txBody>
      </p:sp>
      <p:grpSp>
        <p:nvGrpSpPr>
          <p:cNvPr id="3" name="object 3"/>
          <p:cNvGrpSpPr/>
          <p:nvPr/>
        </p:nvGrpSpPr>
        <p:grpSpPr>
          <a:xfrm>
            <a:off x="0" y="0"/>
            <a:ext cx="12192000" cy="6858000"/>
            <a:chOff x="0" y="0"/>
            <a:chExt cx="12192000" cy="6858000"/>
          </a:xfrm>
        </p:grpSpPr>
        <p:sp>
          <p:nvSpPr>
            <p:cNvPr id="4" name="object 4"/>
            <p:cNvSpPr/>
            <p:nvPr/>
          </p:nvSpPr>
          <p:spPr>
            <a:xfrm>
              <a:off x="0" y="6568440"/>
              <a:ext cx="12188952" cy="289560"/>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6350" y="0"/>
              <a:ext cx="12185650" cy="6858000"/>
            </a:xfrm>
            <a:custGeom>
              <a:avLst/>
              <a:gdLst/>
              <a:ahLst/>
              <a:cxnLst/>
              <a:rect l="l" t="t" r="r" b="b"/>
              <a:pathLst>
                <a:path w="12185650" h="6858000">
                  <a:moveTo>
                    <a:pt x="12185650" y="0"/>
                  </a:moveTo>
                  <a:lnTo>
                    <a:pt x="6364275" y="0"/>
                  </a:lnTo>
                  <a:lnTo>
                    <a:pt x="6364275" y="6605587"/>
                  </a:lnTo>
                  <a:lnTo>
                    <a:pt x="0" y="6605587"/>
                  </a:lnTo>
                  <a:lnTo>
                    <a:pt x="0" y="6858000"/>
                  </a:lnTo>
                  <a:lnTo>
                    <a:pt x="12185650" y="6858000"/>
                  </a:lnTo>
                  <a:lnTo>
                    <a:pt x="12185650" y="6605587"/>
                  </a:lnTo>
                  <a:lnTo>
                    <a:pt x="12185650" y="0"/>
                  </a:lnTo>
                  <a:close/>
                </a:path>
              </a:pathLst>
            </a:custGeom>
            <a:solidFill>
              <a:srgbClr val="595959"/>
            </a:solidFill>
          </p:spPr>
          <p:txBody>
            <a:bodyPr wrap="square" lIns="0" tIns="0" rIns="0" bIns="0" rtlCol="0"/>
            <a:lstStyle/>
            <a:p>
              <a:endParaRPr/>
            </a:p>
          </p:txBody>
        </p:sp>
        <p:sp>
          <p:nvSpPr>
            <p:cNvPr id="6" name="object 6"/>
            <p:cNvSpPr/>
            <p:nvPr/>
          </p:nvSpPr>
          <p:spPr>
            <a:xfrm>
              <a:off x="8056560" y="903287"/>
              <a:ext cx="3037205" cy="1323975"/>
            </a:xfrm>
            <a:custGeom>
              <a:avLst/>
              <a:gdLst/>
              <a:ahLst/>
              <a:cxnLst/>
              <a:rect l="l" t="t" r="r" b="b"/>
              <a:pathLst>
                <a:path w="3037204" h="1323975">
                  <a:moveTo>
                    <a:pt x="0" y="0"/>
                  </a:moveTo>
                  <a:lnTo>
                    <a:pt x="3036887" y="0"/>
                  </a:lnTo>
                  <a:lnTo>
                    <a:pt x="3036887" y="1323975"/>
                  </a:lnTo>
                  <a:lnTo>
                    <a:pt x="0" y="1323975"/>
                  </a:lnTo>
                  <a:lnTo>
                    <a:pt x="0" y="0"/>
                  </a:lnTo>
                  <a:close/>
                </a:path>
              </a:pathLst>
            </a:custGeom>
            <a:ln w="15875">
              <a:solidFill>
                <a:srgbClr val="FFFFFF"/>
              </a:solidFill>
            </a:ln>
          </p:spPr>
          <p:txBody>
            <a:bodyPr wrap="square" lIns="0" tIns="0" rIns="0" bIns="0" rtlCol="0"/>
            <a:lstStyle/>
            <a:p>
              <a:endParaRPr/>
            </a:p>
          </p:txBody>
        </p:sp>
      </p:grpSp>
      <p:sp>
        <p:nvSpPr>
          <p:cNvPr id="7" name="object 7"/>
          <p:cNvSpPr txBox="1">
            <a:spLocks noGrp="1"/>
          </p:cNvSpPr>
          <p:nvPr>
            <p:ph type="title"/>
          </p:nvPr>
        </p:nvSpPr>
        <p:spPr>
          <a:xfrm>
            <a:off x="8150223" y="924052"/>
            <a:ext cx="2849880" cy="1244600"/>
          </a:xfrm>
          <a:prstGeom prst="rect">
            <a:avLst/>
          </a:prstGeom>
        </p:spPr>
        <p:txBody>
          <a:bodyPr vert="horz" wrap="square" lIns="0" tIns="1270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4000" kern="1200" dirty="0">
                <a:solidFill>
                  <a:srgbClr val="006A97">
                    <a:lumMod val="60000"/>
                    <a:lumOff val="40000"/>
                  </a:srgbClr>
                </a:solidFill>
                <a:latin typeface="STXihei" panose="02010600040101010101" pitchFamily="2" charset="-122"/>
                <a:ea typeface="STXihei" panose="02010600040101010101" pitchFamily="2" charset="-122"/>
              </a:rPr>
              <a:t>总结</a:t>
            </a:r>
            <a:r>
              <a:rPr lang="zh-CN" altLang="en-US" sz="4000" kern="1200" dirty="0">
                <a:solidFill>
                  <a:prstClr val="white"/>
                </a:solidFill>
                <a:latin typeface="STXihei" panose="02010600040101010101" pitchFamily="2" charset="-122"/>
                <a:ea typeface="STXihei" panose="02010600040101010101" pitchFamily="2" charset="-122"/>
              </a:rPr>
              <a:t>和</a:t>
            </a:r>
            <a:br>
              <a:rPr lang="en-US" altLang="zh-CN" sz="4000" kern="1200" dirty="0">
                <a:solidFill>
                  <a:prstClr val="white"/>
                </a:solidFill>
                <a:latin typeface="STXihei" panose="02010600040101010101" pitchFamily="2" charset="-122"/>
                <a:ea typeface="STXihei" panose="02010600040101010101" pitchFamily="2" charset="-122"/>
              </a:rPr>
            </a:br>
            <a:r>
              <a:rPr lang="zh-CN" altLang="en-US" sz="4000" kern="1200" dirty="0">
                <a:solidFill>
                  <a:prstClr val="white"/>
                </a:solidFill>
                <a:latin typeface="STXihei" panose="02010600040101010101" pitchFamily="2" charset="-122"/>
                <a:ea typeface="STXihei" panose="02010600040101010101" pitchFamily="2" charset="-122"/>
              </a:rPr>
              <a:t>后续步骤</a:t>
            </a:r>
            <a:endParaRPr lang="en-US" altLang="zh-CN" sz="4000" b="0" kern="1200" dirty="0">
              <a:solidFill>
                <a:prstClr val="white"/>
              </a:solidFill>
              <a:latin typeface="STXihei" panose="02010600040101010101" pitchFamily="2" charset="-122"/>
              <a:ea typeface="STXihei" panose="02010600040101010101" pitchFamily="2" charset="-122"/>
            </a:endParaRPr>
          </a:p>
        </p:txBody>
      </p:sp>
      <p:sp>
        <p:nvSpPr>
          <p:cNvPr id="8" name="object 8"/>
          <p:cNvSpPr txBox="1"/>
          <p:nvPr/>
        </p:nvSpPr>
        <p:spPr>
          <a:xfrm>
            <a:off x="7913037" y="2636011"/>
            <a:ext cx="3557270" cy="2712537"/>
          </a:xfrm>
          <a:prstGeom prst="rect">
            <a:avLst/>
          </a:prstGeom>
        </p:spPr>
        <p:txBody>
          <a:bodyPr vert="horz" wrap="square" lIns="0" tIns="12700" rIns="0" bIns="0" rtlCol="0">
            <a:spAutoFit/>
          </a:bodyPr>
          <a:lstStyle/>
          <a:p>
            <a:pPr lvl="0">
              <a:lnSpc>
                <a:spcPct val="90000"/>
              </a:lnSpc>
              <a:spcBef>
                <a:spcPts val="700"/>
              </a:spcBef>
              <a:buClr>
                <a:srgbClr val="0090D0"/>
              </a:buClr>
              <a:buSzPct val="100000"/>
            </a:pPr>
            <a:r>
              <a:rPr lang="zh-CN" altLang="en-US" sz="2400" b="1" dirty="0">
                <a:solidFill>
                  <a:prstClr val="white"/>
                </a:solidFill>
                <a:latin typeface="STXihei" panose="02010600040101010101" pitchFamily="2" charset="-122"/>
                <a:ea typeface="STXihei" panose="02010600040101010101" pitchFamily="2" charset="-122"/>
                <a:cs typeface="Calibri" panose="020F0502020204030204" pitchFamily="34" charset="0"/>
              </a:rPr>
              <a:t>第二部分：</a:t>
            </a:r>
            <a:endParaRPr lang="en-US" altLang="zh-CN" sz="2400" b="1" dirty="0">
              <a:solidFill>
                <a:prstClr val="white"/>
              </a:solidFill>
              <a:latin typeface="STXihei" panose="02010600040101010101" pitchFamily="2" charset="-122"/>
              <a:ea typeface="STXihei" panose="02010600040101010101" pitchFamily="2" charset="-122"/>
              <a:cs typeface="Calibri" panose="020F0502020204030204" pitchFamily="34" charset="0"/>
            </a:endParaRPr>
          </a:p>
          <a:p>
            <a:pPr lvl="0">
              <a:lnSpc>
                <a:spcPct val="90000"/>
              </a:lnSpc>
              <a:spcBef>
                <a:spcPts val="700"/>
              </a:spcBef>
              <a:buClr>
                <a:srgbClr val="0090D0"/>
              </a:buClr>
              <a:buSzPct val="100000"/>
            </a:pPr>
            <a:endParaRPr lang="en-US" altLang="zh-CN" sz="2400" b="1" dirty="0">
              <a:solidFill>
                <a:prstClr val="white"/>
              </a:solidFill>
              <a:latin typeface="Calibri" panose="020F0502020204030204" pitchFamily="34" charset="0"/>
              <a:cs typeface="Calibri" panose="020F0502020204030204" pitchFamily="34" charset="0"/>
            </a:endParaRPr>
          </a:p>
          <a:p>
            <a:pPr lvl="0">
              <a:lnSpc>
                <a:spcPct val="90000"/>
              </a:lnSpc>
              <a:spcAft>
                <a:spcPts val="2400"/>
              </a:spcAft>
              <a:buClr>
                <a:srgbClr val="0090D0"/>
              </a:buClr>
              <a:buSzPct val="100000"/>
            </a:pPr>
            <a:r>
              <a:rPr lang="zh-CN" altLang="en-US" sz="2400" dirty="0">
                <a:solidFill>
                  <a:prstClr val="white"/>
                </a:solidFill>
                <a:latin typeface="SimSun" panose="02010600030101010101" pitchFamily="2" charset="-122"/>
                <a:ea typeface="SimSun" panose="02010600030101010101" pitchFamily="2" charset="-122"/>
                <a:cs typeface="Calibri" panose="020F0502020204030204" pitchFamily="34" charset="0"/>
              </a:rPr>
              <a:t>差距分析：专题小组讨论，以审查准备工作核对清单</a:t>
            </a:r>
            <a:endParaRPr lang="en-US" altLang="zh-CN" sz="2400" dirty="0">
              <a:solidFill>
                <a:prstClr val="white"/>
              </a:solidFill>
              <a:latin typeface="SimSun" panose="02010600030101010101" pitchFamily="2" charset="-122"/>
              <a:ea typeface="SimSun" panose="02010600030101010101" pitchFamily="2" charset="-122"/>
              <a:cs typeface="Calibri" panose="020F0502020204030204" pitchFamily="34" charset="0"/>
            </a:endParaRPr>
          </a:p>
          <a:p>
            <a:pPr lvl="0">
              <a:lnSpc>
                <a:spcPct val="90000"/>
              </a:lnSpc>
              <a:spcAft>
                <a:spcPts val="2400"/>
              </a:spcAft>
              <a:buClr>
                <a:srgbClr val="0090D0"/>
              </a:buClr>
              <a:buSzPct val="100000"/>
            </a:pPr>
            <a:r>
              <a:rPr lang="zh-CN" altLang="en-US" sz="2400" dirty="0">
                <a:solidFill>
                  <a:prstClr val="white"/>
                </a:solidFill>
                <a:latin typeface="SimSun" panose="02010600030101010101" pitchFamily="2" charset="-122"/>
                <a:ea typeface="SimSun" panose="02010600030101010101" pitchFamily="2" charset="-122"/>
                <a:cs typeface="Calibri" panose="020F0502020204030204" pitchFamily="34" charset="0"/>
              </a:rPr>
              <a:t>制定行动计划</a:t>
            </a:r>
            <a:endParaRPr lang="en-US" altLang="zh-CN" sz="2400" dirty="0">
              <a:solidFill>
                <a:prstClr val="white"/>
              </a:solidFill>
              <a:latin typeface="SimSun" panose="02010600030101010101" pitchFamily="2" charset="-122"/>
              <a:ea typeface="SimSun" panose="02010600030101010101" pitchFamily="2" charset="-122"/>
              <a:cs typeface="Calibri" panose="020F0502020204030204" pitchFamily="34" charset="0"/>
            </a:endParaRPr>
          </a:p>
          <a:p>
            <a:pPr lvl="0">
              <a:lnSpc>
                <a:spcPct val="90000"/>
              </a:lnSpc>
              <a:spcAft>
                <a:spcPts val="2400"/>
              </a:spcAft>
              <a:buClr>
                <a:srgbClr val="0090D0"/>
              </a:buClr>
              <a:buSzPct val="100000"/>
            </a:pPr>
            <a:r>
              <a:rPr lang="zh-CN" altLang="en-US" sz="2400" dirty="0">
                <a:solidFill>
                  <a:prstClr val="white"/>
                </a:solidFill>
                <a:latin typeface="SimSun" panose="02010600030101010101" pitchFamily="2" charset="-122"/>
                <a:ea typeface="SimSun" panose="02010600030101010101" pitchFamily="2" charset="-122"/>
                <a:cs typeface="Calibri" panose="020F0502020204030204" pitchFamily="34" charset="0"/>
              </a:rPr>
              <a:t>学员评价表</a:t>
            </a:r>
            <a:endParaRPr lang="en-US" altLang="zh-CN" sz="2400" dirty="0">
              <a:solidFill>
                <a:prstClr val="white"/>
              </a:solidFill>
              <a:latin typeface="SimSun" panose="02010600030101010101" pitchFamily="2" charset="-122"/>
              <a:ea typeface="SimSun" panose="02010600030101010101" pitchFamily="2" charset="-122"/>
              <a:cs typeface="Calibri" panose="020F0502020204030204" pitchFamily="34" charset="0"/>
            </a:endParaRPr>
          </a:p>
        </p:txBody>
      </p:sp>
      <p:sp>
        <p:nvSpPr>
          <p:cNvPr id="9" name="object 9"/>
          <p:cNvSpPr/>
          <p:nvPr/>
        </p:nvSpPr>
        <p:spPr>
          <a:xfrm>
            <a:off x="406398" y="1278164"/>
            <a:ext cx="5317678" cy="3805463"/>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5" y="0"/>
            <a:ext cx="2731770" cy="513080"/>
          </a:xfrm>
          <a:prstGeom prst="rect">
            <a:avLst/>
          </a:prstGeom>
        </p:spPr>
        <p:txBody>
          <a:bodyPr vert="horz" wrap="square" lIns="0" tIns="12700" rIns="0" bIns="0" rtlCol="0">
            <a:spAutoFit/>
          </a:bodyPr>
          <a:lstStyle/>
          <a:p>
            <a:pPr marL="12700">
              <a:lnSpc>
                <a:spcPct val="100000"/>
              </a:lnSpc>
              <a:spcBef>
                <a:spcPts val="100"/>
              </a:spcBef>
            </a:pPr>
            <a:r>
              <a:rPr lang="zh-CN" altLang="en-US" sz="3200" spc="-5" dirty="0">
                <a:latin typeface="STXihei" panose="02010600040101010101" pitchFamily="2" charset="-122"/>
                <a:ea typeface="STXihei" panose="02010600040101010101" pitchFamily="2" charset="-122"/>
              </a:rPr>
              <a:t>日程第二部分</a:t>
            </a:r>
            <a:endParaRPr sz="3200" dirty="0">
              <a:latin typeface="STXihei" panose="02010600040101010101" pitchFamily="2" charset="-122"/>
              <a:ea typeface="STXihei" panose="02010600040101010101" pitchFamily="2" charset="-122"/>
            </a:endParaRPr>
          </a:p>
        </p:txBody>
      </p:sp>
      <p:sp>
        <p:nvSpPr>
          <p:cNvPr id="3" name="object 3"/>
          <p:cNvSpPr txBox="1"/>
          <p:nvPr/>
        </p:nvSpPr>
        <p:spPr>
          <a:xfrm>
            <a:off x="715312" y="1680972"/>
            <a:ext cx="4390088" cy="3518848"/>
          </a:xfrm>
          <a:prstGeom prst="rect">
            <a:avLst/>
          </a:prstGeom>
        </p:spPr>
        <p:txBody>
          <a:bodyPr vert="horz" wrap="square" lIns="0" tIns="100965" rIns="0" bIns="0" rtlCol="0">
            <a:spAutoFit/>
          </a:bodyPr>
          <a:lstStyle/>
          <a:p>
            <a:pPr lvl="0">
              <a:spcBef>
                <a:spcPts val="700"/>
              </a:spcBef>
              <a:buClr>
                <a:srgbClr val="DD8047"/>
              </a:buClr>
              <a:buSzPct val="60000"/>
              <a:defRPr/>
            </a:pPr>
            <a:r>
              <a:rPr lang="zh-CN" altLang="en-US" sz="2000" b="1" dirty="0">
                <a:solidFill>
                  <a:srgbClr val="0070C0"/>
                </a:solidFill>
                <a:latin typeface="STXihei" panose="02010600040101010101" pitchFamily="2" charset="-122"/>
                <a:ea typeface="STXihei" panose="02010600040101010101" pitchFamily="2" charset="-122"/>
                <a:cs typeface="Calibri" panose="020F0502020204030204" pitchFamily="34" charset="0"/>
              </a:rPr>
              <a:t>第二部分</a:t>
            </a:r>
            <a:r>
              <a:rPr lang="zh-CN" altLang="en-US" sz="2000" b="1" dirty="0">
                <a:solidFill>
                  <a:srgbClr val="0070C0"/>
                </a:solidFill>
                <a:latin typeface="Arial" panose="020B0604020202020204"/>
                <a:ea typeface="黑体" panose="02010609060101010101" pitchFamily="49" charset="-122"/>
                <a:cs typeface="Calibri" panose="020F0502020204030204" pitchFamily="34" charset="0"/>
              </a:rPr>
              <a:t>：</a:t>
            </a:r>
            <a:endParaRPr lang="en-GB" altLang="zh-CN" sz="2000" b="1" dirty="0">
              <a:solidFill>
                <a:srgbClr val="0070C0"/>
              </a:solidFill>
              <a:latin typeface="Arial" panose="020B0604020202020204"/>
              <a:cs typeface="Calibri" panose="020F0502020204030204" pitchFamily="34" charset="0"/>
            </a:endParaRPr>
          </a:p>
          <a:p>
            <a:pPr lvl="0">
              <a:lnSpc>
                <a:spcPts val="2800"/>
              </a:lnSpc>
              <a:spcBef>
                <a:spcPts val="700"/>
              </a:spcBef>
              <a:buClr>
                <a:srgbClr val="DD8047"/>
              </a:buClr>
              <a:buSzPct val="60000"/>
              <a:defRPr/>
            </a:pPr>
            <a:r>
              <a:rPr lang="en-US" altLang="zh-CN" sz="2000" dirty="0">
                <a:solidFill>
                  <a:srgbClr val="383838"/>
                </a:solidFill>
                <a:latin typeface="Times New Roman" panose="02020603050405020304" pitchFamily="18" charset="0"/>
                <a:ea typeface="SimSun" panose="02010600030101010101" pitchFamily="2" charset="-122"/>
                <a:cs typeface="Times New Roman" panose="02020603050405020304" pitchFamily="18" charset="0"/>
              </a:rPr>
              <a:t>09:00	</a:t>
            </a:r>
            <a:r>
              <a:rPr lang="zh-CN" altLang="en-US" sz="2000" dirty="0">
                <a:solidFill>
                  <a:srgbClr val="383838"/>
                </a:solidFill>
                <a:latin typeface="Times New Roman" panose="02020603050405020304" pitchFamily="18" charset="0"/>
                <a:ea typeface="SimSun" panose="02010600030101010101" pitchFamily="2" charset="-122"/>
                <a:cs typeface="Times New Roman" panose="02020603050405020304" pitchFamily="18" charset="0"/>
              </a:rPr>
              <a:t>回顾</a:t>
            </a:r>
            <a:endParaRPr lang="en-US" altLang="zh-CN" sz="2000" dirty="0">
              <a:solidFill>
                <a:srgbClr val="383838"/>
              </a:solidFill>
              <a:latin typeface="Times New Roman" panose="02020603050405020304" pitchFamily="18" charset="0"/>
              <a:ea typeface="SimSun" panose="02010600030101010101" pitchFamily="2" charset="-122"/>
              <a:cs typeface="Times New Roman" panose="02020603050405020304" pitchFamily="18" charset="0"/>
            </a:endParaRPr>
          </a:p>
          <a:p>
            <a:pPr lvl="0">
              <a:lnSpc>
                <a:spcPts val="2800"/>
              </a:lnSpc>
              <a:spcBef>
                <a:spcPts val="700"/>
              </a:spcBef>
              <a:buClr>
                <a:srgbClr val="DD8047"/>
              </a:buClr>
              <a:buSzPct val="60000"/>
              <a:defRPr/>
            </a:pPr>
            <a:r>
              <a:rPr lang="en-US" altLang="zh-CN" sz="2000" dirty="0">
                <a:solidFill>
                  <a:srgbClr val="383838"/>
                </a:solidFill>
                <a:latin typeface="Times New Roman" panose="02020603050405020304" pitchFamily="18" charset="0"/>
                <a:ea typeface="SimSun" panose="02010600030101010101" pitchFamily="2" charset="-122"/>
                <a:cs typeface="Times New Roman" panose="02020603050405020304" pitchFamily="18" charset="0"/>
              </a:rPr>
              <a:t>09:15	</a:t>
            </a:r>
            <a:r>
              <a:rPr lang="zh-CN" altLang="en-US" sz="2000" dirty="0">
                <a:solidFill>
                  <a:srgbClr val="383838"/>
                </a:solidFill>
                <a:latin typeface="Times New Roman" panose="02020603050405020304" pitchFamily="18" charset="0"/>
                <a:ea typeface="SimSun" panose="02010600030101010101" pitchFamily="2" charset="-122"/>
                <a:cs typeface="Times New Roman" panose="02020603050405020304" pitchFamily="18" charset="0"/>
              </a:rPr>
              <a:t>优势与差距分析（小组讨论）</a:t>
            </a:r>
            <a:endParaRPr lang="en-US" altLang="zh-CN" sz="2000" dirty="0">
              <a:solidFill>
                <a:srgbClr val="383838"/>
              </a:solidFill>
              <a:latin typeface="Times New Roman" panose="02020603050405020304" pitchFamily="18" charset="0"/>
              <a:ea typeface="SimSun" panose="02010600030101010101" pitchFamily="2" charset="-122"/>
              <a:cs typeface="Times New Roman" panose="02020603050405020304" pitchFamily="18" charset="0"/>
            </a:endParaRPr>
          </a:p>
          <a:p>
            <a:pPr lvl="0">
              <a:lnSpc>
                <a:spcPts val="2800"/>
              </a:lnSpc>
              <a:spcBef>
                <a:spcPts val="700"/>
              </a:spcBef>
              <a:buClr>
                <a:srgbClr val="DD8047"/>
              </a:buClr>
              <a:buSzPct val="60000"/>
              <a:defRPr/>
            </a:pPr>
            <a:r>
              <a:rPr lang="en-US" altLang="zh-CN" sz="2000" dirty="0">
                <a:solidFill>
                  <a:srgbClr val="383838"/>
                </a:solidFill>
                <a:latin typeface="Times New Roman" panose="02020603050405020304" pitchFamily="18" charset="0"/>
                <a:ea typeface="SimSun" panose="02010600030101010101" pitchFamily="2" charset="-122"/>
                <a:cs typeface="Times New Roman" panose="02020603050405020304" pitchFamily="18" charset="0"/>
              </a:rPr>
              <a:t>10:30	</a:t>
            </a:r>
            <a:r>
              <a:rPr lang="zh-CN" altLang="en-US" sz="2000" dirty="0">
                <a:solidFill>
                  <a:srgbClr val="383838"/>
                </a:solidFill>
                <a:latin typeface="Times New Roman" panose="02020603050405020304" pitchFamily="18" charset="0"/>
                <a:ea typeface="SimSun" panose="02010600030101010101" pitchFamily="2" charset="-122"/>
                <a:cs typeface="Times New Roman" panose="02020603050405020304" pitchFamily="18" charset="0"/>
              </a:rPr>
              <a:t>茶歇（</a:t>
            </a:r>
            <a:r>
              <a:rPr lang="en-US" altLang="zh-CN" sz="2000" dirty="0">
                <a:solidFill>
                  <a:srgbClr val="383838"/>
                </a:solidFill>
                <a:latin typeface="Times New Roman" panose="02020603050405020304" pitchFamily="18" charset="0"/>
                <a:ea typeface="SimSun" panose="02010600030101010101" pitchFamily="2" charset="-122"/>
                <a:cs typeface="Times New Roman" panose="02020603050405020304" pitchFamily="18" charset="0"/>
              </a:rPr>
              <a:t>15</a:t>
            </a:r>
            <a:r>
              <a:rPr lang="zh-CN" altLang="en-US" sz="2000" dirty="0">
                <a:solidFill>
                  <a:srgbClr val="383838"/>
                </a:solidFill>
                <a:latin typeface="Times New Roman" panose="02020603050405020304" pitchFamily="18" charset="0"/>
                <a:ea typeface="SimSun" panose="02010600030101010101" pitchFamily="2" charset="-122"/>
                <a:cs typeface="Times New Roman" panose="02020603050405020304" pitchFamily="18" charset="0"/>
              </a:rPr>
              <a:t>分钟）</a:t>
            </a:r>
            <a:endParaRPr lang="en-US" altLang="zh-CN" sz="2000" dirty="0">
              <a:solidFill>
                <a:srgbClr val="383838"/>
              </a:solidFill>
              <a:latin typeface="Times New Roman" panose="02020603050405020304" pitchFamily="18" charset="0"/>
              <a:ea typeface="SimSun" panose="02010600030101010101" pitchFamily="2" charset="-122"/>
              <a:cs typeface="Times New Roman" panose="02020603050405020304" pitchFamily="18" charset="0"/>
            </a:endParaRPr>
          </a:p>
          <a:p>
            <a:pPr lvl="0">
              <a:lnSpc>
                <a:spcPts val="2800"/>
              </a:lnSpc>
              <a:spcBef>
                <a:spcPts val="700"/>
              </a:spcBef>
              <a:buClr>
                <a:srgbClr val="DD8047"/>
              </a:buClr>
              <a:buSzPct val="60000"/>
              <a:defRPr/>
            </a:pPr>
            <a:r>
              <a:rPr lang="en-US" altLang="zh-CN" sz="2000" dirty="0">
                <a:solidFill>
                  <a:srgbClr val="383838"/>
                </a:solidFill>
                <a:latin typeface="Times New Roman" panose="02020603050405020304" pitchFamily="18" charset="0"/>
                <a:ea typeface="SimSun" panose="02010600030101010101" pitchFamily="2" charset="-122"/>
                <a:cs typeface="Times New Roman" panose="02020603050405020304" pitchFamily="18" charset="0"/>
              </a:rPr>
              <a:t>10:45	</a:t>
            </a:r>
            <a:r>
              <a:rPr lang="zh-CN" altLang="en-US" sz="2000" dirty="0">
                <a:solidFill>
                  <a:srgbClr val="383838"/>
                </a:solidFill>
                <a:latin typeface="Times New Roman" panose="02020603050405020304" pitchFamily="18" charset="0"/>
                <a:ea typeface="SimSun" panose="02010600030101010101" pitchFamily="2" charset="-122"/>
                <a:cs typeface="Times New Roman" panose="02020603050405020304" pitchFamily="18" charset="0"/>
              </a:rPr>
              <a:t>行动计划（小组讨论）</a:t>
            </a:r>
            <a:endParaRPr lang="en-US" altLang="zh-CN" sz="2000" i="1" dirty="0">
              <a:solidFill>
                <a:srgbClr val="383838"/>
              </a:solidFill>
              <a:latin typeface="Times New Roman" panose="02020603050405020304" pitchFamily="18" charset="0"/>
              <a:ea typeface="SimSun" panose="02010600030101010101" pitchFamily="2" charset="-122"/>
              <a:cs typeface="Times New Roman" panose="02020603050405020304" pitchFamily="18" charset="0"/>
            </a:endParaRPr>
          </a:p>
          <a:p>
            <a:pPr lvl="0">
              <a:lnSpc>
                <a:spcPts val="2800"/>
              </a:lnSpc>
              <a:spcBef>
                <a:spcPts val="700"/>
              </a:spcBef>
              <a:buClr>
                <a:srgbClr val="DD8047"/>
              </a:buClr>
              <a:buSzPct val="60000"/>
              <a:defRPr/>
            </a:pPr>
            <a:r>
              <a:rPr lang="en-US" altLang="zh-CN" sz="2000" dirty="0">
                <a:solidFill>
                  <a:srgbClr val="383838"/>
                </a:solidFill>
                <a:latin typeface="Times New Roman" panose="02020603050405020304" pitchFamily="18" charset="0"/>
                <a:ea typeface="SimSun" panose="02010600030101010101" pitchFamily="2" charset="-122"/>
                <a:cs typeface="Times New Roman" panose="02020603050405020304" pitchFamily="18" charset="0"/>
              </a:rPr>
              <a:t>11:30	</a:t>
            </a:r>
            <a:r>
              <a:rPr lang="zh-CN" altLang="en-US" sz="2000" dirty="0">
                <a:solidFill>
                  <a:srgbClr val="383838"/>
                </a:solidFill>
                <a:latin typeface="Times New Roman" panose="02020603050405020304" pitchFamily="18" charset="0"/>
                <a:ea typeface="SimSun" panose="02010600030101010101" pitchFamily="2" charset="-122"/>
                <a:cs typeface="Times New Roman" panose="02020603050405020304" pitchFamily="18" charset="0"/>
              </a:rPr>
              <a:t>全体会议汇总</a:t>
            </a:r>
            <a:endParaRPr lang="en-US" altLang="zh-CN" sz="2000" dirty="0">
              <a:solidFill>
                <a:srgbClr val="383838"/>
              </a:solidFill>
              <a:latin typeface="Times New Roman" panose="02020603050405020304" pitchFamily="18" charset="0"/>
              <a:ea typeface="SimSun" panose="02010600030101010101" pitchFamily="2" charset="-122"/>
              <a:cs typeface="Times New Roman" panose="02020603050405020304" pitchFamily="18" charset="0"/>
            </a:endParaRPr>
          </a:p>
          <a:p>
            <a:pPr lvl="0">
              <a:lnSpc>
                <a:spcPts val="2800"/>
              </a:lnSpc>
              <a:spcBef>
                <a:spcPts val="700"/>
              </a:spcBef>
              <a:buClr>
                <a:srgbClr val="DD8047"/>
              </a:buClr>
              <a:buSzPct val="60000"/>
              <a:defRPr/>
            </a:pPr>
            <a:r>
              <a:rPr lang="en-US" altLang="zh-CN" sz="2000" dirty="0">
                <a:solidFill>
                  <a:srgbClr val="383838"/>
                </a:solidFill>
                <a:latin typeface="Times New Roman" panose="02020603050405020304" pitchFamily="18" charset="0"/>
                <a:ea typeface="SimSun" panose="02010600030101010101" pitchFamily="2" charset="-122"/>
                <a:cs typeface="Times New Roman" panose="02020603050405020304" pitchFamily="18" charset="0"/>
              </a:rPr>
              <a:t>12:00	</a:t>
            </a:r>
            <a:r>
              <a:rPr lang="zh-CN" altLang="en-US" sz="2000" dirty="0">
                <a:solidFill>
                  <a:srgbClr val="383838"/>
                </a:solidFill>
                <a:latin typeface="Times New Roman" panose="02020603050405020304" pitchFamily="18" charset="0"/>
                <a:ea typeface="SimSun" panose="02010600030101010101" pitchFamily="2" charset="-122"/>
                <a:cs typeface="Times New Roman" panose="02020603050405020304" pitchFamily="18" charset="0"/>
              </a:rPr>
              <a:t>总结和后续步骤</a:t>
            </a:r>
            <a:endParaRPr lang="en-US" altLang="zh-CN" sz="2000" dirty="0">
              <a:solidFill>
                <a:srgbClr val="383838"/>
              </a:solidFill>
              <a:latin typeface="Times New Roman" panose="02020603050405020304" pitchFamily="18" charset="0"/>
              <a:ea typeface="SimSun" panose="02010600030101010101" pitchFamily="2" charset="-122"/>
              <a:cs typeface="Times New Roman" panose="02020603050405020304" pitchFamily="18" charset="0"/>
            </a:endParaRPr>
          </a:p>
          <a:p>
            <a:pPr lvl="0">
              <a:lnSpc>
                <a:spcPts val="2800"/>
              </a:lnSpc>
              <a:spcBef>
                <a:spcPts val="700"/>
              </a:spcBef>
              <a:buClr>
                <a:srgbClr val="DD8047"/>
              </a:buClr>
              <a:buSzPct val="60000"/>
              <a:defRPr/>
            </a:pPr>
            <a:r>
              <a:rPr lang="en-US" altLang="zh-CN" sz="2000" dirty="0">
                <a:solidFill>
                  <a:srgbClr val="383838"/>
                </a:solidFill>
                <a:latin typeface="Times New Roman" panose="02020603050405020304" pitchFamily="18" charset="0"/>
                <a:ea typeface="SimSun" panose="02010600030101010101" pitchFamily="2" charset="-122"/>
                <a:cs typeface="Times New Roman" panose="02020603050405020304" pitchFamily="18" charset="0"/>
              </a:rPr>
              <a:t>12:30	</a:t>
            </a:r>
            <a:r>
              <a:rPr lang="zh-CN" altLang="en-US" sz="2000" dirty="0">
                <a:solidFill>
                  <a:srgbClr val="383838"/>
                </a:solidFill>
                <a:latin typeface="Times New Roman" panose="02020603050405020304" pitchFamily="18" charset="0"/>
                <a:ea typeface="SimSun" panose="02010600030101010101" pitchFamily="2" charset="-122"/>
                <a:cs typeface="Times New Roman" panose="02020603050405020304" pitchFamily="18" charset="0"/>
              </a:rPr>
              <a:t>闭会</a:t>
            </a:r>
            <a:endParaRPr lang="en-US" altLang="zh-CN" sz="2000" dirty="0">
              <a:solidFill>
                <a:prstClr val="black"/>
              </a:solidFill>
              <a:latin typeface="Times New Roman" panose="02020603050405020304" pitchFamily="18" charset="0"/>
              <a:ea typeface="SimSun" panose="02010600030101010101" pitchFamily="2" charset="-122"/>
              <a:cs typeface="Times New Roman" panose="02020603050405020304" pitchFamily="18" charset="0"/>
            </a:endParaRPr>
          </a:p>
        </p:txBody>
      </p:sp>
      <p:sp>
        <p:nvSpPr>
          <p:cNvPr id="5" name="object 5"/>
          <p:cNvSpPr/>
          <p:nvPr/>
        </p:nvSpPr>
        <p:spPr>
          <a:xfrm>
            <a:off x="7320656" y="2156618"/>
            <a:ext cx="3862584" cy="2544762"/>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5" y="0"/>
            <a:ext cx="5524500" cy="513080"/>
          </a:xfrm>
          <a:prstGeom prst="rect">
            <a:avLst/>
          </a:prstGeom>
        </p:spPr>
        <p:txBody>
          <a:bodyPr vert="horz" wrap="square" lIns="0" tIns="12700" rIns="0" bIns="0" rtlCol="0">
            <a:spAutoFit/>
          </a:bodyPr>
          <a:lstStyle/>
          <a:p>
            <a:pPr marL="12700">
              <a:lnSpc>
                <a:spcPct val="100000"/>
              </a:lnSpc>
              <a:spcBef>
                <a:spcPts val="100"/>
              </a:spcBef>
            </a:pPr>
            <a:r>
              <a:rPr lang="zh-CN" altLang="en-US" sz="3200" spc="-5" dirty="0">
                <a:latin typeface="STXihei" panose="02010600040101010101" pitchFamily="2" charset="-122"/>
                <a:ea typeface="STXihei" panose="02010600040101010101" pitchFamily="2" charset="-122"/>
              </a:rPr>
              <a:t>优势和差距分析</a:t>
            </a:r>
            <a:endParaRPr sz="3200" dirty="0">
              <a:latin typeface="STXihei" panose="02010600040101010101" pitchFamily="2" charset="-122"/>
              <a:ea typeface="STXihei" panose="02010600040101010101" pitchFamily="2" charset="-122"/>
            </a:endParaRPr>
          </a:p>
        </p:txBody>
      </p:sp>
      <p:grpSp>
        <p:nvGrpSpPr>
          <p:cNvPr id="3" name="object 3"/>
          <p:cNvGrpSpPr/>
          <p:nvPr/>
        </p:nvGrpSpPr>
        <p:grpSpPr>
          <a:xfrm>
            <a:off x="376236" y="901700"/>
            <a:ext cx="4841875" cy="5539105"/>
            <a:chOff x="376236" y="901700"/>
            <a:chExt cx="4841875" cy="5539105"/>
          </a:xfrm>
        </p:grpSpPr>
        <p:sp>
          <p:nvSpPr>
            <p:cNvPr id="4" name="object 4"/>
            <p:cNvSpPr/>
            <p:nvPr/>
          </p:nvSpPr>
          <p:spPr>
            <a:xfrm>
              <a:off x="388936" y="5659436"/>
              <a:ext cx="4816475" cy="768350"/>
            </a:xfrm>
            <a:custGeom>
              <a:avLst/>
              <a:gdLst/>
              <a:ahLst/>
              <a:cxnLst/>
              <a:rect l="l" t="t" r="r" b="b"/>
              <a:pathLst>
                <a:path w="4816475" h="768350">
                  <a:moveTo>
                    <a:pt x="4816475" y="0"/>
                  </a:moveTo>
                  <a:lnTo>
                    <a:pt x="0" y="0"/>
                  </a:lnTo>
                  <a:lnTo>
                    <a:pt x="0" y="768350"/>
                  </a:lnTo>
                  <a:lnTo>
                    <a:pt x="4816475" y="768350"/>
                  </a:lnTo>
                  <a:lnTo>
                    <a:pt x="4816475" y="0"/>
                  </a:lnTo>
                  <a:close/>
                </a:path>
              </a:pathLst>
            </a:custGeom>
            <a:solidFill>
              <a:srgbClr val="004767"/>
            </a:solidFill>
          </p:spPr>
          <p:txBody>
            <a:bodyPr wrap="square" lIns="0" tIns="0" rIns="0" bIns="0" rtlCol="0"/>
            <a:lstStyle/>
            <a:p>
              <a:endParaRPr/>
            </a:p>
          </p:txBody>
        </p:sp>
        <p:sp>
          <p:nvSpPr>
            <p:cNvPr id="5" name="object 5"/>
            <p:cNvSpPr/>
            <p:nvPr/>
          </p:nvSpPr>
          <p:spPr>
            <a:xfrm>
              <a:off x="388936" y="5659436"/>
              <a:ext cx="4816475" cy="768350"/>
            </a:xfrm>
            <a:custGeom>
              <a:avLst/>
              <a:gdLst/>
              <a:ahLst/>
              <a:cxnLst/>
              <a:rect l="l" t="t" r="r" b="b"/>
              <a:pathLst>
                <a:path w="4816475" h="768350">
                  <a:moveTo>
                    <a:pt x="0" y="0"/>
                  </a:moveTo>
                  <a:lnTo>
                    <a:pt x="4816475" y="0"/>
                  </a:lnTo>
                  <a:lnTo>
                    <a:pt x="4816475" y="768350"/>
                  </a:lnTo>
                  <a:lnTo>
                    <a:pt x="0" y="768350"/>
                  </a:lnTo>
                  <a:lnTo>
                    <a:pt x="0" y="0"/>
                  </a:lnTo>
                  <a:close/>
                </a:path>
              </a:pathLst>
            </a:custGeom>
            <a:ln w="25400">
              <a:solidFill>
                <a:srgbClr val="005D85"/>
              </a:solidFill>
            </a:ln>
          </p:spPr>
          <p:txBody>
            <a:bodyPr wrap="square" lIns="0" tIns="0" rIns="0" bIns="0" rtlCol="0"/>
            <a:lstStyle/>
            <a:p>
              <a:endParaRPr/>
            </a:p>
          </p:txBody>
        </p:sp>
        <p:sp>
          <p:nvSpPr>
            <p:cNvPr id="6" name="object 6"/>
            <p:cNvSpPr/>
            <p:nvPr/>
          </p:nvSpPr>
          <p:spPr>
            <a:xfrm>
              <a:off x="388936" y="3740150"/>
              <a:ext cx="4816475" cy="2019300"/>
            </a:xfrm>
            <a:custGeom>
              <a:avLst/>
              <a:gdLst/>
              <a:ahLst/>
              <a:cxnLst/>
              <a:rect l="l" t="t" r="r" b="b"/>
              <a:pathLst>
                <a:path w="4816475" h="2019300">
                  <a:moveTo>
                    <a:pt x="4816475" y="0"/>
                  </a:moveTo>
                  <a:lnTo>
                    <a:pt x="0" y="0"/>
                  </a:lnTo>
                  <a:lnTo>
                    <a:pt x="0" y="1615440"/>
                  </a:lnTo>
                  <a:lnTo>
                    <a:pt x="2408238" y="2019299"/>
                  </a:lnTo>
                  <a:lnTo>
                    <a:pt x="4816475" y="1615440"/>
                  </a:lnTo>
                  <a:lnTo>
                    <a:pt x="4816475" y="0"/>
                  </a:lnTo>
                  <a:close/>
                </a:path>
              </a:pathLst>
            </a:custGeom>
            <a:solidFill>
              <a:srgbClr val="9B9B9B"/>
            </a:solidFill>
          </p:spPr>
          <p:txBody>
            <a:bodyPr wrap="square" lIns="0" tIns="0" rIns="0" bIns="0" rtlCol="0"/>
            <a:lstStyle/>
            <a:p>
              <a:endParaRPr/>
            </a:p>
          </p:txBody>
        </p:sp>
        <p:sp>
          <p:nvSpPr>
            <p:cNvPr id="7" name="object 7"/>
            <p:cNvSpPr/>
            <p:nvPr/>
          </p:nvSpPr>
          <p:spPr>
            <a:xfrm>
              <a:off x="388936" y="3740150"/>
              <a:ext cx="4816475" cy="2019300"/>
            </a:xfrm>
            <a:custGeom>
              <a:avLst/>
              <a:gdLst/>
              <a:ahLst/>
              <a:cxnLst/>
              <a:rect l="l" t="t" r="r" b="b"/>
              <a:pathLst>
                <a:path w="4816475" h="2019300">
                  <a:moveTo>
                    <a:pt x="0" y="0"/>
                  </a:moveTo>
                  <a:lnTo>
                    <a:pt x="4816475" y="0"/>
                  </a:lnTo>
                  <a:lnTo>
                    <a:pt x="4816475" y="1615440"/>
                  </a:lnTo>
                  <a:lnTo>
                    <a:pt x="2408238" y="2019300"/>
                  </a:lnTo>
                  <a:lnTo>
                    <a:pt x="0" y="1615440"/>
                  </a:lnTo>
                  <a:lnTo>
                    <a:pt x="0" y="0"/>
                  </a:lnTo>
                  <a:close/>
                </a:path>
              </a:pathLst>
            </a:custGeom>
            <a:ln w="25400">
              <a:solidFill>
                <a:srgbClr val="005D85"/>
              </a:solidFill>
            </a:ln>
          </p:spPr>
          <p:txBody>
            <a:bodyPr wrap="square" lIns="0" tIns="0" rIns="0" bIns="0" rtlCol="0"/>
            <a:lstStyle/>
            <a:p>
              <a:endParaRPr/>
            </a:p>
          </p:txBody>
        </p:sp>
        <p:sp>
          <p:nvSpPr>
            <p:cNvPr id="8" name="object 8"/>
            <p:cNvSpPr/>
            <p:nvPr/>
          </p:nvSpPr>
          <p:spPr>
            <a:xfrm>
              <a:off x="388936" y="2343150"/>
              <a:ext cx="4816475" cy="1473200"/>
            </a:xfrm>
            <a:custGeom>
              <a:avLst/>
              <a:gdLst/>
              <a:ahLst/>
              <a:cxnLst/>
              <a:rect l="l" t="t" r="r" b="b"/>
              <a:pathLst>
                <a:path w="4816475" h="1473200">
                  <a:moveTo>
                    <a:pt x="4816475" y="0"/>
                  </a:moveTo>
                  <a:lnTo>
                    <a:pt x="0" y="0"/>
                  </a:lnTo>
                  <a:lnTo>
                    <a:pt x="0" y="1178560"/>
                  </a:lnTo>
                  <a:lnTo>
                    <a:pt x="2408238" y="1473200"/>
                  </a:lnTo>
                  <a:lnTo>
                    <a:pt x="4816475" y="1178560"/>
                  </a:lnTo>
                  <a:lnTo>
                    <a:pt x="4816475" y="0"/>
                  </a:lnTo>
                  <a:close/>
                </a:path>
              </a:pathLst>
            </a:custGeom>
            <a:solidFill>
              <a:srgbClr val="BCBCBC"/>
            </a:solidFill>
          </p:spPr>
          <p:txBody>
            <a:bodyPr wrap="square" lIns="0" tIns="0" rIns="0" bIns="0" rtlCol="0"/>
            <a:lstStyle/>
            <a:p>
              <a:endParaRPr/>
            </a:p>
          </p:txBody>
        </p:sp>
        <p:sp>
          <p:nvSpPr>
            <p:cNvPr id="9" name="object 9"/>
            <p:cNvSpPr/>
            <p:nvPr/>
          </p:nvSpPr>
          <p:spPr>
            <a:xfrm>
              <a:off x="388936" y="2343150"/>
              <a:ext cx="4816475" cy="1473200"/>
            </a:xfrm>
            <a:custGeom>
              <a:avLst/>
              <a:gdLst/>
              <a:ahLst/>
              <a:cxnLst/>
              <a:rect l="l" t="t" r="r" b="b"/>
              <a:pathLst>
                <a:path w="4816475" h="1473200">
                  <a:moveTo>
                    <a:pt x="0" y="0"/>
                  </a:moveTo>
                  <a:lnTo>
                    <a:pt x="4816475" y="0"/>
                  </a:lnTo>
                  <a:lnTo>
                    <a:pt x="4816475" y="1178560"/>
                  </a:lnTo>
                  <a:lnTo>
                    <a:pt x="2408238" y="1473200"/>
                  </a:lnTo>
                  <a:lnTo>
                    <a:pt x="0" y="1178560"/>
                  </a:lnTo>
                  <a:lnTo>
                    <a:pt x="0" y="0"/>
                  </a:lnTo>
                  <a:close/>
                </a:path>
              </a:pathLst>
            </a:custGeom>
            <a:ln w="25400">
              <a:solidFill>
                <a:srgbClr val="005D85"/>
              </a:solidFill>
            </a:ln>
          </p:spPr>
          <p:txBody>
            <a:bodyPr wrap="square" lIns="0" tIns="0" rIns="0" bIns="0" rtlCol="0"/>
            <a:lstStyle/>
            <a:p>
              <a:endParaRPr/>
            </a:p>
          </p:txBody>
        </p:sp>
        <p:sp>
          <p:nvSpPr>
            <p:cNvPr id="10" name="object 10"/>
            <p:cNvSpPr/>
            <p:nvPr/>
          </p:nvSpPr>
          <p:spPr>
            <a:xfrm>
              <a:off x="388936" y="914400"/>
              <a:ext cx="4816475" cy="1475105"/>
            </a:xfrm>
            <a:custGeom>
              <a:avLst/>
              <a:gdLst/>
              <a:ahLst/>
              <a:cxnLst/>
              <a:rect l="l" t="t" r="r" b="b"/>
              <a:pathLst>
                <a:path w="4816475" h="1475105">
                  <a:moveTo>
                    <a:pt x="4816475" y="0"/>
                  </a:moveTo>
                  <a:lnTo>
                    <a:pt x="0" y="0"/>
                  </a:lnTo>
                  <a:lnTo>
                    <a:pt x="0" y="1179829"/>
                  </a:lnTo>
                  <a:lnTo>
                    <a:pt x="2408238" y="1474787"/>
                  </a:lnTo>
                  <a:lnTo>
                    <a:pt x="4816475" y="1179829"/>
                  </a:lnTo>
                  <a:lnTo>
                    <a:pt x="4816475" y="0"/>
                  </a:lnTo>
                  <a:close/>
                </a:path>
              </a:pathLst>
            </a:custGeom>
            <a:solidFill>
              <a:srgbClr val="E7E6E6"/>
            </a:solidFill>
          </p:spPr>
          <p:txBody>
            <a:bodyPr wrap="square" lIns="0" tIns="0" rIns="0" bIns="0" rtlCol="0"/>
            <a:lstStyle/>
            <a:p>
              <a:endParaRPr/>
            </a:p>
          </p:txBody>
        </p:sp>
        <p:sp>
          <p:nvSpPr>
            <p:cNvPr id="11" name="object 11"/>
            <p:cNvSpPr/>
            <p:nvPr/>
          </p:nvSpPr>
          <p:spPr>
            <a:xfrm>
              <a:off x="388936" y="914400"/>
              <a:ext cx="4816475" cy="1475105"/>
            </a:xfrm>
            <a:custGeom>
              <a:avLst/>
              <a:gdLst/>
              <a:ahLst/>
              <a:cxnLst/>
              <a:rect l="l" t="t" r="r" b="b"/>
              <a:pathLst>
                <a:path w="4816475" h="1475105">
                  <a:moveTo>
                    <a:pt x="0" y="0"/>
                  </a:moveTo>
                  <a:lnTo>
                    <a:pt x="4816475" y="0"/>
                  </a:lnTo>
                  <a:lnTo>
                    <a:pt x="4816475" y="1179830"/>
                  </a:lnTo>
                  <a:lnTo>
                    <a:pt x="2408238" y="1474787"/>
                  </a:lnTo>
                  <a:lnTo>
                    <a:pt x="0" y="1179830"/>
                  </a:lnTo>
                  <a:lnTo>
                    <a:pt x="0" y="0"/>
                  </a:lnTo>
                  <a:close/>
                </a:path>
              </a:pathLst>
            </a:custGeom>
            <a:ln w="25400">
              <a:solidFill>
                <a:srgbClr val="005D85"/>
              </a:solidFill>
            </a:ln>
          </p:spPr>
          <p:txBody>
            <a:bodyPr wrap="square" lIns="0" tIns="0" rIns="0" bIns="0" rtlCol="0"/>
            <a:lstStyle/>
            <a:p>
              <a:endParaRPr/>
            </a:p>
          </p:txBody>
        </p:sp>
      </p:grpSp>
      <p:sp>
        <p:nvSpPr>
          <p:cNvPr id="12" name="object 12"/>
          <p:cNvSpPr txBox="1"/>
          <p:nvPr/>
        </p:nvSpPr>
        <p:spPr>
          <a:xfrm>
            <a:off x="539748" y="1235964"/>
            <a:ext cx="4515485" cy="5129609"/>
          </a:xfrm>
          <a:prstGeom prst="rect">
            <a:avLst/>
          </a:prstGeom>
        </p:spPr>
        <p:txBody>
          <a:bodyPr vert="horz" wrap="square" lIns="0" tIns="12700" rIns="0" bIns="0" rtlCol="0">
            <a:spAutoFit/>
          </a:bodyPr>
          <a:lstStyle/>
          <a:p>
            <a:pPr algn="ctr">
              <a:lnSpc>
                <a:spcPct val="100000"/>
              </a:lnSpc>
              <a:spcBef>
                <a:spcPts val="100"/>
              </a:spcBef>
            </a:pPr>
            <a:r>
              <a:rPr lang="zh-CN" altLang="en-US" sz="3200" b="1" spc="-5" dirty="0">
                <a:latin typeface="STXihei" panose="02010600040101010101" pitchFamily="2" charset="-122"/>
                <a:ea typeface="STXihei" panose="02010600040101010101" pitchFamily="2" charset="-122"/>
                <a:cs typeface="Arial"/>
              </a:rPr>
              <a:t>审查优势和差距</a:t>
            </a:r>
          </a:p>
          <a:p>
            <a:pPr>
              <a:lnSpc>
                <a:spcPct val="100000"/>
              </a:lnSpc>
            </a:pPr>
            <a:endParaRPr sz="3500" dirty="0">
              <a:latin typeface="Arial"/>
              <a:cs typeface="Arial"/>
            </a:endParaRPr>
          </a:p>
          <a:p>
            <a:pPr>
              <a:lnSpc>
                <a:spcPct val="100000"/>
              </a:lnSpc>
              <a:spcBef>
                <a:spcPts val="30"/>
              </a:spcBef>
            </a:pPr>
            <a:endParaRPr sz="2900" dirty="0">
              <a:latin typeface="Arial"/>
              <a:cs typeface="Arial"/>
            </a:endParaRPr>
          </a:p>
          <a:p>
            <a:pPr algn="ctr">
              <a:spcBef>
                <a:spcPts val="100"/>
              </a:spcBef>
            </a:pPr>
            <a:r>
              <a:rPr lang="zh-CN" altLang="en-US" sz="3200" b="1" spc="-5" dirty="0">
                <a:latin typeface="STXihei" panose="02010600040101010101" pitchFamily="2" charset="-122"/>
                <a:ea typeface="STXihei" panose="02010600040101010101" pitchFamily="2" charset="-122"/>
                <a:cs typeface="Arial"/>
              </a:rPr>
              <a:t>核对假设情况</a:t>
            </a:r>
          </a:p>
          <a:p>
            <a:pPr>
              <a:lnSpc>
                <a:spcPct val="100000"/>
              </a:lnSpc>
              <a:spcBef>
                <a:spcPts val="25"/>
              </a:spcBef>
            </a:pPr>
            <a:endParaRPr sz="4350" dirty="0">
              <a:latin typeface="Arial"/>
              <a:cs typeface="Arial"/>
            </a:endParaRPr>
          </a:p>
          <a:p>
            <a:pPr marL="170815" marR="163195" algn="ctr">
              <a:lnSpc>
                <a:spcPct val="100299"/>
              </a:lnSpc>
              <a:spcBef>
                <a:spcPts val="1200"/>
              </a:spcBef>
            </a:pPr>
            <a:r>
              <a:rPr lang="zh-CN" altLang="en-US" sz="3200" b="1" spc="-5" dirty="0">
                <a:latin typeface="Times New Roman" panose="02020603050405020304" pitchFamily="18" charset="0"/>
                <a:ea typeface="STXihei" panose="02010600040101010101" pitchFamily="2" charset="-122"/>
                <a:cs typeface="Times New Roman" panose="02020603050405020304" pitchFamily="18" charset="0"/>
              </a:rPr>
              <a:t>提出加强贵方系统、计划和程序的想法</a:t>
            </a:r>
          </a:p>
          <a:p>
            <a:pPr>
              <a:lnSpc>
                <a:spcPct val="100000"/>
              </a:lnSpc>
              <a:spcBef>
                <a:spcPts val="1200"/>
              </a:spcBef>
            </a:pPr>
            <a:endParaRPr sz="3500" dirty="0">
              <a:latin typeface="Arial"/>
              <a:cs typeface="Arial"/>
            </a:endParaRPr>
          </a:p>
          <a:p>
            <a:pPr algn="ctr">
              <a:spcBef>
                <a:spcPts val="100"/>
              </a:spcBef>
            </a:pPr>
            <a:r>
              <a:rPr lang="zh-CN" altLang="en-US" sz="3200" b="1" spc="-5" dirty="0">
                <a:solidFill>
                  <a:schemeClr val="bg1"/>
                </a:solidFill>
                <a:latin typeface="STXihei" panose="02010600040101010101" pitchFamily="2" charset="-122"/>
                <a:ea typeface="STXihei" panose="02010600040101010101" pitchFamily="2" charset="-122"/>
                <a:cs typeface="Arial"/>
              </a:rPr>
              <a:t>行动计划</a:t>
            </a:r>
          </a:p>
        </p:txBody>
      </p:sp>
      <p:sp>
        <p:nvSpPr>
          <p:cNvPr id="14" name="object 14"/>
          <p:cNvSpPr txBox="1"/>
          <p:nvPr/>
        </p:nvSpPr>
        <p:spPr>
          <a:xfrm>
            <a:off x="6377924" y="4280916"/>
            <a:ext cx="34290" cy="55880"/>
          </a:xfrm>
          <a:prstGeom prst="rect">
            <a:avLst/>
          </a:prstGeom>
        </p:spPr>
        <p:txBody>
          <a:bodyPr vert="horz" wrap="square" lIns="0" tIns="12700" rIns="0" bIns="0" rtlCol="0">
            <a:spAutoFit/>
          </a:bodyPr>
          <a:lstStyle/>
          <a:p>
            <a:pPr algn="ctr">
              <a:lnSpc>
                <a:spcPct val="100000"/>
              </a:lnSpc>
              <a:spcBef>
                <a:spcPts val="100"/>
              </a:spcBef>
            </a:pPr>
            <a:r>
              <a:rPr sz="200" dirty="0">
                <a:latin typeface="Arial"/>
                <a:cs typeface="Arial"/>
              </a:rPr>
              <a:t>•</a:t>
            </a:r>
            <a:endParaRPr sz="200">
              <a:latin typeface="Arial"/>
              <a:cs typeface="Arial"/>
            </a:endParaRPr>
          </a:p>
        </p:txBody>
      </p:sp>
      <p:sp>
        <p:nvSpPr>
          <p:cNvPr id="15" name="object 15"/>
          <p:cNvSpPr txBox="1"/>
          <p:nvPr/>
        </p:nvSpPr>
        <p:spPr>
          <a:xfrm>
            <a:off x="6377924" y="4713732"/>
            <a:ext cx="34290" cy="55880"/>
          </a:xfrm>
          <a:prstGeom prst="rect">
            <a:avLst/>
          </a:prstGeom>
        </p:spPr>
        <p:txBody>
          <a:bodyPr vert="horz" wrap="square" lIns="0" tIns="12700" rIns="0" bIns="0" rtlCol="0">
            <a:spAutoFit/>
          </a:bodyPr>
          <a:lstStyle/>
          <a:p>
            <a:pPr algn="ctr">
              <a:lnSpc>
                <a:spcPct val="100000"/>
              </a:lnSpc>
              <a:spcBef>
                <a:spcPts val="100"/>
              </a:spcBef>
            </a:pPr>
            <a:r>
              <a:rPr sz="200" dirty="0">
                <a:latin typeface="Arial"/>
                <a:cs typeface="Arial"/>
              </a:rPr>
              <a:t>•</a:t>
            </a:r>
            <a:endParaRPr sz="200">
              <a:latin typeface="Arial"/>
              <a:cs typeface="Arial"/>
            </a:endParaRPr>
          </a:p>
        </p:txBody>
      </p:sp>
      <p:sp>
        <p:nvSpPr>
          <p:cNvPr id="17" name="object 17"/>
          <p:cNvSpPr/>
          <p:nvPr/>
        </p:nvSpPr>
        <p:spPr>
          <a:xfrm>
            <a:off x="9872471" y="758951"/>
            <a:ext cx="566927" cy="670559"/>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8" name="object 18"/>
          <p:cNvSpPr txBox="1"/>
          <p:nvPr/>
        </p:nvSpPr>
        <p:spPr>
          <a:xfrm>
            <a:off x="10531867" y="901700"/>
            <a:ext cx="1160145" cy="391160"/>
          </a:xfrm>
          <a:prstGeom prst="rect">
            <a:avLst/>
          </a:prstGeom>
        </p:spPr>
        <p:txBody>
          <a:bodyPr vert="horz" wrap="square" lIns="0" tIns="12700" rIns="0" bIns="0" rtlCol="0">
            <a:spAutoFit/>
          </a:bodyPr>
          <a:lstStyle/>
          <a:p>
            <a:pPr marL="12700">
              <a:lnSpc>
                <a:spcPct val="100000"/>
              </a:lnSpc>
              <a:spcBef>
                <a:spcPts val="100"/>
              </a:spcBef>
            </a:pPr>
            <a:r>
              <a:rPr sz="2400" b="1" dirty="0">
                <a:solidFill>
                  <a:srgbClr val="0070C0"/>
                </a:solidFill>
                <a:latin typeface="Arial"/>
                <a:cs typeface="Arial"/>
              </a:rPr>
              <a:t>75</a:t>
            </a:r>
            <a:r>
              <a:rPr lang="zh-CN" altLang="en-US" sz="2400" b="1" spc="-5" dirty="0">
                <a:solidFill>
                  <a:srgbClr val="0070C0"/>
                </a:solidFill>
                <a:latin typeface="Arial"/>
                <a:cs typeface="Arial"/>
              </a:rPr>
              <a:t>分钟</a:t>
            </a:r>
            <a:endParaRPr sz="2400" dirty="0">
              <a:latin typeface="Arial"/>
              <a:cs typeface="Arial"/>
            </a:endParaRPr>
          </a:p>
        </p:txBody>
      </p:sp>
      <p:sp>
        <p:nvSpPr>
          <p:cNvPr id="19" name="object 19"/>
          <p:cNvSpPr/>
          <p:nvPr/>
        </p:nvSpPr>
        <p:spPr>
          <a:xfrm>
            <a:off x="5575300" y="5534025"/>
            <a:ext cx="6228080" cy="0"/>
          </a:xfrm>
          <a:custGeom>
            <a:avLst/>
            <a:gdLst/>
            <a:ahLst/>
            <a:cxnLst/>
            <a:rect l="l" t="t" r="r" b="b"/>
            <a:pathLst>
              <a:path w="6228080">
                <a:moveTo>
                  <a:pt x="0" y="0"/>
                </a:moveTo>
                <a:lnTo>
                  <a:pt x="6227762" y="1"/>
                </a:lnTo>
              </a:path>
            </a:pathLst>
          </a:custGeom>
          <a:ln w="25400">
            <a:solidFill>
              <a:srgbClr val="A24B19"/>
            </a:solidFill>
          </a:ln>
        </p:spPr>
        <p:txBody>
          <a:bodyPr wrap="square" lIns="0" tIns="0" rIns="0" bIns="0" rtlCol="0"/>
          <a:lstStyle/>
          <a:p>
            <a:endParaRPr/>
          </a:p>
        </p:txBody>
      </p:sp>
      <p:sp>
        <p:nvSpPr>
          <p:cNvPr id="20" name="object 20"/>
          <p:cNvSpPr txBox="1"/>
          <p:nvPr/>
        </p:nvSpPr>
        <p:spPr>
          <a:xfrm>
            <a:off x="6512862" y="5999988"/>
            <a:ext cx="4155440" cy="228268"/>
          </a:xfrm>
          <a:prstGeom prst="rect">
            <a:avLst/>
          </a:prstGeom>
        </p:spPr>
        <p:txBody>
          <a:bodyPr vert="horz" wrap="square" lIns="0" tIns="12700" rIns="0" bIns="0" rtlCol="0">
            <a:spAutoFit/>
          </a:bodyPr>
          <a:lstStyle/>
          <a:p>
            <a:pPr lvl="0">
              <a:spcBef>
                <a:spcPts val="700"/>
              </a:spcBef>
              <a:buClr>
                <a:srgbClr val="DD8047"/>
              </a:buClr>
              <a:buSzPct val="60000"/>
            </a:pPr>
            <a:r>
              <a:rPr lang="zh-CN" altLang="en-US" sz="1400" dirty="0">
                <a:solidFill>
                  <a:srgbClr val="A24B19"/>
                </a:solidFill>
                <a:latin typeface="Times New Roman" panose="02020603050405020304" pitchFamily="18" charset="0"/>
                <a:ea typeface="KaiTi" panose="02010609060101010101" pitchFamily="49" charset="-122"/>
                <a:cs typeface="Times New Roman" panose="02020603050405020304" pitchFamily="18" charset="0"/>
              </a:rPr>
              <a:t>注：行动计划将在下一节课上完成</a:t>
            </a:r>
          </a:p>
        </p:txBody>
      </p:sp>
      <p:sp>
        <p:nvSpPr>
          <p:cNvPr id="21" name="Rectangle 12">
            <a:extLst>
              <a:ext uri="{FF2B5EF4-FFF2-40B4-BE49-F238E27FC236}">
                <a16:creationId xmlns:a16="http://schemas.microsoft.com/office/drawing/2014/main" id="{26D38A6C-2F8F-4154-AD53-AC19193B93C6}"/>
              </a:ext>
            </a:extLst>
          </p:cNvPr>
          <p:cNvSpPr/>
          <p:nvPr/>
        </p:nvSpPr>
        <p:spPr>
          <a:xfrm>
            <a:off x="5841242" y="1098647"/>
            <a:ext cx="5559361" cy="4571923"/>
          </a:xfrm>
          <a:prstGeom prst="rect">
            <a:avLst/>
          </a:prstGeom>
        </p:spPr>
        <p:txBody>
          <a:bodyPr wrap="square">
            <a:noAutofit/>
          </a:bodyPr>
          <a:lstStyle/>
          <a:p>
            <a:pPr>
              <a:spcAft>
                <a:spcPts val="1200"/>
              </a:spcAft>
            </a:pPr>
            <a:r>
              <a:rPr lang="zh-CN" altLang="en-US" b="1" u="sng" dirty="0">
                <a:solidFill>
                  <a:prstClr val="black"/>
                </a:solidFill>
                <a:latin typeface="STXihei" panose="02010600040101010101" pitchFamily="2" charset="-122"/>
                <a:ea typeface="STXihei" panose="02010600040101010101" pitchFamily="2" charset="-122"/>
                <a:cs typeface="Calibri" panose="020F0502020204030204" pitchFamily="34" charset="0"/>
              </a:rPr>
              <a:t>任务：</a:t>
            </a:r>
            <a:endParaRPr lang="en-US" b="1" u="sng" dirty="0">
              <a:solidFill>
                <a:prstClr val="black"/>
              </a:solidFill>
              <a:latin typeface="STXihei" panose="02010600040101010101" pitchFamily="2" charset="-122"/>
              <a:ea typeface="STXihei" panose="02010600040101010101" pitchFamily="2" charset="-122"/>
              <a:cs typeface="Calibri" panose="020F0502020204030204" pitchFamily="34" charset="0"/>
            </a:endParaRPr>
          </a:p>
          <a:p>
            <a:pPr marL="12700" marR="1014094">
              <a:lnSpc>
                <a:spcPts val="2400"/>
              </a:lnSpc>
              <a:spcBef>
                <a:spcPts val="2185"/>
              </a:spcBef>
              <a:tabLst>
                <a:tab pos="354965" algn="l"/>
                <a:tab pos="355600" algn="l"/>
              </a:tabLst>
            </a:pPr>
            <a:r>
              <a:rPr lang="zh-CN" altLang="en-US" spc="-5" dirty="0">
                <a:solidFill>
                  <a:prstClr val="black"/>
                </a:solidFill>
                <a:latin typeface="Times New Roman" panose="02020603050405020304" pitchFamily="18" charset="0"/>
                <a:ea typeface="SimSun" panose="02010600030101010101" pitchFamily="2" charset="-122"/>
                <a:cs typeface="Times New Roman" panose="02020603050405020304" pitchFamily="18" charset="0"/>
              </a:rPr>
              <a:t>分成小组，将一张纸分成三个部分。</a:t>
            </a:r>
          </a:p>
          <a:p>
            <a:pPr marL="12700" marR="1014094">
              <a:lnSpc>
                <a:spcPts val="2400"/>
              </a:lnSpc>
              <a:spcBef>
                <a:spcPts val="2185"/>
              </a:spcBef>
              <a:tabLst>
                <a:tab pos="354965" algn="l"/>
                <a:tab pos="355600" algn="l"/>
              </a:tabLst>
            </a:pPr>
            <a:r>
              <a:rPr lang="zh-CN" altLang="en-US" spc="-5" dirty="0">
                <a:solidFill>
                  <a:prstClr val="black"/>
                </a:solidFill>
                <a:latin typeface="Times New Roman" panose="02020603050405020304" pitchFamily="18" charset="0"/>
                <a:ea typeface="SimSun" panose="02010600030101010101" pitchFamily="2" charset="-122"/>
                <a:cs typeface="Times New Roman" panose="02020603050405020304" pitchFamily="18" charset="0"/>
              </a:rPr>
              <a:t>查看桌面演练中的准备工作核对清单、您的计划和笔记</a:t>
            </a:r>
          </a:p>
          <a:p>
            <a:pPr marL="12700" marR="1014094">
              <a:lnSpc>
                <a:spcPts val="2400"/>
              </a:lnSpc>
              <a:spcBef>
                <a:spcPts val="2185"/>
              </a:spcBef>
              <a:tabLst>
                <a:tab pos="354965" algn="l"/>
                <a:tab pos="355600" algn="l"/>
              </a:tabLst>
            </a:pPr>
            <a:r>
              <a:rPr lang="zh-CN" altLang="en-US" spc="-5" dirty="0">
                <a:solidFill>
                  <a:prstClr val="black"/>
                </a:solidFill>
                <a:latin typeface="Times New Roman" panose="02020603050405020304" pitchFamily="18" charset="0"/>
                <a:ea typeface="SimSun" panose="02010600030101010101" pitchFamily="2" charset="-122"/>
                <a:cs typeface="Times New Roman" panose="02020603050405020304" pitchFamily="18" charset="0"/>
              </a:rPr>
              <a:t>讨论须回答的每个部分，并写下您的意见：</a:t>
            </a:r>
          </a:p>
          <a:p>
            <a:pPr marL="469900" marR="1153795" lvl="1">
              <a:lnSpc>
                <a:spcPts val="2400"/>
              </a:lnSpc>
              <a:spcBef>
                <a:spcPts val="1225"/>
              </a:spcBef>
              <a:tabLst>
                <a:tab pos="812165" algn="l"/>
                <a:tab pos="812800" algn="l"/>
              </a:tabLst>
            </a:pPr>
            <a:r>
              <a:rPr lang="zh-CN" altLang="en-US" spc="-5" dirty="0">
                <a:solidFill>
                  <a:prstClr val="black"/>
                </a:solidFill>
                <a:latin typeface="Times New Roman" panose="02020603050405020304" pitchFamily="18" charset="0"/>
                <a:ea typeface="SimSun" panose="02010600030101010101" pitchFamily="2" charset="-122"/>
                <a:cs typeface="Times New Roman" panose="02020603050405020304" pitchFamily="18" charset="0"/>
              </a:rPr>
              <a:t>哪些方面有很好的效果？（成就）</a:t>
            </a:r>
          </a:p>
          <a:p>
            <a:pPr marL="469900" marR="1153795" lvl="1">
              <a:lnSpc>
                <a:spcPts val="2400"/>
              </a:lnSpc>
              <a:spcBef>
                <a:spcPts val="1225"/>
              </a:spcBef>
              <a:tabLst>
                <a:tab pos="812165" algn="l"/>
                <a:tab pos="812800" algn="l"/>
              </a:tabLst>
            </a:pPr>
            <a:r>
              <a:rPr lang="zh-CN" altLang="en-US" spc="-5" dirty="0">
                <a:solidFill>
                  <a:prstClr val="black"/>
                </a:solidFill>
                <a:latin typeface="Times New Roman" panose="02020603050405020304" pitchFamily="18" charset="0"/>
                <a:ea typeface="SimSun" panose="02010600030101010101" pitchFamily="2" charset="-122"/>
                <a:cs typeface="Times New Roman" panose="02020603050405020304" pitchFamily="18" charset="0"/>
              </a:rPr>
              <a:t>哪些方面具有挑战性？（挑战）</a:t>
            </a:r>
            <a:endParaRPr lang="zh-CN" altLang="en-US" dirty="0">
              <a:solidFill>
                <a:prstClr val="black"/>
              </a:solidFill>
              <a:latin typeface="Times New Roman" panose="02020603050405020304" pitchFamily="18" charset="0"/>
              <a:ea typeface="SimSun" panose="02010600030101010101" pitchFamily="2" charset="-122"/>
              <a:cs typeface="Times New Roman" panose="02020603050405020304" pitchFamily="18" charset="0"/>
            </a:endParaRPr>
          </a:p>
          <a:p>
            <a:pPr marL="469900" marR="1153795" lvl="1">
              <a:lnSpc>
                <a:spcPts val="2400"/>
              </a:lnSpc>
              <a:spcBef>
                <a:spcPts val="1225"/>
              </a:spcBef>
              <a:tabLst>
                <a:tab pos="812165" algn="l"/>
                <a:tab pos="812800" algn="l"/>
              </a:tabLst>
            </a:pPr>
            <a:r>
              <a:rPr lang="zh-CN" altLang="en-US" spc="-5" dirty="0">
                <a:solidFill>
                  <a:prstClr val="black"/>
                </a:solidFill>
                <a:latin typeface="Times New Roman" panose="02020603050405020304" pitchFamily="18" charset="0"/>
                <a:ea typeface="SimSun" panose="02010600030101010101" pitchFamily="2" charset="-122"/>
                <a:cs typeface="Times New Roman" panose="02020603050405020304" pitchFamily="18" charset="0"/>
              </a:rPr>
              <a:t>有什么建议？（排列优先顺序，以便确定您最重要的三条建议）</a:t>
            </a:r>
            <a:endParaRPr lang="zh-CN" altLang="en-US" dirty="0">
              <a:solidFill>
                <a:prstClr val="black"/>
              </a:solidFill>
              <a:latin typeface="Times New Roman" panose="02020603050405020304" pitchFamily="18" charset="0"/>
              <a:ea typeface="SimSun" panose="02010600030101010101" pitchFamily="2" charset="-122"/>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dissolve">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31125" y="0"/>
            <a:ext cx="1155065" cy="513080"/>
          </a:xfrm>
          <a:prstGeom prst="rect">
            <a:avLst/>
          </a:prstGeom>
        </p:spPr>
        <p:txBody>
          <a:bodyPr vert="horz" wrap="square" lIns="0" tIns="12700" rIns="0" bIns="0" rtlCol="0">
            <a:spAutoFit/>
          </a:bodyPr>
          <a:lstStyle/>
          <a:p>
            <a:pPr marL="12700">
              <a:lnSpc>
                <a:spcPct val="100000"/>
              </a:lnSpc>
              <a:spcBef>
                <a:spcPts val="100"/>
              </a:spcBef>
            </a:pPr>
            <a:r>
              <a:rPr lang="zh-CN" altLang="en-US" sz="3200" b="1" dirty="0">
                <a:solidFill>
                  <a:schemeClr val="bg1"/>
                </a:solidFill>
                <a:latin typeface="STXihei" panose="02010600040101010101" pitchFamily="2" charset="-122"/>
                <a:ea typeface="STXihei" panose="02010600040101010101" pitchFamily="2" charset="-122"/>
                <a:cs typeface="Arial"/>
              </a:rPr>
              <a:t>休息</a:t>
            </a:r>
            <a:endParaRPr sz="3200" b="1" dirty="0">
              <a:solidFill>
                <a:schemeClr val="bg1"/>
              </a:solidFill>
              <a:latin typeface="STXihei" panose="02010600040101010101" pitchFamily="2" charset="-122"/>
              <a:ea typeface="STXihei" panose="02010600040101010101" pitchFamily="2" charset="-122"/>
              <a:cs typeface="Arial"/>
            </a:endParaRPr>
          </a:p>
        </p:txBody>
      </p:sp>
      <p:sp>
        <p:nvSpPr>
          <p:cNvPr id="3" name="object 3"/>
          <p:cNvSpPr/>
          <p:nvPr/>
        </p:nvSpPr>
        <p:spPr>
          <a:xfrm>
            <a:off x="4294060" y="1635950"/>
            <a:ext cx="3832225" cy="3830954"/>
          </a:xfrm>
          <a:custGeom>
            <a:avLst/>
            <a:gdLst/>
            <a:ahLst/>
            <a:cxnLst/>
            <a:rect l="l" t="t" r="r" b="b"/>
            <a:pathLst>
              <a:path w="3832225" h="3830954">
                <a:moveTo>
                  <a:pt x="3716337" y="0"/>
                </a:moveTo>
                <a:lnTo>
                  <a:pt x="115887" y="0"/>
                </a:lnTo>
                <a:lnTo>
                  <a:pt x="70778" y="9107"/>
                </a:lnTo>
                <a:lnTo>
                  <a:pt x="33942" y="33942"/>
                </a:lnTo>
                <a:lnTo>
                  <a:pt x="9107" y="70778"/>
                </a:lnTo>
                <a:lnTo>
                  <a:pt x="0" y="115887"/>
                </a:lnTo>
                <a:lnTo>
                  <a:pt x="0" y="3714750"/>
                </a:lnTo>
                <a:lnTo>
                  <a:pt x="9107" y="3759858"/>
                </a:lnTo>
                <a:lnTo>
                  <a:pt x="33942" y="3796694"/>
                </a:lnTo>
                <a:lnTo>
                  <a:pt x="70778" y="3821529"/>
                </a:lnTo>
                <a:lnTo>
                  <a:pt x="115887" y="3830636"/>
                </a:lnTo>
                <a:lnTo>
                  <a:pt x="3716337" y="3830636"/>
                </a:lnTo>
                <a:lnTo>
                  <a:pt x="3761446" y="3821529"/>
                </a:lnTo>
                <a:lnTo>
                  <a:pt x="3798282" y="3796694"/>
                </a:lnTo>
                <a:lnTo>
                  <a:pt x="3823117" y="3759858"/>
                </a:lnTo>
                <a:lnTo>
                  <a:pt x="3832225" y="3714750"/>
                </a:lnTo>
                <a:lnTo>
                  <a:pt x="3832225" y="3691572"/>
                </a:lnTo>
                <a:lnTo>
                  <a:pt x="139064" y="3691572"/>
                </a:lnTo>
                <a:lnTo>
                  <a:pt x="139064" y="139064"/>
                </a:lnTo>
                <a:lnTo>
                  <a:pt x="3832225" y="139064"/>
                </a:lnTo>
                <a:lnTo>
                  <a:pt x="3832225" y="115887"/>
                </a:lnTo>
                <a:lnTo>
                  <a:pt x="3823117" y="70778"/>
                </a:lnTo>
                <a:lnTo>
                  <a:pt x="3798282" y="33942"/>
                </a:lnTo>
                <a:lnTo>
                  <a:pt x="3761446" y="9107"/>
                </a:lnTo>
                <a:lnTo>
                  <a:pt x="3716337" y="0"/>
                </a:lnTo>
                <a:close/>
              </a:path>
              <a:path w="3832225" h="3830954">
                <a:moveTo>
                  <a:pt x="3832225" y="139064"/>
                </a:moveTo>
                <a:lnTo>
                  <a:pt x="3693159" y="139064"/>
                </a:lnTo>
                <a:lnTo>
                  <a:pt x="3693159" y="3691572"/>
                </a:lnTo>
                <a:lnTo>
                  <a:pt x="3832225" y="3691572"/>
                </a:lnTo>
                <a:lnTo>
                  <a:pt x="3832225" y="139064"/>
                </a:lnTo>
                <a:close/>
              </a:path>
              <a:path w="3832225" h="3830954">
                <a:moveTo>
                  <a:pt x="3646804" y="185420"/>
                </a:moveTo>
                <a:lnTo>
                  <a:pt x="185419" y="185420"/>
                </a:lnTo>
                <a:lnTo>
                  <a:pt x="185419" y="3645217"/>
                </a:lnTo>
                <a:lnTo>
                  <a:pt x="3646804" y="3645217"/>
                </a:lnTo>
                <a:lnTo>
                  <a:pt x="3646804" y="3598862"/>
                </a:lnTo>
                <a:lnTo>
                  <a:pt x="231775" y="3598862"/>
                </a:lnTo>
                <a:lnTo>
                  <a:pt x="231775" y="231775"/>
                </a:lnTo>
                <a:lnTo>
                  <a:pt x="3646804" y="231775"/>
                </a:lnTo>
                <a:lnTo>
                  <a:pt x="3646804" y="185420"/>
                </a:lnTo>
                <a:close/>
              </a:path>
              <a:path w="3832225" h="3830954">
                <a:moveTo>
                  <a:pt x="3646804" y="231775"/>
                </a:moveTo>
                <a:lnTo>
                  <a:pt x="3600450" y="231775"/>
                </a:lnTo>
                <a:lnTo>
                  <a:pt x="3600450" y="3598862"/>
                </a:lnTo>
                <a:lnTo>
                  <a:pt x="3646804" y="3598862"/>
                </a:lnTo>
                <a:lnTo>
                  <a:pt x="3646804" y="231775"/>
                </a:lnTo>
                <a:close/>
              </a:path>
            </a:pathLst>
          </a:custGeom>
          <a:solidFill>
            <a:srgbClr val="A24B19"/>
          </a:solidFill>
        </p:spPr>
        <p:txBody>
          <a:bodyPr wrap="square" lIns="0" tIns="0" rIns="0" bIns="0" rtlCol="0"/>
          <a:lstStyle/>
          <a:p>
            <a:endParaRPr/>
          </a:p>
        </p:txBody>
      </p:sp>
      <p:sp>
        <p:nvSpPr>
          <p:cNvPr id="4" name="object 4"/>
          <p:cNvSpPr txBox="1"/>
          <p:nvPr/>
        </p:nvSpPr>
        <p:spPr>
          <a:xfrm>
            <a:off x="4787772" y="2977388"/>
            <a:ext cx="2844800" cy="1218475"/>
          </a:xfrm>
          <a:prstGeom prst="rect">
            <a:avLst/>
          </a:prstGeom>
        </p:spPr>
        <p:txBody>
          <a:bodyPr vert="horz" wrap="square" lIns="0" tIns="33020" rIns="0" bIns="0" rtlCol="0">
            <a:spAutoFit/>
          </a:bodyPr>
          <a:lstStyle/>
          <a:p>
            <a:pPr lvl="0" algn="ctr">
              <a:lnSpc>
                <a:spcPts val="4800"/>
              </a:lnSpc>
            </a:pPr>
            <a:r>
              <a:rPr lang="zh-CN" altLang="en-US" sz="3600" b="1" dirty="0">
                <a:solidFill>
                  <a:srgbClr val="A24B19"/>
                </a:solidFill>
                <a:latin typeface="Times New Roman" panose="02020603050405020304" pitchFamily="18" charset="0"/>
                <a:ea typeface="STXihei" panose="02010600040101010101" pitchFamily="2" charset="-122"/>
                <a:cs typeface="Times New Roman" panose="02020603050405020304" pitchFamily="18" charset="0"/>
              </a:rPr>
              <a:t>茶歇</a:t>
            </a:r>
            <a:br>
              <a:rPr lang="en-US" altLang="zh-CN" sz="3600" b="1" dirty="0">
                <a:solidFill>
                  <a:srgbClr val="A24B19"/>
                </a:solidFill>
                <a:latin typeface="Times New Roman" panose="02020603050405020304" pitchFamily="18" charset="0"/>
                <a:ea typeface="STXihei" panose="02010600040101010101" pitchFamily="2" charset="-122"/>
                <a:cs typeface="Times New Roman" panose="02020603050405020304" pitchFamily="18" charset="0"/>
              </a:rPr>
            </a:br>
            <a:r>
              <a:rPr lang="zh-CN" altLang="en-US" sz="3600" b="1" dirty="0">
                <a:solidFill>
                  <a:srgbClr val="A24B19"/>
                </a:solidFill>
                <a:latin typeface="Times New Roman" panose="02020603050405020304" pitchFamily="18" charset="0"/>
                <a:ea typeface="STXihei" panose="02010600040101010101" pitchFamily="2" charset="-122"/>
                <a:cs typeface="Times New Roman" panose="02020603050405020304" pitchFamily="18" charset="0"/>
              </a:rPr>
              <a:t>（</a:t>
            </a:r>
            <a:r>
              <a:rPr lang="en-US" altLang="zh-CN" sz="3600" b="1" dirty="0">
                <a:solidFill>
                  <a:srgbClr val="A24B19"/>
                </a:solidFill>
                <a:latin typeface="Times New Roman" panose="02020603050405020304" pitchFamily="18" charset="0"/>
                <a:ea typeface="STXihei" panose="02010600040101010101" pitchFamily="2" charset="-122"/>
                <a:cs typeface="Times New Roman" panose="02020603050405020304" pitchFamily="18" charset="0"/>
              </a:rPr>
              <a:t>15</a:t>
            </a:r>
            <a:r>
              <a:rPr lang="zh-CN" altLang="en-US" sz="3600" b="1" dirty="0">
                <a:solidFill>
                  <a:srgbClr val="A24B19"/>
                </a:solidFill>
                <a:latin typeface="Times New Roman" panose="02020603050405020304" pitchFamily="18" charset="0"/>
                <a:ea typeface="STXihei" panose="02010600040101010101" pitchFamily="2" charset="-122"/>
                <a:cs typeface="Times New Roman" panose="02020603050405020304" pitchFamily="18" charset="0"/>
              </a:rPr>
              <a:t>分钟）</a:t>
            </a:r>
            <a:endParaRPr lang="en-US" altLang="zh-CN" sz="3600" b="1" dirty="0">
              <a:solidFill>
                <a:srgbClr val="A24B19"/>
              </a:solidFill>
              <a:latin typeface="Times New Roman" panose="02020603050405020304" pitchFamily="18" charset="0"/>
              <a:ea typeface="STXihei" panose="02010600040101010101" pitchFamily="2" charset="-122"/>
              <a:cs typeface="Times New Roman" panose="02020603050405020304"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5" y="0"/>
            <a:ext cx="2258695" cy="513080"/>
          </a:xfrm>
          <a:prstGeom prst="rect">
            <a:avLst/>
          </a:prstGeom>
        </p:spPr>
        <p:txBody>
          <a:bodyPr vert="horz" wrap="square" lIns="0" tIns="12700" rIns="0" bIns="0" rtlCol="0">
            <a:spAutoFit/>
          </a:bodyPr>
          <a:lstStyle/>
          <a:p>
            <a:pPr marL="12700">
              <a:lnSpc>
                <a:spcPct val="100000"/>
              </a:lnSpc>
              <a:spcBef>
                <a:spcPts val="100"/>
              </a:spcBef>
            </a:pPr>
            <a:r>
              <a:rPr lang="zh-CN" altLang="en-US" sz="3200" spc="-5" dirty="0">
                <a:latin typeface="STXihei" panose="02010600040101010101" pitchFamily="2" charset="-122"/>
                <a:ea typeface="STXihei" panose="02010600040101010101" pitchFamily="2" charset="-122"/>
              </a:rPr>
              <a:t>行动计划</a:t>
            </a:r>
            <a:endParaRPr sz="3200" dirty="0">
              <a:latin typeface="STXihei" panose="02010600040101010101" pitchFamily="2" charset="-122"/>
              <a:ea typeface="STXihei" panose="02010600040101010101" pitchFamily="2" charset="-122"/>
            </a:endParaRPr>
          </a:p>
        </p:txBody>
      </p:sp>
      <p:sp>
        <p:nvSpPr>
          <p:cNvPr id="3" name="object 3"/>
          <p:cNvSpPr/>
          <p:nvPr/>
        </p:nvSpPr>
        <p:spPr>
          <a:xfrm>
            <a:off x="3968496" y="1305736"/>
            <a:ext cx="7946135" cy="4114800"/>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4" name="object 4"/>
          <p:cNvSpPr/>
          <p:nvPr/>
        </p:nvSpPr>
        <p:spPr>
          <a:xfrm>
            <a:off x="1554480" y="5702807"/>
            <a:ext cx="566928" cy="670560"/>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txBox="1"/>
          <p:nvPr/>
        </p:nvSpPr>
        <p:spPr>
          <a:xfrm>
            <a:off x="2214412" y="5845555"/>
            <a:ext cx="1160145" cy="391160"/>
          </a:xfrm>
          <a:prstGeom prst="rect">
            <a:avLst/>
          </a:prstGeom>
        </p:spPr>
        <p:txBody>
          <a:bodyPr vert="horz" wrap="square" lIns="0" tIns="12700" rIns="0" bIns="0" rtlCol="0">
            <a:spAutoFit/>
          </a:bodyPr>
          <a:lstStyle/>
          <a:p>
            <a:pPr marL="12700">
              <a:lnSpc>
                <a:spcPct val="100000"/>
              </a:lnSpc>
              <a:spcBef>
                <a:spcPts val="100"/>
              </a:spcBef>
            </a:pPr>
            <a:r>
              <a:rPr sz="2400" b="1" dirty="0">
                <a:solidFill>
                  <a:srgbClr val="0070C0"/>
                </a:solidFill>
                <a:latin typeface="Times New Roman" panose="02020603050405020304" pitchFamily="18" charset="0"/>
                <a:ea typeface="STXihei" panose="02010600040101010101" pitchFamily="2" charset="-122"/>
                <a:cs typeface="Times New Roman" panose="02020603050405020304" pitchFamily="18" charset="0"/>
              </a:rPr>
              <a:t>45</a:t>
            </a:r>
            <a:r>
              <a:rPr lang="zh-CN" altLang="en-US" sz="2400" b="1" spc="-5" dirty="0">
                <a:solidFill>
                  <a:srgbClr val="0070C0"/>
                </a:solidFill>
                <a:latin typeface="Times New Roman" panose="02020603050405020304" pitchFamily="18" charset="0"/>
                <a:ea typeface="STXihei" panose="02010600040101010101" pitchFamily="2" charset="-122"/>
                <a:cs typeface="Times New Roman" panose="02020603050405020304" pitchFamily="18" charset="0"/>
              </a:rPr>
              <a:t>分钟</a:t>
            </a:r>
            <a:endParaRPr sz="2400" dirty="0">
              <a:latin typeface="Times New Roman" panose="02020603050405020304" pitchFamily="18" charset="0"/>
              <a:ea typeface="STXihei" panose="02010600040101010101" pitchFamily="2" charset="-122"/>
              <a:cs typeface="Times New Roman" panose="02020603050405020304" pitchFamily="18" charset="0"/>
            </a:endParaRPr>
          </a:p>
        </p:txBody>
      </p:sp>
      <p:sp>
        <p:nvSpPr>
          <p:cNvPr id="6" name="object 6"/>
          <p:cNvSpPr/>
          <p:nvPr/>
        </p:nvSpPr>
        <p:spPr>
          <a:xfrm>
            <a:off x="749591" y="2102585"/>
            <a:ext cx="2697161" cy="2735148"/>
          </a:xfrm>
          <a:prstGeom prst="rect">
            <a:avLst/>
          </a:prstGeom>
          <a:blipFill>
            <a:blip r:embed="rId4" cstate="print"/>
            <a:stretch>
              <a:fillRect/>
            </a:stretch>
          </a:blipFill>
        </p:spPr>
        <p:txBody>
          <a:bodyPr wrap="square" lIns="0" tIns="0" rIns="0" bIns="0" rtlCol="0"/>
          <a:lstStyle/>
          <a:p>
            <a:endParaRPr/>
          </a:p>
        </p:txBody>
      </p:sp>
      <p:sp>
        <p:nvSpPr>
          <p:cNvPr id="7" name="文本框 6"/>
          <p:cNvSpPr txBox="1"/>
          <p:nvPr/>
        </p:nvSpPr>
        <p:spPr>
          <a:xfrm>
            <a:off x="3968496" y="1313687"/>
            <a:ext cx="1667090" cy="646331"/>
          </a:xfrm>
          <a:prstGeom prst="rect">
            <a:avLst/>
          </a:prstGeom>
          <a:solidFill>
            <a:srgbClr val="C00000"/>
          </a:solidFill>
        </p:spPr>
        <p:txBody>
          <a:bodyPr wrap="square" rtlCol="0">
            <a:spAutoFit/>
          </a:bodyPr>
          <a:lstStyle/>
          <a:p>
            <a:pPr algn="ctr"/>
            <a:r>
              <a:rPr lang="zh-CN" altLang="en-US" b="1" dirty="0">
                <a:solidFill>
                  <a:prstClr val="white"/>
                </a:solidFill>
                <a:latin typeface="Arial" panose="020B0604020202020204"/>
                <a:ea typeface="黑体" panose="02010609060101010101" pitchFamily="49" charset="-122"/>
              </a:rPr>
              <a:t>主要挑战</a:t>
            </a:r>
            <a:r>
              <a:rPr lang="en-US" altLang="zh-CN" b="1" dirty="0">
                <a:solidFill>
                  <a:prstClr val="white"/>
                </a:solidFill>
                <a:latin typeface="Arial" panose="020B0604020202020204"/>
                <a:ea typeface="黑体" panose="02010609060101010101" pitchFamily="49" charset="-122"/>
              </a:rPr>
              <a:t>/</a:t>
            </a:r>
            <a:br>
              <a:rPr lang="en-US" altLang="zh-CN" b="1" dirty="0">
                <a:solidFill>
                  <a:prstClr val="white"/>
                </a:solidFill>
                <a:latin typeface="Arial" panose="020B0604020202020204"/>
                <a:ea typeface="黑体" panose="02010609060101010101" pitchFamily="49" charset="-122"/>
              </a:rPr>
            </a:br>
            <a:r>
              <a:rPr lang="zh-CN" altLang="en-US" b="1" dirty="0">
                <a:solidFill>
                  <a:prstClr val="white"/>
                </a:solidFill>
                <a:latin typeface="Arial" panose="020B0604020202020204"/>
                <a:ea typeface="黑体" panose="02010609060101010101" pitchFamily="49" charset="-122"/>
              </a:rPr>
              <a:t>差距</a:t>
            </a:r>
          </a:p>
        </p:txBody>
      </p:sp>
      <p:sp>
        <p:nvSpPr>
          <p:cNvPr id="8" name="文本框 7"/>
          <p:cNvSpPr txBox="1"/>
          <p:nvPr/>
        </p:nvSpPr>
        <p:spPr>
          <a:xfrm>
            <a:off x="5669281" y="1313688"/>
            <a:ext cx="2484118" cy="640080"/>
          </a:xfrm>
          <a:prstGeom prst="rect">
            <a:avLst/>
          </a:prstGeom>
          <a:solidFill>
            <a:srgbClr val="C00000"/>
          </a:solidFill>
        </p:spPr>
        <p:txBody>
          <a:bodyPr wrap="square" rtlCol="0">
            <a:spAutoFit/>
          </a:bodyPr>
          <a:lstStyle/>
          <a:p>
            <a:pPr algn="ctr">
              <a:spcBef>
                <a:spcPts val="600"/>
              </a:spcBef>
              <a:spcAft>
                <a:spcPts val="1200"/>
              </a:spcAft>
            </a:pPr>
            <a:r>
              <a:rPr lang="zh-CN" altLang="en-US" b="1" dirty="0">
                <a:solidFill>
                  <a:prstClr val="white"/>
                </a:solidFill>
                <a:latin typeface="STXihei" panose="02010600040101010101" pitchFamily="2" charset="-122"/>
                <a:ea typeface="STXihei" panose="02010600040101010101" pitchFamily="2" charset="-122"/>
              </a:rPr>
              <a:t>建议的解决方案</a:t>
            </a:r>
            <a:endParaRPr lang="en-US" altLang="zh-CN" b="1" dirty="0">
              <a:solidFill>
                <a:prstClr val="white"/>
              </a:solidFill>
              <a:latin typeface="Arial" panose="020B0604020202020204"/>
              <a:ea typeface="黑体" panose="02010609060101010101" pitchFamily="49" charset="-122"/>
            </a:endParaRPr>
          </a:p>
        </p:txBody>
      </p:sp>
      <p:sp>
        <p:nvSpPr>
          <p:cNvPr id="9" name="文本框 8"/>
          <p:cNvSpPr txBox="1"/>
          <p:nvPr/>
        </p:nvSpPr>
        <p:spPr>
          <a:xfrm>
            <a:off x="8153400" y="1351787"/>
            <a:ext cx="1880262" cy="646331"/>
          </a:xfrm>
          <a:prstGeom prst="rect">
            <a:avLst/>
          </a:prstGeom>
          <a:solidFill>
            <a:srgbClr val="C00000"/>
          </a:solidFill>
        </p:spPr>
        <p:txBody>
          <a:bodyPr wrap="square" rtlCol="0">
            <a:spAutoFit/>
          </a:bodyPr>
          <a:lstStyle/>
          <a:p>
            <a:pPr algn="ctr"/>
            <a:r>
              <a:rPr lang="zh-CN" altLang="en-US" b="1" dirty="0">
                <a:solidFill>
                  <a:prstClr val="white"/>
                </a:solidFill>
                <a:latin typeface="STXihei" panose="02010600040101010101" pitchFamily="2" charset="-122"/>
                <a:ea typeface="STXihei" panose="02010600040101010101" pitchFamily="2" charset="-122"/>
              </a:rPr>
              <a:t>解决问题的</a:t>
            </a:r>
            <a:br>
              <a:rPr lang="en-US" altLang="zh-CN" b="1" dirty="0">
                <a:solidFill>
                  <a:prstClr val="white"/>
                </a:solidFill>
                <a:latin typeface="STXihei" panose="02010600040101010101" pitchFamily="2" charset="-122"/>
                <a:ea typeface="STXihei" panose="02010600040101010101" pitchFamily="2" charset="-122"/>
              </a:rPr>
            </a:br>
            <a:r>
              <a:rPr lang="zh-CN" altLang="en-US" b="1" dirty="0">
                <a:solidFill>
                  <a:prstClr val="white"/>
                </a:solidFill>
                <a:latin typeface="STXihei" panose="02010600040101010101" pitchFamily="2" charset="-122"/>
                <a:ea typeface="STXihei" panose="02010600040101010101" pitchFamily="2" charset="-122"/>
              </a:rPr>
              <a:t>时间安排</a:t>
            </a:r>
          </a:p>
        </p:txBody>
      </p:sp>
      <p:sp>
        <p:nvSpPr>
          <p:cNvPr id="10" name="文本框 9"/>
          <p:cNvSpPr txBox="1"/>
          <p:nvPr/>
        </p:nvSpPr>
        <p:spPr>
          <a:xfrm>
            <a:off x="10058399" y="1371600"/>
            <a:ext cx="1856231" cy="640080"/>
          </a:xfrm>
          <a:prstGeom prst="rect">
            <a:avLst/>
          </a:prstGeom>
          <a:solidFill>
            <a:srgbClr val="C00000"/>
          </a:solidFill>
        </p:spPr>
        <p:txBody>
          <a:bodyPr wrap="square" rtlCol="0">
            <a:spAutoFit/>
          </a:bodyPr>
          <a:lstStyle/>
          <a:p>
            <a:pPr algn="ctr"/>
            <a:r>
              <a:rPr lang="zh-CN" altLang="en-US" b="1" dirty="0">
                <a:solidFill>
                  <a:prstClr val="white"/>
                </a:solidFill>
                <a:latin typeface="STXihei" panose="02010600040101010101" pitchFamily="2" charset="-122"/>
                <a:ea typeface="STXihei" panose="02010600040101010101" pitchFamily="2" charset="-122"/>
              </a:rPr>
              <a:t>负责单位</a:t>
            </a:r>
            <a:endParaRPr lang="en-US" altLang="zh-CN" b="1" dirty="0">
              <a:solidFill>
                <a:prstClr val="white"/>
              </a:solidFill>
              <a:latin typeface="STXihei" panose="02010600040101010101" pitchFamily="2" charset="-122"/>
              <a:ea typeface="STXihei" panose="02010600040101010101" pitchFamily="2" charset="-122"/>
            </a:endParaRPr>
          </a:p>
          <a:p>
            <a:pPr algn="ctr"/>
            <a:endParaRPr lang="zh-CN" altLang="en-US" b="1" dirty="0">
              <a:solidFill>
                <a:prstClr val="white"/>
              </a:solidFill>
              <a:latin typeface="Arial" panose="020B0604020202020204"/>
              <a:ea typeface="黑体" panose="02010609060101010101" pitchFamily="49" charset="-122"/>
            </a:endParaRPr>
          </a:p>
        </p:txBody>
      </p:sp>
      <p:grpSp>
        <p:nvGrpSpPr>
          <p:cNvPr id="13" name="object 3"/>
          <p:cNvGrpSpPr/>
          <p:nvPr/>
        </p:nvGrpSpPr>
        <p:grpSpPr>
          <a:xfrm>
            <a:off x="0" y="6552735"/>
            <a:ext cx="12192000" cy="283845"/>
            <a:chOff x="0" y="6574535"/>
            <a:chExt cx="12192000" cy="283845"/>
          </a:xfrm>
        </p:grpSpPr>
        <p:sp>
          <p:nvSpPr>
            <p:cNvPr id="14" name="object 4"/>
            <p:cNvSpPr/>
            <p:nvPr/>
          </p:nvSpPr>
          <p:spPr>
            <a:xfrm>
              <a:off x="0" y="6580631"/>
              <a:ext cx="12188952" cy="277368"/>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5" name="object 5"/>
            <p:cNvSpPr/>
            <p:nvPr/>
          </p:nvSpPr>
          <p:spPr>
            <a:xfrm>
              <a:off x="6055" y="6605265"/>
              <a:ext cx="12186285" cy="252729"/>
            </a:xfrm>
            <a:custGeom>
              <a:avLst/>
              <a:gdLst/>
              <a:ahLst/>
              <a:cxnLst/>
              <a:rect l="l" t="t" r="r" b="b"/>
              <a:pathLst>
                <a:path w="12186285" h="252729">
                  <a:moveTo>
                    <a:pt x="0" y="0"/>
                  </a:moveTo>
                  <a:lnTo>
                    <a:pt x="12185943" y="0"/>
                  </a:lnTo>
                  <a:lnTo>
                    <a:pt x="12185943" y="252734"/>
                  </a:lnTo>
                  <a:lnTo>
                    <a:pt x="0" y="252734"/>
                  </a:lnTo>
                  <a:lnTo>
                    <a:pt x="0" y="0"/>
                  </a:lnTo>
                  <a:close/>
                </a:path>
              </a:pathLst>
            </a:custGeom>
            <a:solidFill>
              <a:srgbClr val="595959"/>
            </a:solidFill>
          </p:spPr>
          <p:txBody>
            <a:bodyPr wrap="square" lIns="0" tIns="0" rIns="0" bIns="0" rtlCol="0"/>
            <a:lstStyle/>
            <a:p>
              <a:endParaRPr/>
            </a:p>
          </p:txBody>
        </p:sp>
        <p:sp>
          <p:nvSpPr>
            <p:cNvPr id="16" name="object 6"/>
            <p:cNvSpPr/>
            <p:nvPr/>
          </p:nvSpPr>
          <p:spPr>
            <a:xfrm>
              <a:off x="3069335" y="6580631"/>
              <a:ext cx="4191000" cy="277368"/>
            </a:xfrm>
            <a:prstGeom prst="rect">
              <a:avLst/>
            </a:prstGeom>
            <a:blipFill>
              <a:blip r:embed="rId6"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7" name="object 7"/>
            <p:cNvSpPr/>
            <p:nvPr/>
          </p:nvSpPr>
          <p:spPr>
            <a:xfrm>
              <a:off x="3093982" y="6605265"/>
              <a:ext cx="4088129" cy="248920"/>
            </a:xfrm>
            <a:custGeom>
              <a:avLst/>
              <a:gdLst/>
              <a:ahLst/>
              <a:cxnLst/>
              <a:rect l="l" t="t" r="r" b="b"/>
              <a:pathLst>
                <a:path w="4088129" h="248920">
                  <a:moveTo>
                    <a:pt x="3963689" y="0"/>
                  </a:moveTo>
                  <a:lnTo>
                    <a:pt x="0" y="0"/>
                  </a:lnTo>
                  <a:lnTo>
                    <a:pt x="0" y="248595"/>
                  </a:lnTo>
                  <a:lnTo>
                    <a:pt x="4087982" y="248595"/>
                  </a:lnTo>
                  <a:lnTo>
                    <a:pt x="4087982" y="124300"/>
                  </a:lnTo>
                  <a:lnTo>
                    <a:pt x="3963689" y="0"/>
                  </a:lnTo>
                  <a:close/>
                </a:path>
              </a:pathLst>
            </a:custGeom>
            <a:solidFill>
              <a:srgbClr val="49C7FF"/>
            </a:solidFill>
          </p:spPr>
          <p:txBody>
            <a:bodyPr wrap="square" lIns="0" tIns="0" rIns="0" bIns="0" rtlCol="0"/>
            <a:lstStyle/>
            <a:p>
              <a:endParaRPr/>
            </a:p>
          </p:txBody>
        </p:sp>
        <p:sp>
          <p:nvSpPr>
            <p:cNvPr id="18" name="object 8"/>
            <p:cNvSpPr/>
            <p:nvPr/>
          </p:nvSpPr>
          <p:spPr>
            <a:xfrm>
              <a:off x="2865120" y="6580631"/>
              <a:ext cx="4191000" cy="277368"/>
            </a:xfrm>
            <a:prstGeom prst="rect">
              <a:avLst/>
            </a:prstGeom>
            <a:blipFill>
              <a:blip r:embed="rId7"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9" name="object 9"/>
            <p:cNvSpPr/>
            <p:nvPr/>
          </p:nvSpPr>
          <p:spPr>
            <a:xfrm>
              <a:off x="2890326" y="6605265"/>
              <a:ext cx="4088129" cy="248920"/>
            </a:xfrm>
            <a:custGeom>
              <a:avLst/>
              <a:gdLst/>
              <a:ahLst/>
              <a:cxnLst/>
              <a:rect l="l" t="t" r="r" b="b"/>
              <a:pathLst>
                <a:path w="4088129" h="248920">
                  <a:moveTo>
                    <a:pt x="3963689" y="0"/>
                  </a:moveTo>
                  <a:lnTo>
                    <a:pt x="0" y="0"/>
                  </a:lnTo>
                  <a:lnTo>
                    <a:pt x="0" y="248595"/>
                  </a:lnTo>
                  <a:lnTo>
                    <a:pt x="4087982" y="248595"/>
                  </a:lnTo>
                  <a:lnTo>
                    <a:pt x="4087982" y="124300"/>
                  </a:lnTo>
                  <a:lnTo>
                    <a:pt x="3963689" y="0"/>
                  </a:lnTo>
                  <a:close/>
                </a:path>
              </a:pathLst>
            </a:custGeom>
            <a:solidFill>
              <a:srgbClr val="008FCE"/>
            </a:solidFill>
          </p:spPr>
          <p:txBody>
            <a:bodyPr wrap="square" lIns="0" tIns="0" rIns="0" bIns="0" rtlCol="0"/>
            <a:lstStyle/>
            <a:p>
              <a:endParaRPr/>
            </a:p>
          </p:txBody>
        </p:sp>
        <p:sp>
          <p:nvSpPr>
            <p:cNvPr id="20" name="object 10"/>
            <p:cNvSpPr/>
            <p:nvPr/>
          </p:nvSpPr>
          <p:spPr>
            <a:xfrm>
              <a:off x="1207008" y="6574535"/>
              <a:ext cx="4282440" cy="283464"/>
            </a:xfrm>
            <a:prstGeom prst="rect">
              <a:avLst/>
            </a:prstGeom>
            <a:blipFill>
              <a:blip r:embed="rId8"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21" name="object 11"/>
            <p:cNvSpPr/>
            <p:nvPr/>
          </p:nvSpPr>
          <p:spPr>
            <a:xfrm>
              <a:off x="1232706" y="6599208"/>
              <a:ext cx="4178300" cy="259079"/>
            </a:xfrm>
            <a:custGeom>
              <a:avLst/>
              <a:gdLst/>
              <a:ahLst/>
              <a:cxnLst/>
              <a:rect l="l" t="t" r="r" b="b"/>
              <a:pathLst>
                <a:path w="4178300" h="259079">
                  <a:moveTo>
                    <a:pt x="4048621" y="0"/>
                  </a:moveTo>
                  <a:lnTo>
                    <a:pt x="0" y="0"/>
                  </a:lnTo>
                  <a:lnTo>
                    <a:pt x="0" y="258506"/>
                  </a:lnTo>
                  <a:lnTo>
                    <a:pt x="4177872" y="258506"/>
                  </a:lnTo>
                  <a:lnTo>
                    <a:pt x="4177872" y="129252"/>
                  </a:lnTo>
                  <a:lnTo>
                    <a:pt x="4048621" y="0"/>
                  </a:lnTo>
                  <a:close/>
                </a:path>
              </a:pathLst>
            </a:custGeom>
            <a:solidFill>
              <a:srgbClr val="006A97"/>
            </a:solidFill>
          </p:spPr>
          <p:txBody>
            <a:bodyPr wrap="square" lIns="0" tIns="0" rIns="0" bIns="0" rtlCol="0"/>
            <a:lstStyle/>
            <a:p>
              <a:endParaRPr/>
            </a:p>
          </p:txBody>
        </p:sp>
        <p:sp>
          <p:nvSpPr>
            <p:cNvPr id="22" name="object 12"/>
            <p:cNvSpPr/>
            <p:nvPr/>
          </p:nvSpPr>
          <p:spPr>
            <a:xfrm>
              <a:off x="987552" y="6574535"/>
              <a:ext cx="4282440" cy="283464"/>
            </a:xfrm>
            <a:prstGeom prst="rect">
              <a:avLst/>
            </a:prstGeom>
            <a:blipFill>
              <a:blip r:embed="rId9"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23" name="object 13"/>
            <p:cNvSpPr/>
            <p:nvPr/>
          </p:nvSpPr>
          <p:spPr>
            <a:xfrm>
              <a:off x="1011794" y="6599208"/>
              <a:ext cx="4178300" cy="248920"/>
            </a:xfrm>
            <a:custGeom>
              <a:avLst/>
              <a:gdLst/>
              <a:ahLst/>
              <a:cxnLst/>
              <a:rect l="l" t="t" r="r" b="b"/>
              <a:pathLst>
                <a:path w="4178300" h="248920">
                  <a:moveTo>
                    <a:pt x="4053436" y="0"/>
                  </a:moveTo>
                  <a:lnTo>
                    <a:pt x="0" y="0"/>
                  </a:lnTo>
                  <a:lnTo>
                    <a:pt x="0" y="248879"/>
                  </a:lnTo>
                  <a:lnTo>
                    <a:pt x="4177873" y="248879"/>
                  </a:lnTo>
                  <a:lnTo>
                    <a:pt x="4177873" y="124441"/>
                  </a:lnTo>
                  <a:lnTo>
                    <a:pt x="4053436" y="0"/>
                  </a:lnTo>
                  <a:close/>
                </a:path>
              </a:pathLst>
            </a:custGeom>
            <a:solidFill>
              <a:srgbClr val="005D85"/>
            </a:solidFill>
          </p:spPr>
          <p:txBody>
            <a:bodyPr wrap="square" lIns="0" tIns="0" rIns="0" bIns="0" rtlCol="0"/>
            <a:lstStyle/>
            <a:p>
              <a:endParaRPr/>
            </a:p>
          </p:txBody>
        </p:sp>
        <p:sp>
          <p:nvSpPr>
            <p:cNvPr id="24" name="object 14"/>
            <p:cNvSpPr/>
            <p:nvPr/>
          </p:nvSpPr>
          <p:spPr>
            <a:xfrm>
              <a:off x="179831" y="6574535"/>
              <a:ext cx="2109216" cy="283464"/>
            </a:xfrm>
            <a:prstGeom prst="rect">
              <a:avLst/>
            </a:prstGeom>
            <a:blipFill>
              <a:blip r:embed="rId10"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25" name="object 15"/>
            <p:cNvSpPr/>
            <p:nvPr/>
          </p:nvSpPr>
          <p:spPr>
            <a:xfrm>
              <a:off x="205386" y="6599208"/>
              <a:ext cx="2004695" cy="259079"/>
            </a:xfrm>
            <a:custGeom>
              <a:avLst/>
              <a:gdLst/>
              <a:ahLst/>
              <a:cxnLst/>
              <a:rect l="l" t="t" r="r" b="b"/>
              <a:pathLst>
                <a:path w="2004695" h="259079">
                  <a:moveTo>
                    <a:pt x="1871348" y="0"/>
                  </a:moveTo>
                  <a:lnTo>
                    <a:pt x="0" y="0"/>
                  </a:lnTo>
                  <a:lnTo>
                    <a:pt x="0" y="258791"/>
                  </a:lnTo>
                  <a:lnTo>
                    <a:pt x="2004413" y="258791"/>
                  </a:lnTo>
                  <a:lnTo>
                    <a:pt x="2004413" y="133067"/>
                  </a:lnTo>
                  <a:lnTo>
                    <a:pt x="1871348" y="0"/>
                  </a:lnTo>
                  <a:close/>
                </a:path>
              </a:pathLst>
            </a:custGeom>
            <a:solidFill>
              <a:srgbClr val="D86422"/>
            </a:solidFill>
          </p:spPr>
          <p:txBody>
            <a:bodyPr wrap="square" lIns="0" tIns="0" rIns="0" bIns="0" rtlCol="0"/>
            <a:lstStyle/>
            <a:p>
              <a:endParaRPr/>
            </a:p>
          </p:txBody>
        </p:sp>
        <p:sp>
          <p:nvSpPr>
            <p:cNvPr id="26" name="object 16"/>
            <p:cNvSpPr/>
            <p:nvPr/>
          </p:nvSpPr>
          <p:spPr>
            <a:xfrm>
              <a:off x="0" y="6574535"/>
              <a:ext cx="2084832" cy="283464"/>
            </a:xfrm>
            <a:prstGeom prst="rect">
              <a:avLst/>
            </a:prstGeom>
            <a:blipFill>
              <a:blip r:embed="rId11"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27" name="object 17"/>
            <p:cNvSpPr/>
            <p:nvPr/>
          </p:nvSpPr>
          <p:spPr>
            <a:xfrm>
              <a:off x="0" y="6599208"/>
              <a:ext cx="2004695" cy="259079"/>
            </a:xfrm>
            <a:custGeom>
              <a:avLst/>
              <a:gdLst/>
              <a:ahLst/>
              <a:cxnLst/>
              <a:rect l="l" t="t" r="r" b="b"/>
              <a:pathLst>
                <a:path w="2004695" h="259079">
                  <a:moveTo>
                    <a:pt x="1871348" y="0"/>
                  </a:moveTo>
                  <a:lnTo>
                    <a:pt x="0" y="0"/>
                  </a:lnTo>
                  <a:lnTo>
                    <a:pt x="0" y="258791"/>
                  </a:lnTo>
                  <a:lnTo>
                    <a:pt x="2004413" y="258791"/>
                  </a:lnTo>
                  <a:lnTo>
                    <a:pt x="2004413" y="133067"/>
                  </a:lnTo>
                  <a:lnTo>
                    <a:pt x="1871348" y="0"/>
                  </a:lnTo>
                  <a:close/>
                </a:path>
              </a:pathLst>
            </a:custGeom>
            <a:solidFill>
              <a:srgbClr val="A24B19"/>
            </a:solidFill>
          </p:spPr>
          <p:txBody>
            <a:bodyPr wrap="square" lIns="0" tIns="0" rIns="0" bIns="0" rtlCol="0"/>
            <a:lstStyle/>
            <a:p>
              <a:endParaRPr/>
            </a:p>
          </p:txBody>
        </p:sp>
      </p:grpSp>
      <p:sp>
        <p:nvSpPr>
          <p:cNvPr id="28" name="object 22"/>
          <p:cNvSpPr txBox="1"/>
          <p:nvPr/>
        </p:nvSpPr>
        <p:spPr>
          <a:xfrm>
            <a:off x="5635586" y="6638704"/>
            <a:ext cx="1200150" cy="197490"/>
          </a:xfrm>
          <a:prstGeom prst="rect">
            <a:avLst/>
          </a:prstGeom>
          <a:solidFill>
            <a:schemeClr val="accent5">
              <a:lumMod val="75000"/>
            </a:schemeClr>
          </a:solidFill>
        </p:spPr>
        <p:txBody>
          <a:bodyPr vert="horz" wrap="square" lIns="0" tIns="12700" rIns="0" bIns="0" rtlCol="0">
            <a:spAutoFit/>
          </a:bodyPr>
          <a:lstStyle/>
          <a:p>
            <a:pPr marL="12700">
              <a:spcBef>
                <a:spcPts val="100"/>
              </a:spcBef>
            </a:pPr>
            <a:r>
              <a:rPr lang="en-US" altLang="zh-CN"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2020</a:t>
            </a: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年</a:t>
            </a:r>
            <a:r>
              <a:rPr lang="en-US" altLang="zh-CN"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10</a:t>
            </a: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月</a:t>
            </a:r>
            <a:r>
              <a:rPr lang="en-US" altLang="zh-CN"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28</a:t>
            </a: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日</a:t>
            </a:r>
            <a:endParaRPr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endParaRPr>
          </a:p>
        </p:txBody>
      </p:sp>
      <p:sp>
        <p:nvSpPr>
          <p:cNvPr id="12" name="object 19"/>
          <p:cNvSpPr txBox="1"/>
          <p:nvPr/>
        </p:nvSpPr>
        <p:spPr>
          <a:xfrm>
            <a:off x="2465211" y="6626581"/>
            <a:ext cx="1974823" cy="199749"/>
          </a:xfrm>
          <a:prstGeom prst="rect">
            <a:avLst/>
          </a:prstGeom>
          <a:solidFill>
            <a:schemeClr val="tx2"/>
          </a:solidFill>
        </p:spPr>
        <p:txBody>
          <a:bodyPr vert="horz" wrap="square" lIns="0" tIns="12700" rIns="0" bIns="0" rtlCol="0">
            <a:spAutoFit/>
          </a:bodyPr>
          <a:lstStyle/>
          <a:p>
            <a:pPr marL="12700">
              <a:spcBef>
                <a:spcPts val="100"/>
              </a:spcBef>
            </a:pP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新型冠状病毒</a:t>
            </a:r>
            <a:r>
              <a:rPr lang="en-US" altLang="zh-CN"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a:t>
            </a:r>
            <a:r>
              <a:rPr 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COVID-19</a:t>
            </a:r>
            <a:endParaRPr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endParaRPr>
          </a:p>
        </p:txBody>
      </p:sp>
      <p:sp>
        <p:nvSpPr>
          <p:cNvPr id="29" name="object 18"/>
          <p:cNvSpPr txBox="1"/>
          <p:nvPr/>
        </p:nvSpPr>
        <p:spPr>
          <a:xfrm>
            <a:off x="76269" y="6638035"/>
            <a:ext cx="1788160" cy="197490"/>
          </a:xfrm>
          <a:prstGeom prst="rect">
            <a:avLst/>
          </a:prstGeom>
        </p:spPr>
        <p:txBody>
          <a:bodyPr vert="horz" wrap="square" lIns="0" tIns="12700" rIns="0" bIns="0" rtlCol="0">
            <a:spAutoFit/>
          </a:bodyPr>
          <a:lstStyle/>
          <a:p>
            <a:pPr marL="12700">
              <a:lnSpc>
                <a:spcPct val="100000"/>
              </a:lnSpc>
              <a:spcBef>
                <a:spcPts val="100"/>
              </a:spcBef>
            </a:pP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模拟演练</a:t>
            </a:r>
            <a:endParaRPr sz="1200" dirty="0">
              <a:latin typeface="Times New Roman" panose="02020603050405020304" pitchFamily="18" charset="0"/>
              <a:ea typeface="STXihei" panose="02010600040101010101" pitchFamily="2" charset="-122"/>
              <a:cs typeface="Times New Roman" panose="02020603050405020304" pitchFamily="18" charset="0"/>
            </a:endParaRPr>
          </a:p>
        </p:txBody>
      </p:sp>
      <p:sp>
        <p:nvSpPr>
          <p:cNvPr id="30" name="object 20"/>
          <p:cNvSpPr txBox="1"/>
          <p:nvPr/>
        </p:nvSpPr>
        <p:spPr>
          <a:xfrm>
            <a:off x="11401037" y="6619747"/>
            <a:ext cx="592455" cy="197490"/>
          </a:xfrm>
          <a:prstGeom prst="rect">
            <a:avLst/>
          </a:prstGeom>
        </p:spPr>
        <p:txBody>
          <a:bodyPr vert="horz" wrap="square" lIns="0" tIns="12700" rIns="0" bIns="0" rtlCol="0">
            <a:spAutoFit/>
          </a:bodyPr>
          <a:lstStyle/>
          <a:p>
            <a:pPr marL="12700">
              <a:spcBef>
                <a:spcPts val="100"/>
              </a:spcBef>
            </a:pP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第</a:t>
            </a:r>
            <a:r>
              <a:rPr lang="en-US" altLang="zh-CN"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35</a:t>
            </a: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页</a:t>
            </a:r>
            <a:endParaRPr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5" y="0"/>
            <a:ext cx="2730500" cy="566822"/>
          </a:xfrm>
          <a:prstGeom prst="rect">
            <a:avLst/>
          </a:prstGeom>
        </p:spPr>
        <p:txBody>
          <a:bodyPr vert="horz" wrap="square" lIns="0" tIns="12700" rIns="0" bIns="0" rtlCol="0">
            <a:spAutoFit/>
          </a:bodyPr>
          <a:lstStyle/>
          <a:p>
            <a:pPr marL="12700">
              <a:lnSpc>
                <a:spcPct val="100000"/>
              </a:lnSpc>
              <a:spcBef>
                <a:spcPts val="100"/>
              </a:spcBef>
            </a:pPr>
            <a:r>
              <a:rPr lang="zh-CN" altLang="en-US" sz="3600" kern="1200" dirty="0">
                <a:solidFill>
                  <a:prstClr val="white"/>
                </a:solidFill>
                <a:latin typeface="STXihei" panose="02010600040101010101" pitchFamily="2" charset="-122"/>
                <a:ea typeface="STXihei" panose="02010600040101010101" pitchFamily="2" charset="-122"/>
                <a:cs typeface="Arial" panose="020B0604020202020204" pitchFamily="34" charset="0"/>
              </a:rPr>
              <a:t>汇总</a:t>
            </a:r>
            <a:endParaRPr sz="3200" dirty="0">
              <a:latin typeface="STXihei" panose="02010600040101010101" pitchFamily="2" charset="-122"/>
              <a:ea typeface="STXihei" panose="02010600040101010101" pitchFamily="2" charset="-122"/>
            </a:endParaRPr>
          </a:p>
        </p:txBody>
      </p:sp>
      <p:grpSp>
        <p:nvGrpSpPr>
          <p:cNvPr id="3" name="object 3"/>
          <p:cNvGrpSpPr/>
          <p:nvPr/>
        </p:nvGrpSpPr>
        <p:grpSpPr>
          <a:xfrm>
            <a:off x="5087111" y="1289303"/>
            <a:ext cx="6129655" cy="3355975"/>
            <a:chOff x="5087111" y="1289303"/>
            <a:chExt cx="6129655" cy="3355975"/>
          </a:xfrm>
        </p:grpSpPr>
        <p:sp>
          <p:nvSpPr>
            <p:cNvPr id="4" name="object 4"/>
            <p:cNvSpPr/>
            <p:nvPr/>
          </p:nvSpPr>
          <p:spPr>
            <a:xfrm>
              <a:off x="5087111" y="1289303"/>
              <a:ext cx="3764280" cy="2051304"/>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6339839" y="2036063"/>
              <a:ext cx="3764279" cy="2051304"/>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6" name="object 6"/>
            <p:cNvSpPr/>
            <p:nvPr/>
          </p:nvSpPr>
          <p:spPr>
            <a:xfrm>
              <a:off x="7452360" y="2593847"/>
              <a:ext cx="3764279" cy="2051303"/>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grpSp>
      <p:sp>
        <p:nvSpPr>
          <p:cNvPr id="7" name="文本框 6"/>
          <p:cNvSpPr txBox="1"/>
          <p:nvPr/>
        </p:nvSpPr>
        <p:spPr>
          <a:xfrm>
            <a:off x="5093552" y="1317716"/>
            <a:ext cx="802073" cy="338554"/>
          </a:xfrm>
          <a:prstGeom prst="rect">
            <a:avLst/>
          </a:prstGeom>
          <a:solidFill>
            <a:srgbClr val="C00000"/>
          </a:solidFill>
        </p:spPr>
        <p:txBody>
          <a:bodyPr wrap="square" rtlCol="0">
            <a:spAutoFit/>
          </a:bodyPr>
          <a:lstStyle/>
          <a:p>
            <a:pPr algn="ctr"/>
            <a:r>
              <a:rPr lang="zh-CN" altLang="en-US" sz="800" b="1" dirty="0">
                <a:solidFill>
                  <a:prstClr val="white"/>
                </a:solidFill>
                <a:latin typeface="Arial" panose="020B0604020202020204"/>
                <a:ea typeface="黑体" panose="02010609060101010101" pitchFamily="49" charset="-122"/>
              </a:rPr>
              <a:t>主要挑战</a:t>
            </a:r>
            <a:r>
              <a:rPr lang="en-US" altLang="zh-CN" sz="800" b="1" dirty="0">
                <a:solidFill>
                  <a:prstClr val="white"/>
                </a:solidFill>
                <a:latin typeface="Arial" panose="020B0604020202020204"/>
                <a:ea typeface="黑体" panose="02010609060101010101" pitchFamily="49" charset="-122"/>
              </a:rPr>
              <a:t>/</a:t>
            </a:r>
            <a:br>
              <a:rPr lang="en-US" altLang="zh-CN" sz="800" b="1" dirty="0">
                <a:solidFill>
                  <a:prstClr val="white"/>
                </a:solidFill>
                <a:latin typeface="Arial" panose="020B0604020202020204"/>
                <a:ea typeface="黑体" panose="02010609060101010101" pitchFamily="49" charset="-122"/>
              </a:rPr>
            </a:br>
            <a:r>
              <a:rPr lang="zh-CN" altLang="en-US" sz="800" b="1" dirty="0">
                <a:solidFill>
                  <a:prstClr val="white"/>
                </a:solidFill>
                <a:latin typeface="Arial" panose="020B0604020202020204"/>
                <a:ea typeface="黑体" panose="02010609060101010101" pitchFamily="49" charset="-122"/>
              </a:rPr>
              <a:t>差距</a:t>
            </a:r>
          </a:p>
        </p:txBody>
      </p:sp>
      <p:sp>
        <p:nvSpPr>
          <p:cNvPr id="8" name="文本框 7"/>
          <p:cNvSpPr txBox="1"/>
          <p:nvPr/>
        </p:nvSpPr>
        <p:spPr>
          <a:xfrm>
            <a:off x="6339839" y="2068777"/>
            <a:ext cx="822960" cy="274320"/>
          </a:xfrm>
          <a:prstGeom prst="rect">
            <a:avLst/>
          </a:prstGeom>
          <a:solidFill>
            <a:srgbClr val="C00000"/>
          </a:solidFill>
        </p:spPr>
        <p:txBody>
          <a:bodyPr wrap="square" rtlCol="0">
            <a:spAutoFit/>
          </a:bodyPr>
          <a:lstStyle/>
          <a:p>
            <a:pPr algn="ctr"/>
            <a:r>
              <a:rPr lang="zh-CN" altLang="en-US" sz="800" b="1" dirty="0">
                <a:solidFill>
                  <a:prstClr val="white"/>
                </a:solidFill>
                <a:latin typeface="Arial" panose="020B0604020202020204"/>
                <a:ea typeface="黑体" panose="02010609060101010101" pitchFamily="49" charset="-122"/>
              </a:rPr>
              <a:t>主要挑战</a:t>
            </a:r>
            <a:r>
              <a:rPr lang="en-US" altLang="zh-CN" sz="800" b="1" dirty="0">
                <a:solidFill>
                  <a:prstClr val="white"/>
                </a:solidFill>
                <a:latin typeface="Arial" panose="020B0604020202020204"/>
                <a:ea typeface="黑体" panose="02010609060101010101" pitchFamily="49" charset="-122"/>
              </a:rPr>
              <a:t>/</a:t>
            </a:r>
            <a:br>
              <a:rPr lang="en-US" altLang="zh-CN" sz="800" b="1" dirty="0">
                <a:solidFill>
                  <a:prstClr val="white"/>
                </a:solidFill>
                <a:latin typeface="Arial" panose="020B0604020202020204"/>
                <a:ea typeface="黑体" panose="02010609060101010101" pitchFamily="49" charset="-122"/>
              </a:rPr>
            </a:br>
            <a:r>
              <a:rPr lang="zh-CN" altLang="en-US" sz="800" b="1" dirty="0">
                <a:solidFill>
                  <a:prstClr val="white"/>
                </a:solidFill>
                <a:latin typeface="Arial" panose="020B0604020202020204"/>
                <a:ea typeface="黑体" panose="02010609060101010101" pitchFamily="49" charset="-122"/>
              </a:rPr>
              <a:t>差距</a:t>
            </a:r>
          </a:p>
        </p:txBody>
      </p:sp>
      <p:sp>
        <p:nvSpPr>
          <p:cNvPr id="9" name="文本框 8"/>
          <p:cNvSpPr txBox="1"/>
          <p:nvPr/>
        </p:nvSpPr>
        <p:spPr>
          <a:xfrm>
            <a:off x="7394572" y="2623283"/>
            <a:ext cx="827516" cy="338554"/>
          </a:xfrm>
          <a:prstGeom prst="rect">
            <a:avLst/>
          </a:prstGeom>
          <a:solidFill>
            <a:srgbClr val="C00000"/>
          </a:solidFill>
        </p:spPr>
        <p:txBody>
          <a:bodyPr wrap="square" rtlCol="0">
            <a:spAutoFit/>
          </a:bodyPr>
          <a:lstStyle/>
          <a:p>
            <a:pPr algn="ctr"/>
            <a:r>
              <a:rPr lang="zh-CN" altLang="en-US" sz="800" b="1" dirty="0">
                <a:solidFill>
                  <a:prstClr val="white"/>
                </a:solidFill>
                <a:latin typeface="Arial" panose="020B0604020202020204"/>
                <a:ea typeface="黑体" panose="02010609060101010101" pitchFamily="49" charset="-122"/>
              </a:rPr>
              <a:t>主要挑战</a:t>
            </a:r>
            <a:r>
              <a:rPr lang="en-US" altLang="zh-CN" sz="800" b="1" dirty="0">
                <a:solidFill>
                  <a:prstClr val="white"/>
                </a:solidFill>
                <a:latin typeface="Arial" panose="020B0604020202020204"/>
                <a:ea typeface="黑体" panose="02010609060101010101" pitchFamily="49" charset="-122"/>
              </a:rPr>
              <a:t>/</a:t>
            </a:r>
            <a:br>
              <a:rPr lang="en-US" altLang="zh-CN" sz="800" b="1" dirty="0">
                <a:solidFill>
                  <a:prstClr val="white"/>
                </a:solidFill>
                <a:latin typeface="Arial" panose="020B0604020202020204"/>
                <a:ea typeface="黑体" panose="02010609060101010101" pitchFamily="49" charset="-122"/>
              </a:rPr>
            </a:br>
            <a:r>
              <a:rPr lang="zh-CN" altLang="en-US" sz="800" b="1" dirty="0">
                <a:solidFill>
                  <a:prstClr val="white"/>
                </a:solidFill>
                <a:latin typeface="Arial" panose="020B0604020202020204"/>
                <a:ea typeface="黑体" panose="02010609060101010101" pitchFamily="49" charset="-122"/>
              </a:rPr>
              <a:t>差距</a:t>
            </a:r>
          </a:p>
        </p:txBody>
      </p:sp>
      <p:sp>
        <p:nvSpPr>
          <p:cNvPr id="10" name="文本框 9"/>
          <p:cNvSpPr txBox="1"/>
          <p:nvPr/>
        </p:nvSpPr>
        <p:spPr>
          <a:xfrm>
            <a:off x="6024669" y="1356061"/>
            <a:ext cx="944736" cy="215444"/>
          </a:xfrm>
          <a:prstGeom prst="rect">
            <a:avLst/>
          </a:prstGeom>
          <a:solidFill>
            <a:srgbClr val="C00000"/>
          </a:solidFill>
        </p:spPr>
        <p:txBody>
          <a:bodyPr wrap="square" rtlCol="0">
            <a:spAutoFit/>
          </a:bodyPr>
          <a:lstStyle/>
          <a:p>
            <a:pPr algn="ctr"/>
            <a:r>
              <a:rPr lang="zh-CN" altLang="en-US" sz="800" b="1" dirty="0">
                <a:solidFill>
                  <a:prstClr val="white"/>
                </a:solidFill>
                <a:latin typeface="Arial" panose="020B0604020202020204"/>
                <a:ea typeface="黑体" panose="02010609060101010101" pitchFamily="49" charset="-122"/>
              </a:rPr>
              <a:t>建议的解决方案</a:t>
            </a:r>
            <a:endParaRPr lang="zh-CN" altLang="en-US" b="1" dirty="0">
              <a:solidFill>
                <a:prstClr val="white"/>
              </a:solidFill>
              <a:latin typeface="Arial" panose="020B0604020202020204"/>
              <a:ea typeface="黑体" panose="02010609060101010101" pitchFamily="49" charset="-122"/>
            </a:endParaRPr>
          </a:p>
        </p:txBody>
      </p:sp>
      <p:sp>
        <p:nvSpPr>
          <p:cNvPr id="11" name="文本框 10"/>
          <p:cNvSpPr txBox="1"/>
          <p:nvPr/>
        </p:nvSpPr>
        <p:spPr>
          <a:xfrm>
            <a:off x="7183838" y="2065500"/>
            <a:ext cx="1124236" cy="274320"/>
          </a:xfrm>
          <a:prstGeom prst="rect">
            <a:avLst/>
          </a:prstGeom>
          <a:solidFill>
            <a:srgbClr val="C00000"/>
          </a:solidFill>
        </p:spPr>
        <p:txBody>
          <a:bodyPr wrap="square" rtlCol="0">
            <a:spAutoFit/>
          </a:bodyPr>
          <a:lstStyle/>
          <a:p>
            <a:pPr algn="ctr"/>
            <a:r>
              <a:rPr lang="zh-CN" altLang="en-US" sz="800" b="1" dirty="0">
                <a:solidFill>
                  <a:prstClr val="white"/>
                </a:solidFill>
                <a:latin typeface="Arial" panose="020B0604020202020204"/>
                <a:ea typeface="黑体" panose="02010609060101010101" pitchFamily="49" charset="-122"/>
              </a:rPr>
              <a:t>建议的解决方案</a:t>
            </a:r>
            <a:endParaRPr lang="zh-CN" altLang="en-US" b="1" dirty="0">
              <a:solidFill>
                <a:prstClr val="white"/>
              </a:solidFill>
              <a:latin typeface="Arial" panose="020B0604020202020204"/>
              <a:ea typeface="黑体" panose="02010609060101010101" pitchFamily="49" charset="-122"/>
            </a:endParaRPr>
          </a:p>
        </p:txBody>
      </p:sp>
      <p:sp>
        <p:nvSpPr>
          <p:cNvPr id="12" name="文本框 11"/>
          <p:cNvSpPr txBox="1"/>
          <p:nvPr/>
        </p:nvSpPr>
        <p:spPr>
          <a:xfrm>
            <a:off x="8375165" y="2623283"/>
            <a:ext cx="944736" cy="274320"/>
          </a:xfrm>
          <a:prstGeom prst="rect">
            <a:avLst/>
          </a:prstGeom>
          <a:solidFill>
            <a:srgbClr val="C00000"/>
          </a:solidFill>
        </p:spPr>
        <p:txBody>
          <a:bodyPr wrap="square" rtlCol="0">
            <a:spAutoFit/>
          </a:bodyPr>
          <a:lstStyle/>
          <a:p>
            <a:pPr algn="ctr"/>
            <a:r>
              <a:rPr lang="zh-CN" altLang="en-US" sz="800" b="1" dirty="0">
                <a:solidFill>
                  <a:prstClr val="white"/>
                </a:solidFill>
                <a:latin typeface="Arial" panose="020B0604020202020204"/>
                <a:ea typeface="黑体" panose="02010609060101010101" pitchFamily="49" charset="-122"/>
              </a:rPr>
              <a:t>建议的解决方案</a:t>
            </a:r>
            <a:endParaRPr lang="zh-CN" altLang="en-US" b="1" dirty="0">
              <a:solidFill>
                <a:prstClr val="white"/>
              </a:solidFill>
              <a:latin typeface="Arial" panose="020B0604020202020204"/>
              <a:ea typeface="黑体" panose="02010609060101010101" pitchFamily="49" charset="-122"/>
            </a:endParaRPr>
          </a:p>
        </p:txBody>
      </p:sp>
      <p:sp>
        <p:nvSpPr>
          <p:cNvPr id="13" name="文本框 12"/>
          <p:cNvSpPr txBox="1"/>
          <p:nvPr/>
        </p:nvSpPr>
        <p:spPr>
          <a:xfrm>
            <a:off x="7098448" y="1317716"/>
            <a:ext cx="918646" cy="338554"/>
          </a:xfrm>
          <a:prstGeom prst="rect">
            <a:avLst/>
          </a:prstGeom>
          <a:solidFill>
            <a:srgbClr val="C00000"/>
          </a:solidFill>
        </p:spPr>
        <p:txBody>
          <a:bodyPr wrap="square" rtlCol="0">
            <a:spAutoFit/>
          </a:bodyPr>
          <a:lstStyle/>
          <a:p>
            <a:pPr algn="ctr"/>
            <a:r>
              <a:rPr lang="zh-CN" altLang="en-US" sz="800" b="1" dirty="0">
                <a:solidFill>
                  <a:prstClr val="white"/>
                </a:solidFill>
                <a:latin typeface="Arial" panose="020B0604020202020204"/>
                <a:ea typeface="黑体" panose="02010609060101010101" pitchFamily="49" charset="-122"/>
              </a:rPr>
              <a:t>解决问题的</a:t>
            </a:r>
            <a:br>
              <a:rPr lang="en-US" altLang="zh-CN" sz="800" b="1" dirty="0">
                <a:solidFill>
                  <a:prstClr val="white"/>
                </a:solidFill>
                <a:latin typeface="Arial" panose="020B0604020202020204"/>
                <a:ea typeface="黑体" panose="02010609060101010101" pitchFamily="49" charset="-122"/>
              </a:rPr>
            </a:br>
            <a:r>
              <a:rPr lang="zh-CN" altLang="en-US" sz="800" b="1" dirty="0">
                <a:solidFill>
                  <a:prstClr val="white"/>
                </a:solidFill>
                <a:latin typeface="Arial" panose="020B0604020202020204"/>
                <a:ea typeface="黑体" panose="02010609060101010101" pitchFamily="49" charset="-122"/>
              </a:rPr>
              <a:t>时间安排</a:t>
            </a:r>
          </a:p>
        </p:txBody>
      </p:sp>
      <p:sp>
        <p:nvSpPr>
          <p:cNvPr id="14" name="文本框 13"/>
          <p:cNvSpPr txBox="1"/>
          <p:nvPr/>
        </p:nvSpPr>
        <p:spPr>
          <a:xfrm>
            <a:off x="8329114" y="2036660"/>
            <a:ext cx="918646" cy="338554"/>
          </a:xfrm>
          <a:prstGeom prst="rect">
            <a:avLst/>
          </a:prstGeom>
          <a:solidFill>
            <a:srgbClr val="C00000"/>
          </a:solidFill>
        </p:spPr>
        <p:txBody>
          <a:bodyPr wrap="square" rtlCol="0">
            <a:spAutoFit/>
          </a:bodyPr>
          <a:lstStyle/>
          <a:p>
            <a:pPr algn="ctr"/>
            <a:r>
              <a:rPr lang="zh-CN" altLang="en-US" sz="800" b="1" dirty="0">
                <a:solidFill>
                  <a:prstClr val="white"/>
                </a:solidFill>
                <a:latin typeface="Arial" panose="020B0604020202020204"/>
                <a:ea typeface="黑体" panose="02010609060101010101" pitchFamily="49" charset="-122"/>
              </a:rPr>
              <a:t>解决问题的</a:t>
            </a:r>
            <a:br>
              <a:rPr lang="en-US" altLang="zh-CN" sz="800" b="1" dirty="0">
                <a:solidFill>
                  <a:prstClr val="white"/>
                </a:solidFill>
                <a:latin typeface="Arial" panose="020B0604020202020204"/>
                <a:ea typeface="黑体" panose="02010609060101010101" pitchFamily="49" charset="-122"/>
              </a:rPr>
            </a:br>
            <a:r>
              <a:rPr lang="zh-CN" altLang="en-US" sz="800" b="1" dirty="0">
                <a:solidFill>
                  <a:prstClr val="white"/>
                </a:solidFill>
                <a:latin typeface="Arial" panose="020B0604020202020204"/>
                <a:ea typeface="黑体" panose="02010609060101010101" pitchFamily="49" charset="-122"/>
              </a:rPr>
              <a:t>时间安排</a:t>
            </a:r>
          </a:p>
        </p:txBody>
      </p:sp>
      <p:sp>
        <p:nvSpPr>
          <p:cNvPr id="15" name="文本框 14"/>
          <p:cNvSpPr txBox="1"/>
          <p:nvPr/>
        </p:nvSpPr>
        <p:spPr>
          <a:xfrm>
            <a:off x="9380298" y="2595596"/>
            <a:ext cx="918646" cy="338554"/>
          </a:xfrm>
          <a:prstGeom prst="rect">
            <a:avLst/>
          </a:prstGeom>
          <a:solidFill>
            <a:srgbClr val="C00000"/>
          </a:solidFill>
        </p:spPr>
        <p:txBody>
          <a:bodyPr wrap="square" rtlCol="0">
            <a:spAutoFit/>
          </a:bodyPr>
          <a:lstStyle/>
          <a:p>
            <a:pPr algn="ctr"/>
            <a:r>
              <a:rPr lang="zh-CN" altLang="en-US" sz="800" b="1" dirty="0">
                <a:solidFill>
                  <a:prstClr val="white"/>
                </a:solidFill>
                <a:latin typeface="Arial" panose="020B0604020202020204"/>
                <a:ea typeface="黑体" panose="02010609060101010101" pitchFamily="49" charset="-122"/>
              </a:rPr>
              <a:t>解决问题的</a:t>
            </a:r>
            <a:br>
              <a:rPr lang="en-US" altLang="zh-CN" sz="800" b="1" dirty="0">
                <a:solidFill>
                  <a:prstClr val="white"/>
                </a:solidFill>
                <a:latin typeface="Arial" panose="020B0604020202020204"/>
                <a:ea typeface="黑体" panose="02010609060101010101" pitchFamily="49" charset="-122"/>
              </a:rPr>
            </a:br>
            <a:r>
              <a:rPr lang="zh-CN" altLang="en-US" sz="800" b="1" dirty="0">
                <a:solidFill>
                  <a:prstClr val="white"/>
                </a:solidFill>
                <a:latin typeface="Arial" panose="020B0604020202020204"/>
                <a:ea typeface="黑体" panose="02010609060101010101" pitchFamily="49" charset="-122"/>
              </a:rPr>
              <a:t>时间安排</a:t>
            </a:r>
          </a:p>
        </p:txBody>
      </p:sp>
      <p:sp>
        <p:nvSpPr>
          <p:cNvPr id="16" name="文本框 15"/>
          <p:cNvSpPr txBox="1"/>
          <p:nvPr/>
        </p:nvSpPr>
        <p:spPr>
          <a:xfrm>
            <a:off x="8054237" y="1349480"/>
            <a:ext cx="662913" cy="215444"/>
          </a:xfrm>
          <a:prstGeom prst="rect">
            <a:avLst/>
          </a:prstGeom>
          <a:solidFill>
            <a:srgbClr val="C00000"/>
          </a:solidFill>
        </p:spPr>
        <p:txBody>
          <a:bodyPr wrap="square" rtlCol="0">
            <a:spAutoFit/>
          </a:bodyPr>
          <a:lstStyle/>
          <a:p>
            <a:pPr algn="ctr"/>
            <a:r>
              <a:rPr lang="zh-CN" altLang="en-US" sz="800" b="1" dirty="0">
                <a:solidFill>
                  <a:prstClr val="white"/>
                </a:solidFill>
                <a:latin typeface="Arial" panose="020B0604020202020204"/>
                <a:ea typeface="黑体" panose="02010609060101010101" pitchFamily="49" charset="-122"/>
              </a:rPr>
              <a:t>负责单位</a:t>
            </a:r>
            <a:endParaRPr lang="zh-CN" altLang="en-US" b="1" dirty="0">
              <a:solidFill>
                <a:prstClr val="white"/>
              </a:solidFill>
              <a:latin typeface="Arial" panose="020B0604020202020204"/>
              <a:ea typeface="黑体" panose="02010609060101010101" pitchFamily="49" charset="-122"/>
            </a:endParaRPr>
          </a:p>
        </p:txBody>
      </p:sp>
      <p:sp>
        <p:nvSpPr>
          <p:cNvPr id="18" name="文本框 17"/>
          <p:cNvSpPr txBox="1"/>
          <p:nvPr/>
        </p:nvSpPr>
        <p:spPr>
          <a:xfrm>
            <a:off x="9303336" y="2091967"/>
            <a:ext cx="714370" cy="215444"/>
          </a:xfrm>
          <a:prstGeom prst="rect">
            <a:avLst/>
          </a:prstGeom>
          <a:solidFill>
            <a:srgbClr val="C00000"/>
          </a:solidFill>
        </p:spPr>
        <p:txBody>
          <a:bodyPr wrap="square" rtlCol="0">
            <a:spAutoFit/>
          </a:bodyPr>
          <a:lstStyle/>
          <a:p>
            <a:pPr algn="ctr"/>
            <a:r>
              <a:rPr lang="zh-CN" altLang="en-US" sz="800" b="1" dirty="0">
                <a:solidFill>
                  <a:prstClr val="white"/>
                </a:solidFill>
                <a:latin typeface="Arial" panose="020B0604020202020204"/>
                <a:ea typeface="黑体" panose="02010609060101010101" pitchFamily="49" charset="-122"/>
              </a:rPr>
              <a:t>负责单位</a:t>
            </a:r>
            <a:endParaRPr lang="zh-CN" altLang="en-US" b="1" dirty="0">
              <a:solidFill>
                <a:prstClr val="white"/>
              </a:solidFill>
              <a:latin typeface="Arial" panose="020B0604020202020204"/>
              <a:ea typeface="黑体" panose="02010609060101010101" pitchFamily="49" charset="-122"/>
            </a:endParaRPr>
          </a:p>
        </p:txBody>
      </p:sp>
      <p:sp>
        <p:nvSpPr>
          <p:cNvPr id="19" name="文本框 18"/>
          <p:cNvSpPr txBox="1"/>
          <p:nvPr/>
        </p:nvSpPr>
        <p:spPr>
          <a:xfrm>
            <a:off x="10356732" y="2623283"/>
            <a:ext cx="822960" cy="274320"/>
          </a:xfrm>
          <a:prstGeom prst="rect">
            <a:avLst/>
          </a:prstGeom>
          <a:solidFill>
            <a:srgbClr val="C00000"/>
          </a:solidFill>
        </p:spPr>
        <p:txBody>
          <a:bodyPr wrap="square" rtlCol="0">
            <a:spAutoFit/>
          </a:bodyPr>
          <a:lstStyle/>
          <a:p>
            <a:pPr algn="ctr"/>
            <a:r>
              <a:rPr lang="zh-CN" altLang="en-US" sz="800" b="1" dirty="0">
                <a:solidFill>
                  <a:prstClr val="white"/>
                </a:solidFill>
                <a:latin typeface="Arial" panose="020B0604020202020204"/>
                <a:ea typeface="黑体" panose="02010609060101010101" pitchFamily="49" charset="-122"/>
              </a:rPr>
              <a:t>负责单位</a:t>
            </a:r>
            <a:endParaRPr lang="zh-CN" altLang="en-US" b="1" dirty="0">
              <a:solidFill>
                <a:prstClr val="white"/>
              </a:solidFill>
              <a:latin typeface="Arial" panose="020B0604020202020204"/>
              <a:ea typeface="黑体" panose="02010609060101010101" pitchFamily="49" charset="-122"/>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685799"/>
            <a:ext cx="12192000" cy="6172200"/>
            <a:chOff x="0" y="685799"/>
            <a:chExt cx="12192000" cy="6172200"/>
          </a:xfrm>
        </p:grpSpPr>
        <p:sp>
          <p:nvSpPr>
            <p:cNvPr id="3" name="object 3"/>
            <p:cNvSpPr/>
            <p:nvPr/>
          </p:nvSpPr>
          <p:spPr>
            <a:xfrm>
              <a:off x="606551" y="685799"/>
              <a:ext cx="4712208" cy="5849111"/>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4" name="object 4"/>
            <p:cNvSpPr/>
            <p:nvPr/>
          </p:nvSpPr>
          <p:spPr>
            <a:xfrm>
              <a:off x="1219200" y="1060703"/>
              <a:ext cx="3886200" cy="5157216"/>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1123950" y="966787"/>
              <a:ext cx="4075429" cy="5345430"/>
            </a:xfrm>
            <a:custGeom>
              <a:avLst/>
              <a:gdLst/>
              <a:ahLst/>
              <a:cxnLst/>
              <a:rect l="l" t="t" r="r" b="b"/>
              <a:pathLst>
                <a:path w="4075429" h="5345430">
                  <a:moveTo>
                    <a:pt x="0" y="0"/>
                  </a:moveTo>
                  <a:lnTo>
                    <a:pt x="4075112" y="0"/>
                  </a:lnTo>
                  <a:lnTo>
                    <a:pt x="4075112" y="5345112"/>
                  </a:lnTo>
                  <a:lnTo>
                    <a:pt x="0" y="5345112"/>
                  </a:lnTo>
                  <a:lnTo>
                    <a:pt x="0" y="0"/>
                  </a:lnTo>
                  <a:close/>
                </a:path>
              </a:pathLst>
            </a:custGeom>
            <a:ln w="190500">
              <a:solidFill>
                <a:srgbClr val="FFFFFF"/>
              </a:solidFill>
            </a:ln>
          </p:spPr>
          <p:txBody>
            <a:bodyPr wrap="square" lIns="0" tIns="0" rIns="0" bIns="0" rtlCol="0"/>
            <a:lstStyle/>
            <a:p>
              <a:endParaRPr/>
            </a:p>
          </p:txBody>
        </p:sp>
        <p:sp>
          <p:nvSpPr>
            <p:cNvPr id="6" name="object 6"/>
            <p:cNvSpPr/>
            <p:nvPr/>
          </p:nvSpPr>
          <p:spPr>
            <a:xfrm>
              <a:off x="7839456" y="4745736"/>
              <a:ext cx="566927" cy="670559"/>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grpSp>
      <p:sp>
        <p:nvSpPr>
          <p:cNvPr id="7" name="object 7"/>
          <p:cNvSpPr txBox="1">
            <a:spLocks noGrp="1"/>
          </p:cNvSpPr>
          <p:nvPr>
            <p:ph type="title"/>
          </p:nvPr>
        </p:nvSpPr>
        <p:spPr>
          <a:xfrm>
            <a:off x="231125" y="0"/>
            <a:ext cx="5346700" cy="566822"/>
          </a:xfrm>
          <a:prstGeom prst="rect">
            <a:avLst/>
          </a:prstGeom>
        </p:spPr>
        <p:txBody>
          <a:bodyPr vert="horz" wrap="square" lIns="0" tIns="12700" rIns="0" bIns="0" rtlCol="0">
            <a:spAutoFit/>
          </a:bodyPr>
          <a:lstStyle/>
          <a:p>
            <a:pPr marL="12700">
              <a:lnSpc>
                <a:spcPct val="100000"/>
              </a:lnSpc>
              <a:spcBef>
                <a:spcPts val="100"/>
              </a:spcBef>
            </a:pPr>
            <a:r>
              <a:rPr lang="zh-CN" altLang="en-US" sz="3600" kern="1200" dirty="0">
                <a:solidFill>
                  <a:prstClr val="white"/>
                </a:solidFill>
                <a:latin typeface="STXihei" panose="02010600040101010101" pitchFamily="2" charset="-122"/>
                <a:ea typeface="STXihei" panose="02010600040101010101" pitchFamily="2" charset="-122"/>
                <a:cs typeface="Arial" panose="020B0604020202020204" pitchFamily="34" charset="0"/>
              </a:rPr>
              <a:t>学员反馈表</a:t>
            </a:r>
            <a:endParaRPr sz="3200" dirty="0">
              <a:latin typeface="STXihei" panose="02010600040101010101" pitchFamily="2" charset="-122"/>
              <a:ea typeface="STXihei" panose="02010600040101010101" pitchFamily="2" charset="-122"/>
            </a:endParaRPr>
          </a:p>
        </p:txBody>
      </p:sp>
      <p:sp>
        <p:nvSpPr>
          <p:cNvPr id="8" name="object 8"/>
          <p:cNvSpPr txBox="1"/>
          <p:nvPr/>
        </p:nvSpPr>
        <p:spPr>
          <a:xfrm>
            <a:off x="6250924" y="2204211"/>
            <a:ext cx="4422140" cy="1553310"/>
          </a:xfrm>
          <a:prstGeom prst="rect">
            <a:avLst/>
          </a:prstGeom>
        </p:spPr>
        <p:txBody>
          <a:bodyPr vert="horz" wrap="square" lIns="0" tIns="11430" rIns="0" bIns="0" rtlCol="0">
            <a:spAutoFit/>
          </a:bodyPr>
          <a:lstStyle/>
          <a:p>
            <a:pPr lvl="0" indent="648000" algn="just">
              <a:lnSpc>
                <a:spcPts val="4200"/>
              </a:lnSpc>
              <a:spcAft>
                <a:spcPts val="800"/>
              </a:spcAft>
            </a:pPr>
            <a:r>
              <a:rPr lang="zh-CN" altLang="en-US" sz="2800" dirty="0">
                <a:solidFill>
                  <a:prstClr val="black"/>
                </a:solidFill>
                <a:latin typeface="KaiTi" panose="02010609060101010101" pitchFamily="49" charset="-122"/>
                <a:ea typeface="KaiTi" panose="02010609060101010101" pitchFamily="49" charset="-122"/>
              </a:rPr>
              <a:t>您的反馈将帮助我们保持和提高未来模拟演练的质量和相关性。</a:t>
            </a:r>
            <a:endParaRPr lang="en-US" altLang="zh-CN" sz="3200" dirty="0">
              <a:solidFill>
                <a:prstClr val="black"/>
              </a:solidFill>
              <a:latin typeface="KaiTi" panose="02010609060101010101" pitchFamily="49" charset="-122"/>
              <a:ea typeface="KaiTi" panose="02010609060101010101" pitchFamily="49" charset="-122"/>
            </a:endParaRPr>
          </a:p>
        </p:txBody>
      </p:sp>
      <p:sp>
        <p:nvSpPr>
          <p:cNvPr id="9" name="object 9"/>
          <p:cNvSpPr txBox="1"/>
          <p:nvPr/>
        </p:nvSpPr>
        <p:spPr>
          <a:xfrm>
            <a:off x="8498307" y="4888483"/>
            <a:ext cx="990600" cy="391160"/>
          </a:xfrm>
          <a:prstGeom prst="rect">
            <a:avLst/>
          </a:prstGeom>
        </p:spPr>
        <p:txBody>
          <a:bodyPr vert="horz" wrap="square" lIns="0" tIns="12700" rIns="0" bIns="0" rtlCol="0">
            <a:spAutoFit/>
          </a:bodyPr>
          <a:lstStyle/>
          <a:p>
            <a:pPr marL="12700">
              <a:lnSpc>
                <a:spcPct val="100000"/>
              </a:lnSpc>
              <a:spcBef>
                <a:spcPts val="100"/>
              </a:spcBef>
            </a:pPr>
            <a:r>
              <a:rPr sz="2400" b="1" dirty="0">
                <a:solidFill>
                  <a:srgbClr val="0070C0"/>
                </a:solidFill>
                <a:latin typeface="Times New Roman" panose="02020603050405020304" pitchFamily="18" charset="0"/>
                <a:ea typeface="STXihei" panose="02010600040101010101" pitchFamily="2" charset="-122"/>
                <a:cs typeface="Times New Roman" panose="02020603050405020304" pitchFamily="18" charset="0"/>
              </a:rPr>
              <a:t>5</a:t>
            </a:r>
            <a:r>
              <a:rPr lang="zh-CN" altLang="en-US" sz="2400" b="1" spc="-5" dirty="0">
                <a:solidFill>
                  <a:srgbClr val="0070C0"/>
                </a:solidFill>
                <a:latin typeface="Times New Roman" panose="02020603050405020304" pitchFamily="18" charset="0"/>
                <a:ea typeface="STXihei" panose="02010600040101010101" pitchFamily="2" charset="-122"/>
                <a:cs typeface="Times New Roman" panose="02020603050405020304" pitchFamily="18" charset="0"/>
              </a:rPr>
              <a:t>分钟</a:t>
            </a:r>
            <a:endParaRPr sz="2400" dirty="0">
              <a:latin typeface="Times New Roman" panose="02020603050405020304" pitchFamily="18" charset="0"/>
              <a:ea typeface="STXihei" panose="02010600040101010101" pitchFamily="2" charset="-122"/>
              <a:cs typeface="Times New Roman" panose="02020603050405020304" pitchFamily="18"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31125" y="0"/>
            <a:ext cx="4580255" cy="566822"/>
          </a:xfrm>
          <a:prstGeom prst="rect">
            <a:avLst/>
          </a:prstGeom>
        </p:spPr>
        <p:txBody>
          <a:bodyPr vert="horz" wrap="square" lIns="0" tIns="12700" rIns="0" bIns="0" rtlCol="0">
            <a:spAutoFit/>
          </a:bodyPr>
          <a:lstStyle/>
          <a:p>
            <a:pPr marL="12700">
              <a:lnSpc>
                <a:spcPct val="100000"/>
              </a:lnSpc>
              <a:spcBef>
                <a:spcPts val="100"/>
              </a:spcBef>
            </a:pPr>
            <a:r>
              <a:rPr lang="zh-CN" altLang="en-US" sz="3600" b="1" dirty="0">
                <a:solidFill>
                  <a:prstClr val="white"/>
                </a:solidFill>
                <a:latin typeface="STXihei" panose="02010600040101010101" pitchFamily="2" charset="-122"/>
                <a:ea typeface="STXihei" panose="02010600040101010101" pitchFamily="2" charset="-122"/>
                <a:cs typeface="Arial" panose="020B0604020202020204" pitchFamily="34" charset="0"/>
              </a:rPr>
              <a:t>后续步骤和总结</a:t>
            </a:r>
            <a:endParaRPr sz="3200" dirty="0">
              <a:latin typeface="STXihei" panose="02010600040101010101" pitchFamily="2" charset="-122"/>
              <a:ea typeface="STXihei" panose="02010600040101010101" pitchFamily="2" charset="-122"/>
              <a:cs typeface="Arial"/>
            </a:endParaRPr>
          </a:p>
        </p:txBody>
      </p:sp>
      <p:sp>
        <p:nvSpPr>
          <p:cNvPr id="3" name="object 3"/>
          <p:cNvSpPr/>
          <p:nvPr/>
        </p:nvSpPr>
        <p:spPr>
          <a:xfrm>
            <a:off x="1676400" y="780288"/>
            <a:ext cx="8281416" cy="5297424"/>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4" name="object 4"/>
          <p:cNvSpPr txBox="1"/>
          <p:nvPr/>
        </p:nvSpPr>
        <p:spPr>
          <a:xfrm>
            <a:off x="4418011" y="4598923"/>
            <a:ext cx="2870200" cy="574040"/>
          </a:xfrm>
          <a:prstGeom prst="rect">
            <a:avLst/>
          </a:prstGeom>
        </p:spPr>
        <p:txBody>
          <a:bodyPr vert="horz" wrap="square" lIns="0" tIns="12700" rIns="0" bIns="0" rtlCol="0">
            <a:spAutoFit/>
          </a:bodyPr>
          <a:lstStyle/>
          <a:p>
            <a:pPr lvl="0" algn="ctr">
              <a:spcBef>
                <a:spcPts val="700"/>
              </a:spcBef>
              <a:buClr>
                <a:srgbClr val="DD8047"/>
              </a:buClr>
              <a:buSzPct val="60000"/>
            </a:pPr>
            <a:r>
              <a:rPr lang="zh-CN" altLang="en-US" sz="3600" b="1" dirty="0">
                <a:solidFill>
                  <a:srgbClr val="0070C0"/>
                </a:solidFill>
                <a:latin typeface="STXihei" panose="02010600040101010101" pitchFamily="2" charset="-122"/>
                <a:ea typeface="STXihei" panose="02010600040101010101" pitchFamily="2" charset="-122"/>
                <a:cs typeface="Calibri" panose="020F0502020204030204" pitchFamily="34" charset="0"/>
              </a:rPr>
              <a:t>后续步骤</a:t>
            </a:r>
            <a:endParaRPr lang="en-US" altLang="zh-CN" sz="3600" b="1" dirty="0">
              <a:solidFill>
                <a:srgbClr val="0070C0"/>
              </a:solidFill>
              <a:latin typeface="STXihei" panose="02010600040101010101" pitchFamily="2" charset="-122"/>
              <a:ea typeface="STXihei" panose="02010600040101010101" pitchFamily="2" charset="-122"/>
              <a:cs typeface="Calibri" panose="020F0502020204030204" pitchFamily="34"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5" y="0"/>
            <a:ext cx="6525895" cy="513080"/>
          </a:xfrm>
          <a:prstGeom prst="rect">
            <a:avLst/>
          </a:prstGeom>
        </p:spPr>
        <p:txBody>
          <a:bodyPr vert="horz" wrap="square" lIns="0" tIns="12700" rIns="0" bIns="0" rtlCol="0">
            <a:spAutoFit/>
          </a:bodyPr>
          <a:lstStyle/>
          <a:p>
            <a:pPr marL="12700">
              <a:lnSpc>
                <a:spcPct val="100000"/>
              </a:lnSpc>
              <a:spcBef>
                <a:spcPts val="100"/>
              </a:spcBef>
            </a:pPr>
            <a:r>
              <a:rPr lang="zh-CN" altLang="en-US" sz="3200" dirty="0">
                <a:latin typeface="Times New Roman" panose="02020603050405020304" pitchFamily="18" charset="0"/>
                <a:ea typeface="STXihei" panose="02010600040101010101" pitchFamily="2" charset="-122"/>
                <a:cs typeface="Times New Roman" panose="02020603050405020304" pitchFamily="18" charset="0"/>
              </a:rPr>
              <a:t>世卫组织</a:t>
            </a:r>
            <a:r>
              <a:rPr lang="en-US" altLang="zh-CN" sz="3200" dirty="0">
                <a:latin typeface="Times New Roman" panose="02020603050405020304" pitchFamily="18" charset="0"/>
                <a:ea typeface="STXihei" panose="02010600040101010101" pitchFamily="2" charset="-122"/>
                <a:cs typeface="Times New Roman" panose="02020603050405020304" pitchFamily="18" charset="0"/>
              </a:rPr>
              <a:t>COVID-19</a:t>
            </a:r>
            <a:r>
              <a:rPr lang="zh-CN" altLang="en-US" sz="3200" dirty="0">
                <a:latin typeface="Times New Roman" panose="02020603050405020304" pitchFamily="18" charset="0"/>
                <a:ea typeface="STXihei" panose="02010600040101010101" pitchFamily="2" charset="-122"/>
                <a:cs typeface="Times New Roman" panose="02020603050405020304" pitchFamily="18" charset="0"/>
              </a:rPr>
              <a:t>合作伙伴平台：</a:t>
            </a:r>
            <a:endParaRPr sz="3200" dirty="0">
              <a:latin typeface="Times New Roman" panose="02020603050405020304" pitchFamily="18" charset="0"/>
              <a:ea typeface="STXihei" panose="02010600040101010101" pitchFamily="2" charset="-122"/>
              <a:cs typeface="Times New Roman" panose="02020603050405020304" pitchFamily="18" charset="0"/>
            </a:endParaRPr>
          </a:p>
        </p:txBody>
      </p:sp>
      <p:sp>
        <p:nvSpPr>
          <p:cNvPr id="3" name="object 3"/>
          <p:cNvSpPr txBox="1"/>
          <p:nvPr/>
        </p:nvSpPr>
        <p:spPr>
          <a:xfrm>
            <a:off x="914400" y="1128267"/>
            <a:ext cx="10332720" cy="3836756"/>
          </a:xfrm>
          <a:prstGeom prst="rect">
            <a:avLst/>
          </a:prstGeom>
        </p:spPr>
        <p:txBody>
          <a:bodyPr vert="horz" wrap="square" lIns="91440" tIns="0" rIns="0" bIns="0" rtlCol="0">
            <a:spAutoFit/>
          </a:bodyPr>
          <a:lstStyle/>
          <a:p>
            <a:pPr marL="12700">
              <a:lnSpc>
                <a:spcPct val="100000"/>
              </a:lnSpc>
              <a:spcBef>
                <a:spcPts val="100"/>
              </a:spcBef>
              <a:spcAft>
                <a:spcPts val="3000"/>
              </a:spcAft>
            </a:pPr>
            <a:r>
              <a:rPr lang="en-US" altLang="zh-CN" sz="2800" spc="-5" dirty="0">
                <a:latin typeface="Times New Roman" panose="02020603050405020304" pitchFamily="18" charset="0"/>
                <a:ea typeface="SimSun" panose="02010600030101010101" pitchFamily="2" charset="-122"/>
                <a:cs typeface="Times New Roman" panose="02020603050405020304" pitchFamily="18" charset="0"/>
              </a:rPr>
              <a:t>COVID-19</a:t>
            </a:r>
            <a:r>
              <a:rPr lang="zh-CN" altLang="en-US" sz="2800" spc="-5" dirty="0">
                <a:latin typeface="Times New Roman" panose="02020603050405020304" pitchFamily="18" charset="0"/>
                <a:ea typeface="SimSun" panose="02010600030101010101" pitchFamily="2" charset="-122"/>
                <a:cs typeface="Times New Roman" panose="02020603050405020304" pitchFamily="18" charset="0"/>
              </a:rPr>
              <a:t>合作伙伴平台和供应门户对象</a:t>
            </a:r>
            <a:endParaRPr sz="4250" dirty="0">
              <a:latin typeface="Times New Roman" panose="02020603050405020304" pitchFamily="18" charset="0"/>
              <a:ea typeface="SimSun" panose="02010600030101010101" pitchFamily="2" charset="-122"/>
              <a:cs typeface="Times New Roman" panose="02020603050405020304" pitchFamily="18" charset="0"/>
            </a:endParaRPr>
          </a:p>
          <a:p>
            <a:pPr marR="5080" indent="-228600" algn="just">
              <a:lnSpc>
                <a:spcPts val="3600"/>
              </a:lnSpc>
              <a:spcAft>
                <a:spcPts val="2400"/>
              </a:spcAft>
              <a:buChar char="•"/>
              <a:tabLst>
                <a:tab pos="241300" algn="l"/>
              </a:tabLst>
            </a:pPr>
            <a:r>
              <a:rPr lang="en-US" altLang="zh-CN" sz="2800" dirty="0">
                <a:latin typeface="Times New Roman" panose="02020603050405020304" pitchFamily="18" charset="0"/>
                <a:ea typeface="SimSun" panose="02010600030101010101" pitchFamily="2" charset="-122"/>
                <a:cs typeface="Times New Roman" panose="02020603050405020304" pitchFamily="18" charset="0"/>
              </a:rPr>
              <a:t>COVID-19</a:t>
            </a:r>
            <a:r>
              <a:rPr lang="zh-CN" altLang="en-US" sz="2800" dirty="0">
                <a:latin typeface="Times New Roman" panose="02020603050405020304" pitchFamily="18" charset="0"/>
                <a:ea typeface="SimSun" panose="02010600030101010101" pitchFamily="2" charset="-122"/>
                <a:cs typeface="Times New Roman" panose="02020603050405020304" pitchFamily="18" charset="0"/>
              </a:rPr>
              <a:t>合作伙伴平台支持各国、联合国机构、执行伙伴和捐      助者在</a:t>
            </a:r>
            <a:r>
              <a:rPr lang="en-US" altLang="zh-CN" sz="2800" dirty="0">
                <a:latin typeface="Times New Roman" panose="02020603050405020304" pitchFamily="18" charset="0"/>
                <a:ea typeface="SimSun" panose="02010600030101010101" pitchFamily="2" charset="-122"/>
                <a:cs typeface="Times New Roman" panose="02020603050405020304" pitchFamily="18" charset="0"/>
              </a:rPr>
              <a:t>COVID-19</a:t>
            </a:r>
            <a:r>
              <a:rPr lang="zh-CN" altLang="en-US" sz="2800" dirty="0">
                <a:latin typeface="Times New Roman" panose="02020603050405020304" pitchFamily="18" charset="0"/>
                <a:ea typeface="SimSun" panose="02010600030101010101" pitchFamily="2" charset="-122"/>
                <a:cs typeface="Times New Roman" panose="02020603050405020304" pitchFamily="18" charset="0"/>
              </a:rPr>
              <a:t>应对活动中的透明度、协作和效率。</a:t>
            </a:r>
            <a:endParaRPr sz="3700" dirty="0">
              <a:latin typeface="Times New Roman" panose="02020603050405020304" pitchFamily="18" charset="0"/>
              <a:ea typeface="SimSun" panose="02010600030101010101" pitchFamily="2" charset="-122"/>
              <a:cs typeface="Times New Roman" panose="02020603050405020304" pitchFamily="18" charset="0"/>
            </a:endParaRPr>
          </a:p>
          <a:p>
            <a:pPr marR="316865" indent="648000">
              <a:lnSpc>
                <a:spcPts val="2600"/>
              </a:lnSpc>
              <a:spcAft>
                <a:spcPts val="2400"/>
              </a:spcAft>
            </a:pPr>
            <a:r>
              <a:rPr lang="zh-CN" altLang="en-US" sz="2400" spc="-5" dirty="0">
                <a:latin typeface="Times New Roman" panose="02020603050405020304" pitchFamily="18" charset="0"/>
                <a:ea typeface="SimSun" panose="02010600030101010101" pitchFamily="2" charset="-122"/>
                <a:cs typeface="Times New Roman" panose="02020603050405020304" pitchFamily="18" charset="0"/>
              </a:rPr>
              <a:t>在国家核对清单中，您不妨更新关于开展本次模拟演练的入境口岸支柱指标。</a:t>
            </a:r>
            <a:endParaRPr lang="zh-CN" altLang="en-US" sz="2850" dirty="0">
              <a:latin typeface="Times New Roman" panose="02020603050405020304" pitchFamily="18" charset="0"/>
              <a:ea typeface="SimSun" panose="02010600030101010101" pitchFamily="2" charset="-122"/>
              <a:cs typeface="Times New Roman" panose="02020603050405020304" pitchFamily="18" charset="0"/>
            </a:endParaRPr>
          </a:p>
          <a:p>
            <a:pPr marR="4992370" indent="648000">
              <a:lnSpc>
                <a:spcPct val="114999"/>
              </a:lnSpc>
            </a:pPr>
            <a:r>
              <a:rPr lang="zh-CN" altLang="en-US" sz="2400" spc="-5" dirty="0">
                <a:latin typeface="Times New Roman" panose="02020603050405020304" pitchFamily="18" charset="0"/>
                <a:ea typeface="SimSun" panose="02010600030101010101" pitchFamily="2" charset="-122"/>
                <a:cs typeface="Times New Roman" panose="02020603050405020304" pitchFamily="18" charset="0"/>
              </a:rPr>
              <a:t>欲获更多信息，请访问：</a:t>
            </a:r>
            <a:r>
              <a:rPr lang="en-US" sz="2400" u="heavy" spc="-5" dirty="0">
                <a:solidFill>
                  <a:srgbClr val="0563C1"/>
                </a:solidFill>
                <a:uFill>
                  <a:solidFill>
                    <a:srgbClr val="0563C1"/>
                  </a:solidFill>
                </a:uFill>
                <a:latin typeface="Times New Roman" panose="02020603050405020304" pitchFamily="18" charset="0"/>
                <a:ea typeface="SimSun" panose="02010600030101010101" pitchFamily="2" charset="-122"/>
                <a:cs typeface="Times New Roman" panose="02020603050405020304" pitchFamily="18" charset="0"/>
              </a:rPr>
              <a:t>https://covid19partnersplatform.who.int/</a:t>
            </a:r>
            <a:endParaRPr lang="en-US" sz="2400" dirty="0">
              <a:latin typeface="Times New Roman" panose="02020603050405020304" pitchFamily="18" charset="0"/>
              <a:ea typeface="SimSun" panose="02010600030101010101" pitchFamily="2" charset="-122"/>
              <a:cs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505" y="0"/>
            <a:ext cx="8153400" cy="574040"/>
          </a:xfrm>
          <a:prstGeom prst="rect">
            <a:avLst/>
          </a:prstGeom>
        </p:spPr>
        <p:txBody>
          <a:bodyPr vert="horz" wrap="square" lIns="0" tIns="12700" rIns="0" bIns="0" rtlCol="0">
            <a:spAutoFit/>
          </a:bodyPr>
          <a:lstStyle/>
          <a:p>
            <a:pPr marL="12700">
              <a:lnSpc>
                <a:spcPct val="100000"/>
              </a:lnSpc>
              <a:spcBef>
                <a:spcPts val="100"/>
              </a:spcBef>
            </a:pPr>
            <a:r>
              <a:rPr lang="zh-CN" altLang="en-US" sz="3600" dirty="0">
                <a:latin typeface="Times New Roman" panose="02020603050405020304" pitchFamily="18" charset="0"/>
                <a:ea typeface="STXihei" panose="02010600040101010101" pitchFamily="2" charset="-122"/>
                <a:cs typeface="Times New Roman" panose="02020603050405020304" pitchFamily="18" charset="0"/>
              </a:rPr>
              <a:t>指导防范和应对工作</a:t>
            </a:r>
            <a:endParaRPr sz="3600" dirty="0">
              <a:latin typeface="Times New Roman" panose="02020603050405020304" pitchFamily="18" charset="0"/>
              <a:ea typeface="STXihei" panose="02010600040101010101" pitchFamily="2" charset="-122"/>
              <a:cs typeface="Times New Roman" panose="02020603050405020304" pitchFamily="18" charset="0"/>
            </a:endParaRPr>
          </a:p>
        </p:txBody>
      </p:sp>
      <p:sp>
        <p:nvSpPr>
          <p:cNvPr id="3" name="object 3"/>
          <p:cNvSpPr txBox="1"/>
          <p:nvPr/>
        </p:nvSpPr>
        <p:spPr>
          <a:xfrm>
            <a:off x="5560608" y="6638035"/>
            <a:ext cx="1200150" cy="197490"/>
          </a:xfrm>
          <a:prstGeom prst="rect">
            <a:avLst/>
          </a:prstGeom>
        </p:spPr>
        <p:txBody>
          <a:bodyPr vert="horz" wrap="square" lIns="0" tIns="12700" rIns="0" bIns="0" rtlCol="0">
            <a:spAutoFit/>
          </a:bodyPr>
          <a:lstStyle/>
          <a:p>
            <a:pPr marL="12700">
              <a:lnSpc>
                <a:spcPct val="100000"/>
              </a:lnSpc>
              <a:spcBef>
                <a:spcPts val="100"/>
              </a:spcBef>
            </a:pPr>
            <a:r>
              <a:rPr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2020</a:t>
            </a: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年</a:t>
            </a:r>
            <a:r>
              <a:rPr lang="en-US" altLang="zh-CN"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10</a:t>
            </a: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月</a:t>
            </a:r>
            <a:r>
              <a:rPr lang="en-US" altLang="zh-CN"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20</a:t>
            </a: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日</a:t>
            </a:r>
            <a:endParaRPr sz="1200" dirty="0">
              <a:latin typeface="Times New Roman" panose="02020603050405020304" pitchFamily="18" charset="0"/>
              <a:ea typeface="STXihei" panose="02010600040101010101" pitchFamily="2" charset="-122"/>
              <a:cs typeface="Times New Roman" panose="02020603050405020304" pitchFamily="18" charset="0"/>
            </a:endParaRPr>
          </a:p>
        </p:txBody>
      </p:sp>
      <p:sp>
        <p:nvSpPr>
          <p:cNvPr id="4" name="object 4"/>
          <p:cNvSpPr txBox="1"/>
          <p:nvPr/>
        </p:nvSpPr>
        <p:spPr>
          <a:xfrm>
            <a:off x="533401" y="2773043"/>
            <a:ext cx="5181600" cy="3141886"/>
          </a:xfrm>
          <a:prstGeom prst="rect">
            <a:avLst/>
          </a:prstGeom>
        </p:spPr>
        <p:txBody>
          <a:bodyPr vert="horz" wrap="square" lIns="0" tIns="12700" rIns="0" bIns="0" rtlCol="0">
            <a:spAutoFit/>
          </a:bodyPr>
          <a:lstStyle/>
          <a:p>
            <a:pPr marL="12700" marR="5080" lvl="0" indent="720000" algn="just">
              <a:lnSpc>
                <a:spcPts val="2800"/>
              </a:lnSpc>
              <a:spcAft>
                <a:spcPts val="2400"/>
              </a:spcAft>
            </a:pPr>
            <a:r>
              <a:rPr lang="zh-CN" altLang="en-US" sz="2000" dirty="0">
                <a:solidFill>
                  <a:prstClr val="black"/>
                </a:solidFill>
                <a:latin typeface="Times New Roman" panose="02020603050405020304" pitchFamily="18" charset="0"/>
                <a:ea typeface="KaiTi" panose="02010609060101010101" pitchFamily="49" charset="-122"/>
                <a:cs typeface="Times New Roman" panose="02020603050405020304" pitchFamily="18" charset="0"/>
              </a:rPr>
              <a:t>自</a:t>
            </a:r>
            <a:r>
              <a:rPr lang="en-US" altLang="zh-CN" sz="2000" dirty="0">
                <a:solidFill>
                  <a:prstClr val="black"/>
                </a:solidFill>
                <a:latin typeface="Times New Roman" panose="02020603050405020304" pitchFamily="18" charset="0"/>
                <a:ea typeface="KaiTi" panose="02010609060101010101" pitchFamily="49" charset="-122"/>
                <a:cs typeface="Times New Roman" panose="02020603050405020304" pitchFamily="18" charset="0"/>
              </a:rPr>
              <a:t>2020</a:t>
            </a:r>
            <a:r>
              <a:rPr lang="zh-CN" altLang="en-US" sz="2000" dirty="0">
                <a:solidFill>
                  <a:prstClr val="black"/>
                </a:solidFill>
                <a:latin typeface="Times New Roman" panose="02020603050405020304" pitchFamily="18" charset="0"/>
                <a:ea typeface="KaiTi" panose="02010609060101010101" pitchFamily="49" charset="-122"/>
                <a:cs typeface="Times New Roman" panose="02020603050405020304" pitchFamily="18" charset="0"/>
              </a:rPr>
              <a:t>年</a:t>
            </a:r>
            <a:r>
              <a:rPr lang="en-US" altLang="zh-CN" sz="2000" dirty="0">
                <a:solidFill>
                  <a:prstClr val="black"/>
                </a:solidFill>
                <a:latin typeface="Times New Roman" panose="02020603050405020304" pitchFamily="18" charset="0"/>
                <a:ea typeface="KaiTi" panose="02010609060101010101" pitchFamily="49" charset="-122"/>
                <a:cs typeface="Times New Roman" panose="02020603050405020304" pitchFamily="18" charset="0"/>
              </a:rPr>
              <a:t>1</a:t>
            </a:r>
            <a:r>
              <a:rPr lang="zh-CN" altLang="en-US" sz="2000" dirty="0">
                <a:solidFill>
                  <a:prstClr val="black"/>
                </a:solidFill>
                <a:latin typeface="Times New Roman" panose="02020603050405020304" pitchFamily="18" charset="0"/>
                <a:ea typeface="KaiTi" panose="02010609060101010101" pitchFamily="49" charset="-122"/>
                <a:cs typeface="Times New Roman" panose="02020603050405020304" pitchFamily="18" charset="0"/>
              </a:rPr>
              <a:t>月以来，世卫组织已经发布了</a:t>
            </a:r>
            <a:r>
              <a:rPr lang="en-US" altLang="zh-CN" sz="2000" dirty="0">
                <a:solidFill>
                  <a:prstClr val="black"/>
                </a:solidFill>
                <a:latin typeface="Times New Roman" panose="02020603050405020304" pitchFamily="18" charset="0"/>
                <a:ea typeface="KaiTi" panose="02010609060101010101" pitchFamily="49" charset="-122"/>
                <a:cs typeface="Times New Roman" panose="02020603050405020304" pitchFamily="18" charset="0"/>
              </a:rPr>
              <a:t>100</a:t>
            </a:r>
            <a:r>
              <a:rPr lang="zh-CN" altLang="en-US" sz="2000" dirty="0">
                <a:solidFill>
                  <a:prstClr val="black"/>
                </a:solidFill>
                <a:latin typeface="Times New Roman" panose="02020603050405020304" pitchFamily="18" charset="0"/>
                <a:ea typeface="KaiTi" panose="02010609060101010101" pitchFamily="49" charset="-122"/>
                <a:cs typeface="Times New Roman" panose="02020603050405020304" pitchFamily="18" charset="0"/>
              </a:rPr>
              <a:t>多份有关</a:t>
            </a:r>
            <a:r>
              <a:rPr lang="en-US" altLang="zh-CN" sz="2000" dirty="0">
                <a:solidFill>
                  <a:prstClr val="black"/>
                </a:solidFill>
                <a:latin typeface="Times New Roman" panose="02020603050405020304" pitchFamily="18" charset="0"/>
                <a:ea typeface="KaiTi" panose="02010609060101010101" pitchFamily="49" charset="-122"/>
                <a:cs typeface="Times New Roman" panose="02020603050405020304" pitchFamily="18" charset="0"/>
              </a:rPr>
              <a:t>COVID-19</a:t>
            </a:r>
            <a:r>
              <a:rPr lang="zh-CN" altLang="en-US" sz="2000" dirty="0">
                <a:solidFill>
                  <a:prstClr val="black"/>
                </a:solidFill>
                <a:latin typeface="Times New Roman" panose="02020603050405020304" pitchFamily="18" charset="0"/>
                <a:ea typeface="KaiTi" panose="02010609060101010101" pitchFamily="49" charset="-122"/>
                <a:cs typeface="Times New Roman" panose="02020603050405020304" pitchFamily="18" charset="0"/>
              </a:rPr>
              <a:t>的文件。其中，一半以上是具体的技术指导，涉及如何发现和检测病例，如何根据疾病的严重程度为患者提供安全和适当的护理，如何追踪和隔离接触者，如何防止人与人之间的传播，如何保护卫生保健工作者，以及如何帮助社区做出适当反应。</a:t>
            </a:r>
          </a:p>
          <a:p>
            <a:pPr marL="12700" marR="5080" algn="just">
              <a:lnSpc>
                <a:spcPct val="100000"/>
              </a:lnSpc>
            </a:pPr>
            <a:endParaRPr sz="2000" dirty="0">
              <a:latin typeface="Arial"/>
              <a:cs typeface="Arial"/>
            </a:endParaRPr>
          </a:p>
        </p:txBody>
      </p:sp>
      <p:pic>
        <p:nvPicPr>
          <p:cNvPr id="5" name="Picture 4">
            <a:extLst>
              <a:ext uri="{FF2B5EF4-FFF2-40B4-BE49-F238E27FC236}">
                <a16:creationId xmlns:a16="http://schemas.microsoft.com/office/drawing/2014/main" id="{67F4174D-B483-4056-8D4C-B4319788D2BD}"/>
              </a:ext>
            </a:extLst>
          </p:cNvPr>
          <p:cNvPicPr>
            <a:picLocks noChangeAspect="1"/>
          </p:cNvPicPr>
          <p:nvPr/>
        </p:nvPicPr>
        <p:blipFill rotWithShape="1">
          <a:blip r:embed="rId3"/>
          <a:srcRect l="7654" r="10013"/>
          <a:stretch/>
        </p:blipFill>
        <p:spPr>
          <a:xfrm>
            <a:off x="6097202" y="2511335"/>
            <a:ext cx="5863279" cy="3604178"/>
          </a:xfrm>
          <a:prstGeom prst="rect">
            <a:avLst/>
          </a:prstGeom>
        </p:spPr>
      </p:pic>
      <p:sp>
        <p:nvSpPr>
          <p:cNvPr id="6" name="Rectangle 5">
            <a:extLst>
              <a:ext uri="{FF2B5EF4-FFF2-40B4-BE49-F238E27FC236}">
                <a16:creationId xmlns:a16="http://schemas.microsoft.com/office/drawing/2014/main" id="{C2468288-ECC5-41C3-B8A8-71B4F041AD70}"/>
              </a:ext>
            </a:extLst>
          </p:cNvPr>
          <p:cNvSpPr/>
          <p:nvPr/>
        </p:nvSpPr>
        <p:spPr>
          <a:xfrm>
            <a:off x="365760" y="1554480"/>
            <a:ext cx="11429999" cy="747718"/>
          </a:xfrm>
          <a:prstGeom prst="rect">
            <a:avLst/>
          </a:prstGeom>
        </p:spPr>
        <p:txBody>
          <a:bodyPr wrap="square" lIns="0">
            <a:spAutoFit/>
          </a:bodyPr>
          <a:lstStyle/>
          <a:p>
            <a:pPr marL="12700" marR="5080" lvl="0" indent="720000" algn="just">
              <a:lnSpc>
                <a:spcPts val="2700"/>
              </a:lnSpc>
              <a:spcAft>
                <a:spcPts val="2400"/>
              </a:spcAft>
            </a:pPr>
            <a:r>
              <a:rPr lang="zh-CN" altLang="en-US" sz="2000" spc="-5" dirty="0">
                <a:solidFill>
                  <a:prstClr val="black"/>
                </a:solidFill>
                <a:latin typeface="Times New Roman" panose="02020603050405020304" pitchFamily="18" charset="0"/>
                <a:ea typeface="KaiTi" panose="02010609060101010101" pitchFamily="49" charset="-122"/>
                <a:cs typeface="Times New Roman" panose="02020603050405020304" pitchFamily="18" charset="0"/>
              </a:rPr>
              <a:t>在类似</a:t>
            </a:r>
            <a:r>
              <a:rPr lang="en-US" altLang="zh-CN" sz="2000" spc="-5" dirty="0">
                <a:solidFill>
                  <a:prstClr val="black"/>
                </a:solidFill>
                <a:latin typeface="Times New Roman" panose="02020603050405020304" pitchFamily="18" charset="0"/>
                <a:ea typeface="KaiTi" panose="02010609060101010101" pitchFamily="49" charset="-122"/>
                <a:cs typeface="Times New Roman" panose="02020603050405020304" pitchFamily="18" charset="0"/>
              </a:rPr>
              <a:t>COVID-19</a:t>
            </a:r>
            <a:r>
              <a:rPr lang="zh-CN" altLang="en-US" sz="2000" spc="-5" dirty="0">
                <a:solidFill>
                  <a:prstClr val="black"/>
                </a:solidFill>
                <a:latin typeface="Times New Roman" panose="02020603050405020304" pitchFamily="18" charset="0"/>
                <a:ea typeface="KaiTi" panose="02010609060101010101" pitchFamily="49" charset="-122"/>
                <a:cs typeface="Times New Roman" panose="02020603050405020304" pitchFamily="18" charset="0"/>
              </a:rPr>
              <a:t>大流行这样的突发卫生事件中，世卫组织最重要的作用之一是收集世界各地的数据和研究结果，对其进行评估，然后就如何进行应对向各国提供建议。</a:t>
            </a:r>
            <a:endParaRPr lang="zh-CN" altLang="en-US" sz="2050" dirty="0">
              <a:solidFill>
                <a:prstClr val="black"/>
              </a:solidFill>
              <a:latin typeface="Times New Roman" panose="02020603050405020304" pitchFamily="18" charset="0"/>
              <a:ea typeface="KaiTi" panose="02010609060101010101" pitchFamily="49" charset="-122"/>
              <a:cs typeface="Times New Roman" panose="02020603050405020304" pitchFamily="18" charset="0"/>
            </a:endParaRPr>
          </a:p>
        </p:txBody>
      </p:sp>
      <p:sp>
        <p:nvSpPr>
          <p:cNvPr id="7" name="Rectangle 6">
            <a:extLst>
              <a:ext uri="{FF2B5EF4-FFF2-40B4-BE49-F238E27FC236}">
                <a16:creationId xmlns:a16="http://schemas.microsoft.com/office/drawing/2014/main" id="{2F1501F3-15E2-42C1-A8A4-BCC3789D981B}"/>
              </a:ext>
            </a:extLst>
          </p:cNvPr>
          <p:cNvSpPr/>
          <p:nvPr/>
        </p:nvSpPr>
        <p:spPr>
          <a:xfrm>
            <a:off x="1676400" y="721331"/>
            <a:ext cx="8686800" cy="523220"/>
          </a:xfrm>
          <a:prstGeom prst="rect">
            <a:avLst/>
          </a:prstGeom>
        </p:spPr>
        <p:txBody>
          <a:bodyPr wrap="square">
            <a:spAutoFit/>
          </a:bodyPr>
          <a:lstStyle/>
          <a:p>
            <a:pPr marL="12700" lvl="0" algn="just">
              <a:spcBef>
                <a:spcPts val="100"/>
              </a:spcBef>
            </a:pPr>
            <a:r>
              <a:rPr lang="zh-CN" altLang="en-US" sz="2800" b="1" spc="-5" dirty="0">
                <a:solidFill>
                  <a:srgbClr val="005D85"/>
                </a:solidFill>
                <a:latin typeface="STXihei" panose="02010600040101010101" pitchFamily="2" charset="-122"/>
                <a:ea typeface="STXihei" panose="02010600040101010101" pitchFamily="2" charset="-122"/>
                <a:cs typeface="Arial"/>
              </a:rPr>
              <a:t>世卫组织提供了最新和准确的建议</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5" y="0"/>
            <a:ext cx="6525895" cy="513080"/>
          </a:xfrm>
          <a:prstGeom prst="rect">
            <a:avLst/>
          </a:prstGeom>
        </p:spPr>
        <p:txBody>
          <a:bodyPr vert="horz" wrap="square" lIns="0" tIns="12700" rIns="0" bIns="0" rtlCol="0">
            <a:spAutoFit/>
          </a:bodyPr>
          <a:lstStyle/>
          <a:p>
            <a:pPr marL="12700">
              <a:lnSpc>
                <a:spcPct val="100000"/>
              </a:lnSpc>
              <a:spcBef>
                <a:spcPts val="100"/>
              </a:spcBef>
            </a:pPr>
            <a:r>
              <a:rPr lang="zh-CN" altLang="en-US" sz="3200" dirty="0">
                <a:latin typeface="STXihei" panose="02010600040101010101" pitchFamily="2" charset="-122"/>
                <a:ea typeface="STXihei" panose="02010600040101010101" pitchFamily="2" charset="-122"/>
              </a:rPr>
              <a:t>电子学习课程</a:t>
            </a:r>
            <a:endParaRPr sz="3200" dirty="0">
              <a:latin typeface="STXihei" panose="02010600040101010101" pitchFamily="2" charset="-122"/>
              <a:ea typeface="STXihei" panose="02010600040101010101" pitchFamily="2" charset="-122"/>
            </a:endParaRPr>
          </a:p>
        </p:txBody>
      </p:sp>
      <p:sp>
        <p:nvSpPr>
          <p:cNvPr id="4" name="Rectangle 3">
            <a:extLst>
              <a:ext uri="{FF2B5EF4-FFF2-40B4-BE49-F238E27FC236}">
                <a16:creationId xmlns:a16="http://schemas.microsoft.com/office/drawing/2014/main" id="{E5850D97-F7B6-40D4-8E9E-C93A38B44EB4}"/>
              </a:ext>
            </a:extLst>
          </p:cNvPr>
          <p:cNvSpPr/>
          <p:nvPr/>
        </p:nvSpPr>
        <p:spPr>
          <a:xfrm>
            <a:off x="231125" y="1166843"/>
            <a:ext cx="11960875" cy="3847207"/>
          </a:xfrm>
          <a:prstGeom prst="rect">
            <a:avLst/>
          </a:prstGeom>
        </p:spPr>
        <p:txBody>
          <a:bodyPr wrap="square">
            <a:spAutoFit/>
          </a:bodyPr>
          <a:lstStyle/>
          <a:p>
            <a:pPr>
              <a:spcAft>
                <a:spcPts val="2400"/>
              </a:spcAft>
            </a:pPr>
            <a:r>
              <a:rPr lang="zh-CN" altLang="en-US" sz="2800" dirty="0">
                <a:solidFill>
                  <a:prstClr val="black"/>
                </a:solidFill>
                <a:latin typeface="SimSun" panose="02010600030101010101" pitchFamily="2" charset="-122"/>
                <a:ea typeface="SimSun" panose="02010600030101010101" pitchFamily="2" charset="-122"/>
                <a:cs typeface="Arial"/>
              </a:rPr>
              <a:t>以下电子学习课程可在此获取：</a:t>
            </a:r>
            <a:endParaRPr lang="en-US" sz="2800" dirty="0">
              <a:solidFill>
                <a:prstClr val="black"/>
              </a:solidFill>
              <a:latin typeface="SimSun" panose="02010600030101010101" pitchFamily="2" charset="-122"/>
              <a:ea typeface="SimSun" panose="02010600030101010101" pitchFamily="2" charset="-122"/>
              <a:cs typeface="Arial"/>
            </a:endParaRPr>
          </a:p>
          <a:p>
            <a:pPr marL="457200" indent="-457200">
              <a:buFont typeface="Arial" panose="020B0604020202020204" pitchFamily="34" charset="0"/>
              <a:buChar char="•"/>
            </a:pPr>
            <a:r>
              <a:rPr lang="zh-CN" altLang="en-US" sz="2800" dirty="0">
                <a:solidFill>
                  <a:prstClr val="black"/>
                </a:solidFill>
                <a:latin typeface="Times New Roman" panose="02020603050405020304" pitchFamily="18" charset="0"/>
                <a:ea typeface="SimSun" panose="02010600030101010101" pitchFamily="2" charset="-122"/>
                <a:cs typeface="Times New Roman" panose="02020603050405020304" pitchFamily="18" charset="0"/>
                <a:hlinkClick r:id="rId2"/>
              </a:rPr>
              <a:t>船上 </a:t>
            </a:r>
            <a:r>
              <a:rPr lang="en-US" altLang="zh-CN" sz="2800" dirty="0">
                <a:solidFill>
                  <a:prstClr val="black"/>
                </a:solidFill>
                <a:latin typeface="Times New Roman" panose="02020603050405020304" pitchFamily="18" charset="0"/>
                <a:ea typeface="SimSun" panose="02010600030101010101" pitchFamily="2" charset="-122"/>
                <a:cs typeface="Times New Roman" panose="02020603050405020304" pitchFamily="18" charset="0"/>
                <a:hlinkClick r:id="rId2"/>
              </a:rPr>
              <a:t>COVID-19 </a:t>
            </a:r>
            <a:r>
              <a:rPr lang="zh-CN" altLang="en-US" sz="2800" dirty="0">
                <a:solidFill>
                  <a:prstClr val="black"/>
                </a:solidFill>
                <a:latin typeface="Times New Roman" panose="02020603050405020304" pitchFamily="18" charset="0"/>
                <a:ea typeface="SimSun" panose="02010600030101010101" pitchFamily="2" charset="-122"/>
                <a:cs typeface="Times New Roman" panose="02020603050405020304" pitchFamily="18" charset="0"/>
                <a:hlinkClick r:id="rId2"/>
              </a:rPr>
              <a:t>病例和疫情管理的操作问题</a:t>
            </a:r>
            <a:endParaRPr lang="en-US" sz="2800" dirty="0">
              <a:solidFill>
                <a:prstClr val="black"/>
              </a:solidFill>
              <a:latin typeface="Times New Roman" panose="02020603050405020304" pitchFamily="18" charset="0"/>
              <a:ea typeface="SimSun" panose="02010600030101010101" pitchFamily="2" charset="-122"/>
              <a:cs typeface="Times New Roman" panose="02020603050405020304" pitchFamily="18" charset="0"/>
            </a:endParaRPr>
          </a:p>
          <a:p>
            <a:pPr marL="457200" indent="-457200">
              <a:buFont typeface="Arial" panose="020B0604020202020204" pitchFamily="34" charset="0"/>
              <a:buChar char="•"/>
            </a:pPr>
            <a:endParaRPr lang="en-US" sz="2800" dirty="0">
              <a:solidFill>
                <a:prstClr val="black"/>
              </a:solidFill>
              <a:latin typeface="Times New Roman" panose="02020603050405020304" pitchFamily="18" charset="0"/>
              <a:ea typeface="SimSun" panose="02010600030101010101" pitchFamily="2" charset="-122"/>
              <a:cs typeface="Times New Roman" panose="02020603050405020304" pitchFamily="18" charset="0"/>
            </a:endParaRPr>
          </a:p>
          <a:p>
            <a:pPr marL="457200" indent="-457200">
              <a:buFont typeface="Arial" panose="020B0604020202020204" pitchFamily="34" charset="0"/>
              <a:buChar char="•"/>
            </a:pPr>
            <a:r>
              <a:rPr lang="en-US" altLang="zh-CN" sz="2800" dirty="0">
                <a:solidFill>
                  <a:prstClr val="black"/>
                </a:solidFill>
                <a:latin typeface="Times New Roman" panose="02020603050405020304" pitchFamily="18" charset="0"/>
                <a:ea typeface="SimSun" panose="02010600030101010101" pitchFamily="2" charset="-122"/>
                <a:cs typeface="Times New Roman" panose="02020603050405020304" pitchFamily="18" charset="0"/>
                <a:hlinkClick r:id="rId2"/>
              </a:rPr>
              <a:t>COVID-19</a:t>
            </a:r>
            <a:r>
              <a:rPr lang="zh-CN" altLang="en-US" sz="2800" dirty="0">
                <a:solidFill>
                  <a:prstClr val="black"/>
                </a:solidFill>
                <a:latin typeface="Times New Roman" panose="02020603050405020304" pitchFamily="18" charset="0"/>
                <a:ea typeface="SimSun" panose="02010600030101010101" pitchFamily="2" charset="-122"/>
                <a:cs typeface="Times New Roman" panose="02020603050405020304" pitchFamily="18" charset="0"/>
                <a:hlinkClick r:id="rId2"/>
              </a:rPr>
              <a:t>疫情背景下对入境口岸患病旅客的管理</a:t>
            </a:r>
            <a:endParaRPr lang="en-US" sz="2800" dirty="0">
              <a:solidFill>
                <a:prstClr val="black"/>
              </a:solidFill>
              <a:latin typeface="Times New Roman" panose="02020603050405020304" pitchFamily="18" charset="0"/>
              <a:ea typeface="SimSun" panose="02010600030101010101" pitchFamily="2" charset="-122"/>
              <a:cs typeface="Times New Roman" panose="02020603050405020304" pitchFamily="18" charset="0"/>
            </a:endParaRPr>
          </a:p>
          <a:p>
            <a:pPr marL="457200" indent="-457200">
              <a:buFont typeface="Arial" panose="020B0604020202020204" pitchFamily="34" charset="0"/>
              <a:buChar char="•"/>
            </a:pPr>
            <a:endParaRPr lang="en-US" sz="2800" dirty="0">
              <a:solidFill>
                <a:prstClr val="black"/>
              </a:solidFill>
              <a:latin typeface="Times New Roman" panose="02020603050405020304" pitchFamily="18" charset="0"/>
              <a:ea typeface="SimSun" panose="02010600030101010101" pitchFamily="2" charset="-122"/>
              <a:cs typeface="Times New Roman" panose="02020603050405020304" pitchFamily="18" charset="0"/>
            </a:endParaRPr>
          </a:p>
          <a:p>
            <a:pPr marL="457200" indent="-457200">
              <a:buFont typeface="Arial" panose="020B0604020202020204" pitchFamily="34" charset="0"/>
              <a:buChar char="•"/>
            </a:pPr>
            <a:r>
              <a:rPr lang="zh-CN" altLang="en-US" sz="2800" dirty="0">
                <a:solidFill>
                  <a:prstClr val="black"/>
                </a:solidFill>
                <a:latin typeface="Times New Roman" panose="02020603050405020304" pitchFamily="18" charset="0"/>
                <a:ea typeface="SimSun" panose="02010600030101010101" pitchFamily="2" charset="-122"/>
                <a:cs typeface="Times New Roman" panose="02020603050405020304" pitchFamily="18" charset="0"/>
                <a:hlinkClick r:id="rId2"/>
              </a:rPr>
              <a:t>航空中</a:t>
            </a:r>
            <a:r>
              <a:rPr lang="en-US" altLang="zh-CN" sz="2800" dirty="0">
                <a:solidFill>
                  <a:prstClr val="black"/>
                </a:solidFill>
                <a:latin typeface="Times New Roman" panose="02020603050405020304" pitchFamily="18" charset="0"/>
                <a:ea typeface="SimSun" panose="02010600030101010101" pitchFamily="2" charset="-122"/>
                <a:cs typeface="Times New Roman" panose="02020603050405020304" pitchFamily="18" charset="0"/>
                <a:hlinkClick r:id="rId2"/>
              </a:rPr>
              <a:t>COVID-19</a:t>
            </a:r>
            <a:r>
              <a:rPr lang="zh-CN" altLang="en-US" sz="2800" dirty="0">
                <a:solidFill>
                  <a:prstClr val="black"/>
                </a:solidFill>
                <a:latin typeface="Times New Roman" panose="02020603050405020304" pitchFamily="18" charset="0"/>
                <a:ea typeface="SimSun" panose="02010600030101010101" pitchFamily="2" charset="-122"/>
                <a:cs typeface="Times New Roman" panose="02020603050405020304" pitchFamily="18" charset="0"/>
                <a:hlinkClick r:id="rId2"/>
              </a:rPr>
              <a:t>病例和疫情管理的操作问题</a:t>
            </a:r>
            <a:endParaRPr lang="en-US" sz="2800" dirty="0">
              <a:solidFill>
                <a:prstClr val="black"/>
              </a:solidFill>
              <a:latin typeface="Times New Roman" panose="02020603050405020304" pitchFamily="18" charset="0"/>
              <a:ea typeface="SimSun" panose="02010600030101010101" pitchFamily="2" charset="-122"/>
              <a:cs typeface="Times New Roman" panose="02020603050405020304" pitchFamily="18" charset="0"/>
            </a:endParaRPr>
          </a:p>
          <a:p>
            <a:pPr marL="457200" indent="-457200">
              <a:buFont typeface="Arial" panose="020B0604020202020204" pitchFamily="34" charset="0"/>
              <a:buChar char="•"/>
            </a:pPr>
            <a:endParaRPr lang="en-US" sz="2800" dirty="0">
              <a:solidFill>
                <a:prstClr val="black"/>
              </a:solidFill>
              <a:latin typeface="Times New Roman" panose="02020603050405020304" pitchFamily="18" charset="0"/>
              <a:ea typeface="SimSun" panose="02010600030101010101" pitchFamily="2" charset="-122"/>
              <a:cs typeface="Times New Roman" panose="02020603050405020304" pitchFamily="18" charset="0"/>
            </a:endParaRPr>
          </a:p>
          <a:p>
            <a:pPr marL="457200" indent="-457200">
              <a:buFont typeface="Arial" panose="020B0604020202020204" pitchFamily="34" charset="0"/>
              <a:buChar char="•"/>
            </a:pPr>
            <a:r>
              <a:rPr lang="zh-CN" altLang="en-US" sz="2800" dirty="0">
                <a:solidFill>
                  <a:prstClr val="black"/>
                </a:solidFill>
                <a:latin typeface="Times New Roman" panose="02020603050405020304" pitchFamily="18" charset="0"/>
                <a:ea typeface="SimSun" panose="02010600030101010101" pitchFamily="2" charset="-122"/>
                <a:cs typeface="Times New Roman" panose="02020603050405020304" pitchFamily="18" charset="0"/>
                <a:hlinkClick r:id="rId3"/>
              </a:rPr>
              <a:t>在陆路过境点控制</a:t>
            </a:r>
            <a:r>
              <a:rPr lang="en-US" altLang="zh-CN" sz="2800" dirty="0">
                <a:solidFill>
                  <a:prstClr val="black"/>
                </a:solidFill>
                <a:latin typeface="Times New Roman" panose="02020603050405020304" pitchFamily="18" charset="0"/>
                <a:ea typeface="SimSun" panose="02010600030101010101" pitchFamily="2" charset="-122"/>
                <a:cs typeface="Times New Roman" panose="02020603050405020304" pitchFamily="18" charset="0"/>
                <a:hlinkClick r:id="rId3"/>
              </a:rPr>
              <a:t>COVID-19</a:t>
            </a:r>
            <a:r>
              <a:rPr lang="zh-CN" altLang="en-US" sz="2800" dirty="0">
                <a:solidFill>
                  <a:prstClr val="black"/>
                </a:solidFill>
                <a:latin typeface="Times New Roman" panose="02020603050405020304" pitchFamily="18" charset="0"/>
                <a:ea typeface="SimSun" panose="02010600030101010101" pitchFamily="2" charset="-122"/>
                <a:cs typeface="Times New Roman" panose="02020603050405020304" pitchFamily="18" charset="0"/>
                <a:hlinkClick r:id="rId3"/>
              </a:rPr>
              <a:t>传播</a:t>
            </a:r>
            <a:endParaRPr lang="en-US" sz="2800" dirty="0">
              <a:solidFill>
                <a:prstClr val="black"/>
              </a:solidFill>
              <a:latin typeface="Times New Roman" panose="02020603050405020304" pitchFamily="18"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7878803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772BCF9-0B8D-4074-9436-701BDD2B6BFF}"/>
              </a:ext>
            </a:extLst>
          </p:cNvPr>
          <p:cNvSpPr/>
          <p:nvPr/>
        </p:nvSpPr>
        <p:spPr>
          <a:xfrm>
            <a:off x="0" y="3773606"/>
            <a:ext cx="12192000" cy="2893325"/>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ctr">
              <a:lnSpc>
                <a:spcPct val="150000"/>
              </a:lnSpc>
            </a:pPr>
            <a:r>
              <a:rPr lang="zh-CN" altLang="en-US" sz="2400" b="1" dirty="0">
                <a:solidFill>
                  <a:schemeClr val="bg1"/>
                </a:solidFill>
                <a:latin typeface="STXihei" panose="02010600040101010101" pitchFamily="2" charset="-122"/>
                <a:ea typeface="STXihei" panose="02010600040101010101" pitchFamily="2" charset="-122"/>
              </a:rPr>
              <a:t>世卫组织资源</a:t>
            </a:r>
            <a:endParaRPr lang="en-US" sz="2400" b="1" dirty="0">
              <a:solidFill>
                <a:schemeClr val="bg1"/>
              </a:solidFill>
              <a:latin typeface="STXihei" panose="02010600040101010101" pitchFamily="2" charset="-122"/>
              <a:ea typeface="STXihei" panose="02010600040101010101" pitchFamily="2" charset="-122"/>
            </a:endParaRPr>
          </a:p>
        </p:txBody>
      </p:sp>
      <p:sp>
        <p:nvSpPr>
          <p:cNvPr id="10" name="TextBox 9">
            <a:extLst>
              <a:ext uri="{FF2B5EF4-FFF2-40B4-BE49-F238E27FC236}">
                <a16:creationId xmlns:a16="http://schemas.microsoft.com/office/drawing/2014/main" id="{04F2AF43-6C07-4B87-BFC4-B1B98FDD4CAF}"/>
              </a:ext>
            </a:extLst>
          </p:cNvPr>
          <p:cNvSpPr txBox="1"/>
          <p:nvPr/>
        </p:nvSpPr>
        <p:spPr>
          <a:xfrm>
            <a:off x="0" y="-101525"/>
            <a:ext cx="12192000" cy="830997"/>
          </a:xfrm>
          <a:prstGeom prst="rect">
            <a:avLst/>
          </a:prstGeom>
          <a:noFill/>
        </p:spPr>
        <p:txBody>
          <a:bodyPr wrap="square" rtlCol="0">
            <a:spAutoFit/>
          </a:bodyPr>
          <a:lstStyle/>
          <a:p>
            <a:pPr algn="ctr">
              <a:spcBef>
                <a:spcPts val="700"/>
              </a:spcBef>
              <a:buClr>
                <a:srgbClr val="DD8047"/>
              </a:buClr>
              <a:buSzPct val="60000"/>
            </a:pPr>
            <a:r>
              <a:rPr lang="zh-CN" altLang="en-US" sz="4800" b="1" dirty="0">
                <a:solidFill>
                  <a:schemeClr val="bg1"/>
                </a:solidFill>
                <a:latin typeface="Times New Roman" panose="02020603050405020304" pitchFamily="18" charset="0"/>
                <a:ea typeface="STXihei" panose="02010600040101010101" pitchFamily="2" charset="-122"/>
                <a:cs typeface="Times New Roman" panose="02020603050405020304" pitchFamily="18" charset="0"/>
              </a:rPr>
              <a:t>谢谢！</a:t>
            </a:r>
            <a:endParaRPr lang="en-US" sz="4800" b="1" dirty="0">
              <a:solidFill>
                <a:schemeClr val="bg1"/>
              </a:solidFill>
              <a:latin typeface="Times New Roman" panose="02020603050405020304" pitchFamily="18" charset="0"/>
              <a:ea typeface="STXihei" panose="02010600040101010101" pitchFamily="2" charset="-122"/>
              <a:cs typeface="Times New Roman" panose="02020603050405020304" pitchFamily="18" charset="0"/>
            </a:endParaRPr>
          </a:p>
        </p:txBody>
      </p:sp>
      <p:sp>
        <p:nvSpPr>
          <p:cNvPr id="13" name="Rectangle: Rounded Corners 12">
            <a:extLst>
              <a:ext uri="{FF2B5EF4-FFF2-40B4-BE49-F238E27FC236}">
                <a16:creationId xmlns:a16="http://schemas.microsoft.com/office/drawing/2014/main" id="{C11B9C60-02FC-41E8-B2BE-53DD780C3CA3}"/>
              </a:ext>
            </a:extLst>
          </p:cNvPr>
          <p:cNvSpPr/>
          <p:nvPr/>
        </p:nvSpPr>
        <p:spPr>
          <a:xfrm>
            <a:off x="1239599" y="4381796"/>
            <a:ext cx="2466240" cy="2153780"/>
          </a:xfrm>
          <a:prstGeom prst="roundRect">
            <a:avLst/>
          </a:prstGeom>
          <a:solidFill>
            <a:schemeClr val="bg1"/>
          </a:solidFill>
          <a:effectLst>
            <a:innerShdw blurRad="63500" dist="50800" dir="18900000">
              <a:prstClr val="black">
                <a:alpha val="50000"/>
              </a:prstClr>
            </a:innerShdw>
          </a:effectLst>
        </p:spPr>
        <p:txBody>
          <a:bodyPr wrap="square">
            <a:noAutofit/>
          </a:bodyPr>
          <a:lstStyle/>
          <a:p>
            <a:pPr algn="ctr">
              <a:lnSpc>
                <a:spcPts val="1400"/>
              </a:lnSpc>
            </a:pPr>
            <a:r>
              <a:rPr lang="zh-CN" altLang="en-US" sz="1400" b="1" dirty="0">
                <a:latin typeface="Times New Roman" panose="02020603050405020304" pitchFamily="18" charset="0"/>
                <a:ea typeface="STXihei" panose="02010600040101010101" pitchFamily="2" charset="-122"/>
                <a:cs typeface="Times New Roman" panose="02020603050405020304" pitchFamily="18" charset="0"/>
              </a:rPr>
              <a:t>世卫组织</a:t>
            </a:r>
            <a:br>
              <a:rPr lang="zh-CN" altLang="en-US" sz="1400" b="1" dirty="0">
                <a:latin typeface="Times New Roman" panose="02020603050405020304" pitchFamily="18" charset="0"/>
                <a:ea typeface="STXihei" panose="02010600040101010101" pitchFamily="2" charset="-122"/>
                <a:cs typeface="Times New Roman" panose="02020603050405020304" pitchFamily="18" charset="0"/>
              </a:rPr>
            </a:br>
            <a:r>
              <a:rPr lang="en-US" altLang="zh-CN" sz="1400" b="1" dirty="0">
                <a:latin typeface="Times New Roman" panose="02020603050405020304" pitchFamily="18" charset="0"/>
                <a:ea typeface="STXihei" panose="02010600040101010101" pitchFamily="2" charset="-122"/>
                <a:cs typeface="Times New Roman" panose="02020603050405020304" pitchFamily="18" charset="0"/>
              </a:rPr>
              <a:t>COVID-19</a:t>
            </a:r>
          </a:p>
          <a:p>
            <a:pPr algn="ctr">
              <a:lnSpc>
                <a:spcPts val="1400"/>
              </a:lnSpc>
            </a:pPr>
            <a:r>
              <a:rPr lang="zh-CN" altLang="en-US" sz="1400" b="1" dirty="0">
                <a:latin typeface="Times New Roman" panose="02020603050405020304" pitchFamily="18" charset="0"/>
                <a:ea typeface="STXihei" panose="02010600040101010101" pitchFamily="2" charset="-122"/>
                <a:cs typeface="Times New Roman" panose="02020603050405020304" pitchFamily="18" charset="0"/>
              </a:rPr>
              <a:t>突发事件网页</a:t>
            </a:r>
          </a:p>
        </p:txBody>
      </p:sp>
      <p:pic>
        <p:nvPicPr>
          <p:cNvPr id="9" name="Picture 8">
            <a:hlinkClick r:id="rId3"/>
            <a:extLst>
              <a:ext uri="{FF2B5EF4-FFF2-40B4-BE49-F238E27FC236}">
                <a16:creationId xmlns:a16="http://schemas.microsoft.com/office/drawing/2014/main" id="{73E02E2C-30C2-49FA-8399-05DC2B895B5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950782" y="5090038"/>
            <a:ext cx="1043875" cy="1063135"/>
          </a:xfrm>
          <a:prstGeom prst="rect">
            <a:avLst/>
          </a:prstGeom>
        </p:spPr>
      </p:pic>
      <p:sp>
        <p:nvSpPr>
          <p:cNvPr id="18" name="TextBox 17">
            <a:extLst>
              <a:ext uri="{FF2B5EF4-FFF2-40B4-BE49-F238E27FC236}">
                <a16:creationId xmlns:a16="http://schemas.microsoft.com/office/drawing/2014/main" id="{E23129EC-78FD-42DC-A2CC-588997984439}"/>
              </a:ext>
            </a:extLst>
          </p:cNvPr>
          <p:cNvSpPr txBox="1"/>
          <p:nvPr/>
        </p:nvSpPr>
        <p:spPr>
          <a:xfrm>
            <a:off x="1773272" y="6227799"/>
            <a:ext cx="1398895" cy="307777"/>
          </a:xfrm>
          <a:prstGeom prst="rect">
            <a:avLst/>
          </a:prstGeom>
          <a:noFill/>
        </p:spPr>
        <p:txBody>
          <a:bodyPr wrap="square" rtlCol="0">
            <a:spAutoFit/>
          </a:bodyPr>
          <a:lstStyle/>
          <a:p>
            <a:pPr algn="ctr">
              <a:spcBef>
                <a:spcPts val="700"/>
              </a:spcBef>
              <a:buClr>
                <a:srgbClr val="DD8047"/>
              </a:buClr>
              <a:buSzPct val="60000"/>
            </a:pPr>
            <a:r>
              <a:rPr lang="zh-CN" altLang="en-US" sz="1400" b="1" dirty="0">
                <a:solidFill>
                  <a:srgbClr val="0070C0"/>
                </a:solidFill>
                <a:latin typeface="STXihei" panose="02010600040101010101" pitchFamily="2" charset="-122"/>
                <a:ea typeface="STXihei" panose="02010600040101010101" pitchFamily="2" charset="-122"/>
                <a:cs typeface="Calibri" panose="020F0502020204030204" pitchFamily="34" charset="0"/>
              </a:rPr>
              <a:t>扫描或点击</a:t>
            </a:r>
          </a:p>
        </p:txBody>
      </p:sp>
      <p:sp>
        <p:nvSpPr>
          <p:cNvPr id="2" name="TextBox 1">
            <a:extLst>
              <a:ext uri="{FF2B5EF4-FFF2-40B4-BE49-F238E27FC236}">
                <a16:creationId xmlns:a16="http://schemas.microsoft.com/office/drawing/2014/main" id="{792C72D7-0DB3-47B6-ACCD-3268695FBC1A}"/>
              </a:ext>
            </a:extLst>
          </p:cNvPr>
          <p:cNvSpPr txBox="1"/>
          <p:nvPr/>
        </p:nvSpPr>
        <p:spPr>
          <a:xfrm>
            <a:off x="0" y="733317"/>
            <a:ext cx="12192000" cy="3029034"/>
          </a:xfrm>
          <a:prstGeom prst="rect">
            <a:avLst/>
          </a:prstGeom>
          <a:noFill/>
        </p:spPr>
        <p:txBody>
          <a:bodyPr wrap="square" lIns="91440" tIns="45720" rIns="91440" bIns="45720" rtlCol="0" anchor="t">
            <a:spAutoFit/>
          </a:bodyPr>
          <a:lstStyle/>
          <a:p>
            <a:pPr lvl="0" algn="ctr">
              <a:spcBef>
                <a:spcPts val="700"/>
              </a:spcBef>
              <a:buClr>
                <a:srgbClr val="DD8047"/>
              </a:buClr>
              <a:buSzPct val="60000"/>
            </a:pPr>
            <a:r>
              <a:rPr lang="zh-CN" altLang="en-US" sz="2000" b="1" dirty="0">
                <a:solidFill>
                  <a:srgbClr val="0070C0"/>
                </a:solidFill>
                <a:latin typeface="Times New Roman" panose="02020603050405020304" pitchFamily="18" charset="0"/>
                <a:ea typeface="STXihei" panose="02010600040101010101" pitchFamily="2" charset="-122"/>
                <a:cs typeface="Times New Roman" panose="02020603050405020304" pitchFamily="18" charset="0"/>
              </a:rPr>
              <a:t>关于模拟演练技术支持，</a:t>
            </a:r>
            <a:endParaRPr lang="en-US" altLang="zh-CN" sz="2000" b="1" dirty="0">
              <a:solidFill>
                <a:srgbClr val="0070C0"/>
              </a:solidFill>
              <a:latin typeface="Times New Roman" panose="02020603050405020304" pitchFamily="18" charset="0"/>
              <a:ea typeface="STXihei" panose="02010600040101010101" pitchFamily="2" charset="-122"/>
              <a:cs typeface="Times New Roman" panose="02020603050405020304" pitchFamily="18" charset="0"/>
            </a:endParaRPr>
          </a:p>
          <a:p>
            <a:pPr lvl="0" algn="ctr">
              <a:spcBef>
                <a:spcPts val="700"/>
              </a:spcBef>
              <a:buClr>
                <a:srgbClr val="DD8047"/>
              </a:buClr>
              <a:buSzPct val="60000"/>
            </a:pPr>
            <a:r>
              <a:rPr lang="zh-CN" altLang="en-US" sz="2000" b="1" dirty="0">
                <a:solidFill>
                  <a:srgbClr val="0070C0"/>
                </a:solidFill>
                <a:latin typeface="Times New Roman" panose="02020603050405020304" pitchFamily="18" charset="0"/>
                <a:ea typeface="STXihei" panose="02010600040101010101" pitchFamily="2" charset="-122"/>
                <a:cs typeface="Times New Roman" panose="02020603050405020304" pitchFamily="18" charset="0"/>
              </a:rPr>
              <a:t>请联系贵国世卫组织国家办事处或区域办事处联络人：</a:t>
            </a:r>
            <a:endParaRPr lang="en-US" altLang="zh-CN" sz="2000" b="1" dirty="0">
              <a:solidFill>
                <a:srgbClr val="0070C0"/>
              </a:solidFill>
              <a:latin typeface="Times New Roman" panose="02020603050405020304" pitchFamily="18" charset="0"/>
              <a:ea typeface="STXihei" panose="02010600040101010101" pitchFamily="2" charset="-122"/>
              <a:cs typeface="Times New Roman" panose="02020603050405020304" pitchFamily="18" charset="0"/>
            </a:endParaRPr>
          </a:p>
          <a:p>
            <a:pPr>
              <a:spcBef>
                <a:spcPts val="700"/>
              </a:spcBef>
              <a:buClr>
                <a:srgbClr val="DD8047"/>
              </a:buClr>
              <a:buSzPct val="60000"/>
            </a:pPr>
            <a:r>
              <a:rPr lang="en-US" sz="2000" b="1" dirty="0">
                <a:solidFill>
                  <a:srgbClr val="0070C0"/>
                </a:solidFill>
                <a:latin typeface="Times New Roman" panose="02020603050405020304" pitchFamily="18" charset="0"/>
                <a:ea typeface="STXihei" panose="02010600040101010101" pitchFamily="2" charset="-122"/>
                <a:cs typeface="Times New Roman" panose="02020603050405020304" pitchFamily="18" charset="0"/>
              </a:rPr>
              <a:t>				</a:t>
            </a:r>
            <a:r>
              <a:rPr lang="zh-CN" altLang="en-US" b="1" dirty="0">
                <a:solidFill>
                  <a:srgbClr val="0070C0"/>
                </a:solidFill>
                <a:latin typeface="Times New Roman" panose="02020603050405020304" pitchFamily="18" charset="0"/>
                <a:ea typeface="STXihei" panose="02010600040101010101" pitchFamily="2" charset="-122"/>
                <a:cs typeface="Times New Roman" panose="02020603050405020304" pitchFamily="18" charset="0"/>
              </a:rPr>
              <a:t>非洲区域办事处：	</a:t>
            </a:r>
            <a:r>
              <a:rPr lang="en-US" b="1" dirty="0">
                <a:solidFill>
                  <a:srgbClr val="0070C0"/>
                </a:solidFill>
                <a:latin typeface="Times New Roman" panose="02020603050405020304" pitchFamily="18" charset="0"/>
                <a:ea typeface="STXihei" panose="02010600040101010101" pitchFamily="2" charset="-122"/>
                <a:cs typeface="Times New Roman" panose="02020603050405020304" pitchFamily="18" charset="0"/>
              </a:rPr>
              <a:t>stephenm@who.int</a:t>
            </a:r>
          </a:p>
          <a:p>
            <a:pPr>
              <a:spcBef>
                <a:spcPts val="700"/>
              </a:spcBef>
              <a:buClr>
                <a:srgbClr val="DD8047"/>
              </a:buClr>
              <a:buSzPct val="60000"/>
            </a:pPr>
            <a:r>
              <a:rPr lang="en-US" b="1" dirty="0">
                <a:solidFill>
                  <a:srgbClr val="0070C0"/>
                </a:solidFill>
                <a:latin typeface="Times New Roman" panose="02020603050405020304" pitchFamily="18" charset="0"/>
                <a:ea typeface="STXihei" panose="02010600040101010101" pitchFamily="2" charset="-122"/>
                <a:cs typeface="Times New Roman" panose="02020603050405020304" pitchFamily="18" charset="0"/>
              </a:rPr>
              <a:t>				</a:t>
            </a:r>
            <a:r>
              <a:rPr lang="zh-CN" altLang="en-US" b="1" dirty="0">
                <a:solidFill>
                  <a:srgbClr val="0070C0"/>
                </a:solidFill>
                <a:latin typeface="Times New Roman" panose="02020603050405020304" pitchFamily="18" charset="0"/>
                <a:ea typeface="STXihei" panose="02010600040101010101" pitchFamily="2" charset="-122"/>
                <a:cs typeface="Times New Roman" panose="02020603050405020304" pitchFamily="18" charset="0"/>
              </a:rPr>
              <a:t>东地中海区域办事处：	</a:t>
            </a:r>
            <a:r>
              <a:rPr lang="en-US" b="1" dirty="0">
                <a:solidFill>
                  <a:srgbClr val="0070C0"/>
                </a:solidFill>
                <a:latin typeface="Times New Roman" panose="02020603050405020304" pitchFamily="18" charset="0"/>
                <a:ea typeface="STXihei" panose="02010600040101010101" pitchFamily="2" charset="-122"/>
                <a:cs typeface="Times New Roman" panose="02020603050405020304" pitchFamily="18" charset="0"/>
              </a:rPr>
              <a:t>samhourid@who.int</a:t>
            </a:r>
          </a:p>
          <a:p>
            <a:pPr>
              <a:spcBef>
                <a:spcPts val="700"/>
              </a:spcBef>
              <a:buClr>
                <a:srgbClr val="DD8047"/>
              </a:buClr>
              <a:buSzPct val="60000"/>
            </a:pPr>
            <a:r>
              <a:rPr lang="en-US" b="1" dirty="0">
                <a:solidFill>
                  <a:srgbClr val="0070C0"/>
                </a:solidFill>
                <a:latin typeface="Times New Roman" panose="02020603050405020304" pitchFamily="18" charset="0"/>
                <a:ea typeface="STXihei" panose="02010600040101010101" pitchFamily="2" charset="-122"/>
                <a:cs typeface="Times New Roman" panose="02020603050405020304" pitchFamily="18" charset="0"/>
              </a:rPr>
              <a:t>				</a:t>
            </a:r>
            <a:r>
              <a:rPr lang="zh-CN" altLang="en-US" b="1" dirty="0">
                <a:solidFill>
                  <a:srgbClr val="0070C0"/>
                </a:solidFill>
                <a:latin typeface="Times New Roman" panose="02020603050405020304" pitchFamily="18" charset="0"/>
                <a:ea typeface="STXihei" panose="02010600040101010101" pitchFamily="2" charset="-122"/>
                <a:cs typeface="Times New Roman" panose="02020603050405020304" pitchFamily="18" charset="0"/>
              </a:rPr>
              <a:t>欧洲区域办事处：	</a:t>
            </a:r>
            <a:r>
              <a:rPr lang="en-US" b="1" dirty="0" err="1">
                <a:solidFill>
                  <a:srgbClr val="0070C0"/>
                </a:solidFill>
                <a:latin typeface="Times New Roman" panose="02020603050405020304" pitchFamily="18" charset="0"/>
                <a:ea typeface="STXihei" panose="02010600040101010101" pitchFamily="2" charset="-122"/>
                <a:cs typeface="Times New Roman" panose="02020603050405020304" pitchFamily="18" charset="0"/>
              </a:rPr>
              <a:t>schmidtt@who.int;rashforda@who.int</a:t>
            </a:r>
            <a:endParaRPr lang="en-US" b="1" dirty="0">
              <a:solidFill>
                <a:srgbClr val="0070C0"/>
              </a:solidFill>
              <a:latin typeface="Times New Roman" panose="02020603050405020304" pitchFamily="18" charset="0"/>
              <a:ea typeface="STXihei" panose="02010600040101010101" pitchFamily="2" charset="-122"/>
              <a:cs typeface="Times New Roman" panose="02020603050405020304" pitchFamily="18" charset="0"/>
            </a:endParaRPr>
          </a:p>
          <a:p>
            <a:pPr>
              <a:spcBef>
                <a:spcPts val="700"/>
              </a:spcBef>
              <a:buClr>
                <a:srgbClr val="DD8047"/>
              </a:buClr>
              <a:buSzPct val="60000"/>
            </a:pPr>
            <a:r>
              <a:rPr lang="en-US" b="1" dirty="0">
                <a:solidFill>
                  <a:srgbClr val="0070C0"/>
                </a:solidFill>
                <a:latin typeface="Times New Roman" panose="02020603050405020304" pitchFamily="18" charset="0"/>
                <a:ea typeface="STXihei" panose="02010600040101010101" pitchFamily="2" charset="-122"/>
                <a:cs typeface="Times New Roman" panose="02020603050405020304" pitchFamily="18" charset="0"/>
              </a:rPr>
              <a:t>				</a:t>
            </a:r>
            <a:r>
              <a:rPr lang="zh-CN" altLang="en-US" b="1" dirty="0">
                <a:solidFill>
                  <a:srgbClr val="0070C0"/>
                </a:solidFill>
                <a:latin typeface="Times New Roman" panose="02020603050405020304" pitchFamily="18" charset="0"/>
                <a:ea typeface="STXihei" panose="02010600040101010101" pitchFamily="2" charset="-122"/>
                <a:cs typeface="Times New Roman" panose="02020603050405020304" pitchFamily="18" charset="0"/>
              </a:rPr>
              <a:t>泛美卫生组织：		</a:t>
            </a:r>
            <a:r>
              <a:rPr lang="en-US" b="1" dirty="0">
                <a:solidFill>
                  <a:srgbClr val="0070C0"/>
                </a:solidFill>
                <a:latin typeface="Times New Roman" panose="02020603050405020304" pitchFamily="18" charset="0"/>
                <a:ea typeface="STXihei" panose="02010600040101010101" pitchFamily="2" charset="-122"/>
                <a:cs typeface="Times New Roman" panose="02020603050405020304" pitchFamily="18" charset="0"/>
              </a:rPr>
              <a:t>andragro@paho.org</a:t>
            </a:r>
          </a:p>
          <a:p>
            <a:pPr>
              <a:spcBef>
                <a:spcPts val="700"/>
              </a:spcBef>
              <a:buClr>
                <a:srgbClr val="DD8047"/>
              </a:buClr>
              <a:buSzPct val="60000"/>
            </a:pPr>
            <a:r>
              <a:rPr lang="en-US" b="1" dirty="0">
                <a:solidFill>
                  <a:srgbClr val="0070C0"/>
                </a:solidFill>
                <a:latin typeface="Times New Roman" panose="02020603050405020304" pitchFamily="18" charset="0"/>
                <a:ea typeface="STXihei" panose="02010600040101010101" pitchFamily="2" charset="-122"/>
                <a:cs typeface="Times New Roman" panose="02020603050405020304" pitchFamily="18" charset="0"/>
              </a:rPr>
              <a:t>				</a:t>
            </a:r>
            <a:r>
              <a:rPr lang="zh-CN" altLang="en-US" b="1" dirty="0">
                <a:solidFill>
                  <a:srgbClr val="0070C0"/>
                </a:solidFill>
                <a:latin typeface="Times New Roman" panose="02020603050405020304" pitchFamily="18" charset="0"/>
                <a:ea typeface="STXihei" panose="02010600040101010101" pitchFamily="2" charset="-122"/>
                <a:cs typeface="Times New Roman" panose="02020603050405020304" pitchFamily="18" charset="0"/>
              </a:rPr>
              <a:t>东南亚区域办事处：</a:t>
            </a:r>
            <a:r>
              <a:rPr lang="zh-CN" altLang="en-US" b="1">
                <a:solidFill>
                  <a:srgbClr val="0070C0"/>
                </a:solidFill>
                <a:latin typeface="Times New Roman" panose="02020603050405020304" pitchFamily="18" charset="0"/>
                <a:ea typeface="STXihei" panose="02010600040101010101" pitchFamily="2" charset="-122"/>
                <a:cs typeface="Times New Roman" panose="02020603050405020304" pitchFamily="18" charset="0"/>
              </a:rPr>
              <a:t>	</a:t>
            </a:r>
            <a:r>
              <a:rPr lang="en-US" b="1">
                <a:solidFill>
                  <a:srgbClr val="0070C0"/>
                </a:solidFill>
                <a:latin typeface="Times New Roman" panose="02020603050405020304" pitchFamily="18" charset="0"/>
                <a:ea typeface="STXihei" panose="02010600040101010101" pitchFamily="2" charset="-122"/>
                <a:cs typeface="Times New Roman" panose="02020603050405020304" pitchFamily="18" charset="0"/>
              </a:rPr>
              <a:t>katom</a:t>
            </a:r>
            <a:r>
              <a:rPr lang="en-US" b="1" dirty="0">
                <a:solidFill>
                  <a:srgbClr val="0070C0"/>
                </a:solidFill>
                <a:latin typeface="Times New Roman" panose="02020603050405020304" pitchFamily="18" charset="0"/>
                <a:ea typeface="STXihei" panose="02010600040101010101" pitchFamily="2" charset="-122"/>
                <a:cs typeface="Times New Roman" panose="02020603050405020304" pitchFamily="18" charset="0"/>
              </a:rPr>
              <a:t>@who.int; htikem@who.int</a:t>
            </a:r>
          </a:p>
          <a:p>
            <a:pPr>
              <a:spcBef>
                <a:spcPts val="700"/>
              </a:spcBef>
              <a:buClr>
                <a:srgbClr val="DD8047"/>
              </a:buClr>
              <a:buSzPct val="60000"/>
            </a:pPr>
            <a:r>
              <a:rPr lang="en-US" b="1" dirty="0">
                <a:solidFill>
                  <a:srgbClr val="0070C0"/>
                </a:solidFill>
                <a:latin typeface="Times New Roman" panose="02020603050405020304" pitchFamily="18" charset="0"/>
                <a:ea typeface="STXihei" panose="02010600040101010101" pitchFamily="2" charset="-122"/>
                <a:cs typeface="Times New Roman" panose="02020603050405020304" pitchFamily="18" charset="0"/>
              </a:rPr>
              <a:t>				</a:t>
            </a:r>
            <a:r>
              <a:rPr lang="zh-CN" altLang="en-US" b="1" dirty="0">
                <a:solidFill>
                  <a:srgbClr val="0070C0"/>
                </a:solidFill>
                <a:latin typeface="Times New Roman" panose="02020603050405020304" pitchFamily="18" charset="0"/>
                <a:ea typeface="STXihei" panose="02010600040101010101" pitchFamily="2" charset="-122"/>
                <a:cs typeface="Times New Roman" panose="02020603050405020304" pitchFamily="18" charset="0"/>
              </a:rPr>
              <a:t>西太平洋区域办事处：	</a:t>
            </a:r>
            <a:r>
              <a:rPr lang="en-US" b="1" dirty="0">
                <a:solidFill>
                  <a:srgbClr val="0070C0"/>
                </a:solidFill>
                <a:latin typeface="Times New Roman" panose="02020603050405020304" pitchFamily="18" charset="0"/>
                <a:ea typeface="STXihei" panose="02010600040101010101" pitchFamily="2" charset="-122"/>
                <a:cs typeface="Times New Roman" panose="02020603050405020304" pitchFamily="18" charset="0"/>
              </a:rPr>
              <a:t>eshofoniea@who.int</a:t>
            </a:r>
            <a:endParaRPr lang="en-GB" b="1" dirty="0">
              <a:solidFill>
                <a:srgbClr val="0070C0"/>
              </a:solidFill>
              <a:latin typeface="Times New Roman" panose="02020603050405020304" pitchFamily="18" charset="0"/>
              <a:ea typeface="STXihei" panose="02010600040101010101" pitchFamily="2" charset="-122"/>
              <a:cs typeface="Times New Roman" panose="02020603050405020304" pitchFamily="18" charset="0"/>
            </a:endParaRPr>
          </a:p>
        </p:txBody>
      </p:sp>
      <p:sp>
        <p:nvSpPr>
          <p:cNvPr id="15" name="Rectangle: Rounded Corners 14">
            <a:extLst>
              <a:ext uri="{FF2B5EF4-FFF2-40B4-BE49-F238E27FC236}">
                <a16:creationId xmlns:a16="http://schemas.microsoft.com/office/drawing/2014/main" id="{8C6D610C-26D0-4FA3-8062-200749C0C412}"/>
              </a:ext>
            </a:extLst>
          </p:cNvPr>
          <p:cNvSpPr/>
          <p:nvPr/>
        </p:nvSpPr>
        <p:spPr>
          <a:xfrm>
            <a:off x="4918924" y="4381796"/>
            <a:ext cx="2466240" cy="2153780"/>
          </a:xfrm>
          <a:prstGeom prst="roundRect">
            <a:avLst/>
          </a:prstGeom>
          <a:solidFill>
            <a:schemeClr val="bg1"/>
          </a:solidFill>
          <a:effectLst>
            <a:innerShdw blurRad="63500" dist="50800" dir="18900000">
              <a:prstClr val="black">
                <a:alpha val="50000"/>
              </a:prstClr>
            </a:innerShdw>
          </a:effectLst>
        </p:spPr>
        <p:txBody>
          <a:bodyPr wrap="square">
            <a:noAutofit/>
          </a:bodyPr>
          <a:lstStyle/>
          <a:p>
            <a:pPr algn="ctr"/>
            <a:r>
              <a:rPr lang="zh-CN" altLang="en-US" sz="1400" b="1" dirty="0">
                <a:latin typeface="STXihei" panose="02010600040101010101" pitchFamily="2" charset="-122"/>
                <a:ea typeface="STXihei" panose="02010600040101010101" pitchFamily="2" charset="-122"/>
              </a:rPr>
              <a:t>关于冠状病毒</a:t>
            </a:r>
            <a:br>
              <a:rPr lang="en-US" altLang="zh-CN" sz="1400" b="1" dirty="0">
                <a:latin typeface="STXihei" panose="02010600040101010101" pitchFamily="2" charset="-122"/>
                <a:ea typeface="STXihei" panose="02010600040101010101" pitchFamily="2" charset="-122"/>
              </a:rPr>
            </a:br>
            <a:r>
              <a:rPr lang="zh-CN" altLang="en-US" sz="1400" b="1" dirty="0">
                <a:latin typeface="STXihei" panose="02010600040101010101" pitchFamily="2" charset="-122"/>
                <a:ea typeface="STXihei" panose="02010600040101010101" pitchFamily="2" charset="-122"/>
              </a:rPr>
              <a:t>的更多信息</a:t>
            </a:r>
          </a:p>
        </p:txBody>
      </p:sp>
      <p:pic>
        <p:nvPicPr>
          <p:cNvPr id="16" name="Picture 15">
            <a:hlinkClick r:id="rId5"/>
            <a:extLst>
              <a:ext uri="{FF2B5EF4-FFF2-40B4-BE49-F238E27FC236}">
                <a16:creationId xmlns:a16="http://schemas.microsoft.com/office/drawing/2014/main" id="{BD923BB1-F5AD-406F-BBD9-A8E464A1FDE4}"/>
              </a:ext>
            </a:extLst>
          </p:cNvPr>
          <p:cNvPicPr>
            <a:picLocks noChangeAspect="1"/>
          </p:cNvPicPr>
          <p:nvPr/>
        </p:nvPicPr>
        <p:blipFill>
          <a:blip r:embed="rId6" cstate="email">
            <a:alphaModFix/>
            <a:extLst>
              <a:ext uri="{28A0092B-C50C-407E-A947-70E740481C1C}">
                <a14:useLocalDpi xmlns:a14="http://schemas.microsoft.com/office/drawing/2010/main"/>
              </a:ext>
            </a:extLst>
          </a:blip>
          <a:stretch>
            <a:fillRect/>
          </a:stretch>
        </p:blipFill>
        <p:spPr>
          <a:xfrm>
            <a:off x="5633959" y="5090038"/>
            <a:ext cx="1036171" cy="1063135"/>
          </a:xfrm>
          <a:prstGeom prst="rect">
            <a:avLst/>
          </a:prstGeom>
        </p:spPr>
      </p:pic>
      <p:sp>
        <p:nvSpPr>
          <p:cNvPr id="17" name="TextBox 16">
            <a:extLst>
              <a:ext uri="{FF2B5EF4-FFF2-40B4-BE49-F238E27FC236}">
                <a16:creationId xmlns:a16="http://schemas.microsoft.com/office/drawing/2014/main" id="{CC06E5A8-EA35-4F91-A6BE-270512AABBE5}"/>
              </a:ext>
            </a:extLst>
          </p:cNvPr>
          <p:cNvSpPr txBox="1"/>
          <p:nvPr/>
        </p:nvSpPr>
        <p:spPr>
          <a:xfrm>
            <a:off x="5502434" y="6190486"/>
            <a:ext cx="1398895" cy="307777"/>
          </a:xfrm>
          <a:prstGeom prst="rect">
            <a:avLst/>
          </a:prstGeom>
          <a:noFill/>
        </p:spPr>
        <p:txBody>
          <a:bodyPr wrap="square" rtlCol="0">
            <a:spAutoFit/>
          </a:bodyPr>
          <a:lstStyle/>
          <a:p>
            <a:pPr algn="ctr">
              <a:spcBef>
                <a:spcPts val="700"/>
              </a:spcBef>
              <a:buClr>
                <a:srgbClr val="DD8047"/>
              </a:buClr>
              <a:buSzPct val="60000"/>
            </a:pPr>
            <a:r>
              <a:rPr lang="zh-CN" altLang="en-US" sz="1400" b="1" dirty="0">
                <a:solidFill>
                  <a:srgbClr val="0070C0"/>
                </a:solidFill>
                <a:latin typeface="STXihei" panose="02010600040101010101" pitchFamily="2" charset="-122"/>
                <a:ea typeface="STXihei" panose="02010600040101010101" pitchFamily="2" charset="-122"/>
                <a:cs typeface="Calibri" panose="020F0502020204030204" pitchFamily="34" charset="0"/>
              </a:rPr>
              <a:t>扫描或点击</a:t>
            </a:r>
          </a:p>
        </p:txBody>
      </p:sp>
      <p:sp>
        <p:nvSpPr>
          <p:cNvPr id="19" name="Rectangle: Rounded Corners 18">
            <a:extLst>
              <a:ext uri="{FF2B5EF4-FFF2-40B4-BE49-F238E27FC236}">
                <a16:creationId xmlns:a16="http://schemas.microsoft.com/office/drawing/2014/main" id="{143DD285-C321-4EA7-9111-A30C5465E894}"/>
              </a:ext>
            </a:extLst>
          </p:cNvPr>
          <p:cNvSpPr/>
          <p:nvPr/>
        </p:nvSpPr>
        <p:spPr>
          <a:xfrm>
            <a:off x="8598249" y="4381795"/>
            <a:ext cx="2466240" cy="2153780"/>
          </a:xfrm>
          <a:prstGeom prst="roundRect">
            <a:avLst/>
          </a:prstGeom>
          <a:solidFill>
            <a:schemeClr val="bg1"/>
          </a:solidFill>
          <a:effectLst>
            <a:innerShdw blurRad="63500" dist="50800" dir="18900000">
              <a:prstClr val="black">
                <a:alpha val="50000"/>
              </a:prstClr>
            </a:innerShdw>
          </a:effectLst>
        </p:spPr>
        <p:txBody>
          <a:bodyPr wrap="square">
            <a:noAutofit/>
          </a:bodyPr>
          <a:lstStyle/>
          <a:p>
            <a:pPr algn="ctr">
              <a:tabLst>
                <a:tab pos="1882775" algn="r"/>
              </a:tabLst>
            </a:pPr>
            <a:r>
              <a:rPr lang="zh-CN" altLang="en-US" sz="1400" b="1" dirty="0">
                <a:latin typeface="STXihei" panose="02010600040101010101" pitchFamily="2" charset="-122"/>
                <a:ea typeface="STXihei" panose="02010600040101010101" pitchFamily="2" charset="-122"/>
              </a:rPr>
              <a:t>世卫组织</a:t>
            </a:r>
            <a:br>
              <a:rPr lang="en-US" altLang="zh-CN" sz="1400" b="1" dirty="0">
                <a:latin typeface="STXihei" panose="02010600040101010101" pitchFamily="2" charset="-122"/>
                <a:ea typeface="STXihei" panose="02010600040101010101" pitchFamily="2" charset="-122"/>
              </a:rPr>
            </a:br>
            <a:r>
              <a:rPr lang="zh-CN" altLang="en-US" sz="1400" b="1" dirty="0">
                <a:latin typeface="STXihei" panose="02010600040101010101" pitchFamily="2" charset="-122"/>
                <a:ea typeface="STXihei" panose="02010600040101010101" pitchFamily="2" charset="-122"/>
              </a:rPr>
              <a:t>模拟演练资源</a:t>
            </a:r>
            <a:endParaRPr lang="en-US" sz="1400" b="1" dirty="0">
              <a:latin typeface="STXihei" panose="02010600040101010101" pitchFamily="2" charset="-122"/>
              <a:ea typeface="STXihei" panose="02010600040101010101" pitchFamily="2" charset="-122"/>
            </a:endParaRPr>
          </a:p>
        </p:txBody>
      </p:sp>
      <p:pic>
        <p:nvPicPr>
          <p:cNvPr id="4" name="Picture 3">
            <a:hlinkClick r:id="rId7"/>
            <a:extLst>
              <a:ext uri="{FF2B5EF4-FFF2-40B4-BE49-F238E27FC236}">
                <a16:creationId xmlns:a16="http://schemas.microsoft.com/office/drawing/2014/main" id="{8D4128EA-2D55-489B-A288-BCFD7174DEE5}"/>
              </a:ext>
            </a:extLst>
          </p:cNvPr>
          <p:cNvPicPr>
            <a:picLocks noChangeAspect="1"/>
          </p:cNvPicPr>
          <p:nvPr/>
        </p:nvPicPr>
        <p:blipFill>
          <a:blip r:embed="rId8"/>
          <a:stretch>
            <a:fillRect/>
          </a:stretch>
        </p:blipFill>
        <p:spPr>
          <a:xfrm>
            <a:off x="9271436" y="5064618"/>
            <a:ext cx="1119866" cy="1113974"/>
          </a:xfrm>
          <a:prstGeom prst="rect">
            <a:avLst/>
          </a:prstGeom>
        </p:spPr>
      </p:pic>
      <p:sp>
        <p:nvSpPr>
          <p:cNvPr id="20" name="TextBox 19">
            <a:extLst>
              <a:ext uri="{FF2B5EF4-FFF2-40B4-BE49-F238E27FC236}">
                <a16:creationId xmlns:a16="http://schemas.microsoft.com/office/drawing/2014/main" id="{8C6E2D8B-9E90-47C9-847D-B1B528939382}"/>
              </a:ext>
            </a:extLst>
          </p:cNvPr>
          <p:cNvSpPr txBox="1"/>
          <p:nvPr/>
        </p:nvSpPr>
        <p:spPr>
          <a:xfrm>
            <a:off x="9131922" y="6227798"/>
            <a:ext cx="1398895" cy="307777"/>
          </a:xfrm>
          <a:prstGeom prst="rect">
            <a:avLst/>
          </a:prstGeom>
          <a:noFill/>
        </p:spPr>
        <p:txBody>
          <a:bodyPr wrap="square" rtlCol="0">
            <a:spAutoFit/>
          </a:bodyPr>
          <a:lstStyle/>
          <a:p>
            <a:pPr algn="ctr">
              <a:spcBef>
                <a:spcPts val="700"/>
              </a:spcBef>
              <a:buClr>
                <a:srgbClr val="DD8047"/>
              </a:buClr>
              <a:buSzPct val="60000"/>
            </a:pPr>
            <a:r>
              <a:rPr lang="zh-CN" altLang="en-US" sz="1400" b="1" dirty="0">
                <a:solidFill>
                  <a:srgbClr val="0070C0"/>
                </a:solidFill>
                <a:latin typeface="STXihei" panose="02010600040101010101" pitchFamily="2" charset="-122"/>
                <a:ea typeface="STXihei" panose="02010600040101010101" pitchFamily="2" charset="-122"/>
                <a:cs typeface="Calibri" panose="020F0502020204030204" pitchFamily="34" charset="0"/>
              </a:rPr>
              <a:t>扫描或点击</a:t>
            </a:r>
          </a:p>
        </p:txBody>
      </p:sp>
    </p:spTree>
    <p:extLst>
      <p:ext uri="{BB962C8B-B14F-4D97-AF65-F5344CB8AC3E}">
        <p14:creationId xmlns:p14="http://schemas.microsoft.com/office/powerpoint/2010/main" val="3088037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5" y="0"/>
            <a:ext cx="7037070" cy="513080"/>
          </a:xfrm>
          <a:prstGeom prst="rect">
            <a:avLst/>
          </a:prstGeom>
        </p:spPr>
        <p:txBody>
          <a:bodyPr vert="horz" wrap="square" lIns="0" tIns="12700" rIns="0" bIns="0" rtlCol="0">
            <a:spAutoFit/>
          </a:bodyPr>
          <a:lstStyle/>
          <a:p>
            <a:pPr marL="12700">
              <a:lnSpc>
                <a:spcPct val="100000"/>
              </a:lnSpc>
              <a:spcBef>
                <a:spcPts val="100"/>
              </a:spcBef>
            </a:pPr>
            <a:r>
              <a:rPr lang="zh-CN" altLang="en-US" sz="3200" spc="-5" dirty="0">
                <a:latin typeface="STXihei" panose="02010600040101010101" pitchFamily="2" charset="-122"/>
                <a:ea typeface="STXihei" panose="02010600040101010101" pitchFamily="2" charset="-122"/>
              </a:rPr>
              <a:t>桌面演练是什么？</a:t>
            </a:r>
            <a:endParaRPr sz="3200" dirty="0">
              <a:latin typeface="STXihei" panose="02010600040101010101" pitchFamily="2" charset="-122"/>
              <a:ea typeface="STXihei" panose="02010600040101010101" pitchFamily="2" charset="-122"/>
            </a:endParaRPr>
          </a:p>
        </p:txBody>
      </p:sp>
      <p:sp>
        <p:nvSpPr>
          <p:cNvPr id="3" name="object 3"/>
          <p:cNvSpPr txBox="1"/>
          <p:nvPr/>
        </p:nvSpPr>
        <p:spPr>
          <a:xfrm>
            <a:off x="951024" y="1597659"/>
            <a:ext cx="10288905" cy="2658420"/>
          </a:xfrm>
          <a:prstGeom prst="rect">
            <a:avLst/>
          </a:prstGeom>
        </p:spPr>
        <p:txBody>
          <a:bodyPr vert="horz" wrap="square" lIns="0" tIns="54610" rIns="0" bIns="0" rtlCol="0">
            <a:spAutoFit/>
          </a:bodyPr>
          <a:lstStyle/>
          <a:p>
            <a:pPr marL="12700" marR="5080" lvl="0" indent="720000" algn="ctr">
              <a:lnSpc>
                <a:spcPts val="4600"/>
              </a:lnSpc>
              <a:spcAft>
                <a:spcPts val="3600"/>
              </a:spcAft>
            </a:pPr>
            <a:r>
              <a:rPr lang="zh-CN" altLang="en-US" sz="2800" b="1" spc="-15" dirty="0">
                <a:solidFill>
                  <a:srgbClr val="005D85"/>
                </a:solidFill>
                <a:latin typeface="STXihei" panose="02010600040101010101" pitchFamily="2" charset="-122"/>
                <a:ea typeface="STXihei" panose="02010600040101010101" pitchFamily="2" charset="-122"/>
                <a:cs typeface="Calibri"/>
              </a:rPr>
              <a:t>桌面演练</a:t>
            </a:r>
            <a:r>
              <a:rPr lang="zh-CN" altLang="en-US" sz="2800" dirty="0">
                <a:solidFill>
                  <a:prstClr val="black"/>
                </a:solidFill>
                <a:cs typeface="Calibri"/>
              </a:rPr>
              <a:t>是以讨论为基础的活动，使用渐进式模拟场景以及按脚本附加的一系列具体情况，使学员考虑潜在突发卫生事件对现有计划、程序和能力的影响。</a:t>
            </a:r>
            <a:endParaRPr sz="3550" dirty="0">
              <a:latin typeface="Calibri"/>
              <a:cs typeface="Calibri"/>
            </a:endParaRPr>
          </a:p>
          <a:p>
            <a:pPr marL="254635" marR="246379" lvl="0" algn="ctr">
              <a:lnSpc>
                <a:spcPts val="2900"/>
              </a:lnSpc>
              <a:spcAft>
                <a:spcPts val="2400"/>
              </a:spcAft>
            </a:pPr>
            <a:r>
              <a:rPr lang="zh-CN" altLang="en-US" sz="2800" spc="-120" dirty="0">
                <a:solidFill>
                  <a:prstClr val="black"/>
                </a:solidFill>
                <a:cs typeface="Calibri"/>
              </a:rPr>
              <a:t>“桌面演练在非正式、无压力的环境中</a:t>
            </a:r>
            <a:r>
              <a:rPr lang="zh-CN" altLang="en-US" sz="2800" b="1" spc="-15" dirty="0">
                <a:solidFill>
                  <a:srgbClr val="005D85"/>
                </a:solidFill>
                <a:latin typeface="STXihei" panose="02010600040101010101" pitchFamily="2" charset="-122"/>
                <a:ea typeface="STXihei" panose="02010600040101010101" pitchFamily="2" charset="-122"/>
                <a:cs typeface="Calibri"/>
              </a:rPr>
              <a:t>模拟突发事件</a:t>
            </a:r>
            <a:r>
              <a:rPr lang="zh-CN" altLang="en-US" sz="2800" spc="-120" dirty="0">
                <a:solidFill>
                  <a:prstClr val="black"/>
                </a:solidFill>
                <a:cs typeface="Calibri"/>
              </a:rPr>
              <a:t>”。</a:t>
            </a:r>
            <a:endParaRPr lang="zh-CN" altLang="en-US" sz="2800" dirty="0">
              <a:solidFill>
                <a:prstClr val="black"/>
              </a:solidFill>
              <a:ea typeface="黑体" panose="02010609060101010101" pitchFamily="49" charset="-122"/>
              <a:cs typeface="Calibri"/>
            </a:endParaRPr>
          </a:p>
        </p:txBody>
      </p:sp>
      <p:sp>
        <p:nvSpPr>
          <p:cNvPr id="4" name="object 4"/>
          <p:cNvSpPr txBox="1"/>
          <p:nvPr/>
        </p:nvSpPr>
        <p:spPr>
          <a:xfrm>
            <a:off x="4738799" y="4962652"/>
            <a:ext cx="2713990" cy="234423"/>
          </a:xfrm>
          <a:prstGeom prst="rect">
            <a:avLst/>
          </a:prstGeom>
        </p:spPr>
        <p:txBody>
          <a:bodyPr vert="horz" wrap="square" lIns="0" tIns="12700" rIns="0" bIns="0" rtlCol="0">
            <a:spAutoFit/>
          </a:bodyPr>
          <a:lstStyle/>
          <a:p>
            <a:pPr lvl="0" algn="ctr">
              <a:lnSpc>
                <a:spcPct val="90000"/>
              </a:lnSpc>
              <a:spcBef>
                <a:spcPts val="1000"/>
              </a:spcBef>
            </a:pPr>
            <a:r>
              <a:rPr lang="en-US" altLang="zh-CN" sz="1600" dirty="0">
                <a:solidFill>
                  <a:prstClr val="black"/>
                </a:solidFill>
                <a:latin typeface="Times New Roman" panose="02020603050405020304" pitchFamily="18" charset="0"/>
                <a:ea typeface="黑体" panose="02010609060101010101" pitchFamily="49" charset="-122"/>
                <a:cs typeface="Times New Roman" panose="02020603050405020304" pitchFamily="18" charset="0"/>
              </a:rPr>
              <a:t>-</a:t>
            </a:r>
            <a:r>
              <a:rPr lang="en-US" altLang="zh-CN" sz="1600" dirty="0">
                <a:solidFill>
                  <a:prstClr val="black"/>
                </a:solidFill>
                <a:latin typeface="Arial" panose="020B0604020202020204" pitchFamily="34" charset="0"/>
                <a:ea typeface="黑体" panose="02010609060101010101" pitchFamily="49" charset="-122"/>
                <a:cs typeface="Arial" panose="020B0604020202020204" pitchFamily="34" charset="0"/>
              </a:rPr>
              <a:t> </a:t>
            </a:r>
            <a:r>
              <a:rPr lang="zh-CN" altLang="en-US" sz="1600" dirty="0">
                <a:solidFill>
                  <a:prstClr val="black"/>
                </a:solidFill>
                <a:latin typeface="Times New Roman" panose="02020603050405020304" pitchFamily="18" charset="0"/>
                <a:ea typeface="SimSun" panose="02010600030101010101" pitchFamily="2" charset="-122"/>
                <a:cs typeface="Times New Roman" panose="02020603050405020304" pitchFamily="18" charset="0"/>
              </a:rPr>
              <a:t>世卫组织演练手册，</a:t>
            </a:r>
            <a:r>
              <a:rPr lang="en-US" altLang="zh-CN" sz="1600" dirty="0">
                <a:solidFill>
                  <a:prstClr val="black"/>
                </a:solidFill>
                <a:latin typeface="Times New Roman" panose="02020603050405020304" pitchFamily="18" charset="0"/>
                <a:ea typeface="SimSun" panose="02010600030101010101" pitchFamily="2" charset="-122"/>
                <a:cs typeface="Times New Roman" panose="02020603050405020304" pitchFamily="18" charset="0"/>
              </a:rPr>
              <a:t>2017</a:t>
            </a:r>
            <a:r>
              <a:rPr lang="zh-CN" altLang="en-US" sz="1600" dirty="0">
                <a:solidFill>
                  <a:prstClr val="black"/>
                </a:solidFill>
                <a:latin typeface="Times New Roman" panose="02020603050405020304" pitchFamily="18" charset="0"/>
                <a:ea typeface="SimSun" panose="02010600030101010101" pitchFamily="2" charset="-122"/>
                <a:cs typeface="Times New Roman" panose="02020603050405020304" pitchFamily="18" charset="0"/>
              </a:rPr>
              <a:t>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591F0BFF-49B0-4F86-8F11-7044571E1719}"/>
              </a:ext>
            </a:extLst>
          </p:cNvPr>
          <p:cNvPicPr>
            <a:picLocks noChangeAspect="1"/>
          </p:cNvPicPr>
          <p:nvPr/>
        </p:nvPicPr>
        <p:blipFill>
          <a:blip r:embed="rId3"/>
          <a:stretch>
            <a:fillRect/>
          </a:stretch>
        </p:blipFill>
        <p:spPr>
          <a:xfrm>
            <a:off x="8534400" y="609600"/>
            <a:ext cx="2868478" cy="3633406"/>
          </a:xfrm>
          <a:prstGeom prst="rect">
            <a:avLst/>
          </a:prstGeom>
        </p:spPr>
      </p:pic>
      <p:sp>
        <p:nvSpPr>
          <p:cNvPr id="2" name="object 2"/>
          <p:cNvSpPr txBox="1">
            <a:spLocks noGrp="1"/>
          </p:cNvSpPr>
          <p:nvPr>
            <p:ph type="title"/>
          </p:nvPr>
        </p:nvSpPr>
        <p:spPr>
          <a:xfrm>
            <a:off x="231505" y="0"/>
            <a:ext cx="3963670" cy="574040"/>
          </a:xfrm>
          <a:prstGeom prst="rect">
            <a:avLst/>
          </a:prstGeom>
        </p:spPr>
        <p:txBody>
          <a:bodyPr vert="horz" wrap="square" lIns="0" tIns="12700" rIns="0" bIns="0" rtlCol="0">
            <a:spAutoFit/>
          </a:bodyPr>
          <a:lstStyle/>
          <a:p>
            <a:pPr marL="12700">
              <a:lnSpc>
                <a:spcPct val="100000"/>
              </a:lnSpc>
              <a:spcBef>
                <a:spcPts val="100"/>
              </a:spcBef>
            </a:pPr>
            <a:r>
              <a:rPr lang="zh-CN" altLang="en-US" sz="3600" kern="1200" dirty="0">
                <a:solidFill>
                  <a:prstClr val="white"/>
                </a:solidFill>
                <a:latin typeface="STXihei" panose="02010600040101010101" pitchFamily="2" charset="-122"/>
                <a:ea typeface="STXihei" panose="02010600040101010101" pitchFamily="2" charset="-122"/>
                <a:cs typeface="Calibri" panose="020F0502020204030204" pitchFamily="34" charset="0"/>
              </a:rPr>
              <a:t>设计和目的</a:t>
            </a:r>
            <a:endParaRPr sz="3600" dirty="0">
              <a:latin typeface="STXihei" panose="02010600040101010101" pitchFamily="2" charset="-122"/>
              <a:ea typeface="STXihei" panose="02010600040101010101" pitchFamily="2" charset="-122"/>
            </a:endParaRPr>
          </a:p>
        </p:txBody>
      </p:sp>
      <p:sp>
        <p:nvSpPr>
          <p:cNvPr id="3" name="object 3"/>
          <p:cNvSpPr txBox="1"/>
          <p:nvPr/>
        </p:nvSpPr>
        <p:spPr>
          <a:xfrm>
            <a:off x="5560608" y="6638035"/>
            <a:ext cx="1200150" cy="197490"/>
          </a:xfrm>
          <a:prstGeom prst="rect">
            <a:avLst/>
          </a:prstGeom>
        </p:spPr>
        <p:txBody>
          <a:bodyPr vert="horz" wrap="square" lIns="0" tIns="12700" rIns="0" bIns="0" rtlCol="0">
            <a:spAutoFit/>
          </a:bodyPr>
          <a:lstStyle/>
          <a:p>
            <a:pPr marL="12700">
              <a:lnSpc>
                <a:spcPct val="100000"/>
              </a:lnSpc>
              <a:spcBef>
                <a:spcPts val="100"/>
              </a:spcBef>
            </a:pPr>
            <a:r>
              <a:rPr lang="en-US" altLang="zh-CN"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2020</a:t>
            </a: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年</a:t>
            </a:r>
            <a:r>
              <a:rPr lang="en-US" altLang="zh-CN"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10</a:t>
            </a: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月</a:t>
            </a:r>
            <a:r>
              <a:rPr lang="en-US" altLang="zh-CN"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20</a:t>
            </a: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日</a:t>
            </a:r>
            <a:endParaRPr sz="1200" dirty="0">
              <a:latin typeface="Times New Roman" panose="02020603050405020304" pitchFamily="18" charset="0"/>
              <a:ea typeface="STXihei" panose="02010600040101010101" pitchFamily="2" charset="-122"/>
              <a:cs typeface="Times New Roman" panose="02020603050405020304" pitchFamily="18" charset="0"/>
            </a:endParaRPr>
          </a:p>
        </p:txBody>
      </p:sp>
      <p:sp>
        <p:nvSpPr>
          <p:cNvPr id="4" name="object 4"/>
          <p:cNvSpPr txBox="1"/>
          <p:nvPr/>
        </p:nvSpPr>
        <p:spPr>
          <a:xfrm>
            <a:off x="231519" y="733044"/>
            <a:ext cx="8226681" cy="5391284"/>
          </a:xfrm>
          <a:prstGeom prst="rect">
            <a:avLst/>
          </a:prstGeom>
        </p:spPr>
        <p:txBody>
          <a:bodyPr vert="horz" wrap="square" lIns="0" tIns="12700" rIns="0" bIns="0" rtlCol="0">
            <a:spAutoFit/>
          </a:bodyPr>
          <a:lstStyle/>
          <a:p>
            <a:pPr marL="12700">
              <a:lnSpc>
                <a:spcPct val="100000"/>
              </a:lnSpc>
              <a:spcBef>
                <a:spcPts val="100"/>
              </a:spcBef>
              <a:spcAft>
                <a:spcPts val="1800"/>
              </a:spcAft>
            </a:pPr>
            <a:r>
              <a:rPr lang="zh-CN" altLang="en-US" sz="1600" b="1" spc="-5" dirty="0">
                <a:solidFill>
                  <a:srgbClr val="005D85"/>
                </a:solidFill>
                <a:latin typeface="STXihei" panose="02010600040101010101" pitchFamily="2" charset="-122"/>
                <a:ea typeface="STXihei" panose="02010600040101010101" pitchFamily="2" charset="-122"/>
                <a:cs typeface="Arial"/>
              </a:rPr>
              <a:t>演练设计</a:t>
            </a:r>
          </a:p>
          <a:p>
            <a:pPr>
              <a:lnSpc>
                <a:spcPct val="100000"/>
              </a:lnSpc>
              <a:spcBef>
                <a:spcPts val="30"/>
              </a:spcBef>
            </a:pPr>
            <a:endParaRPr sz="1400" dirty="0">
              <a:latin typeface="Arial"/>
              <a:cs typeface="Arial"/>
            </a:endParaRPr>
          </a:p>
          <a:p>
            <a:pPr marL="12700" marR="5080" indent="432000" algn="just">
              <a:lnSpc>
                <a:spcPts val="2300"/>
              </a:lnSpc>
              <a:spcAft>
                <a:spcPts val="2400"/>
              </a:spcAft>
            </a:pPr>
            <a:r>
              <a:rPr lang="zh-CN" altLang="en-US" sz="1600" spc="-5" dirty="0">
                <a:latin typeface="Times New Roman" panose="02020603050405020304" pitchFamily="18" charset="0"/>
                <a:ea typeface="SimSun" panose="02010600030101010101" pitchFamily="2" charset="-122"/>
                <a:cs typeface="Times New Roman" panose="02020603050405020304" pitchFamily="18" charset="0"/>
              </a:rPr>
              <a:t>本次演练要求各国和公共卫生行为者评估在主要入境口岸筛查和管理</a:t>
            </a:r>
            <a:r>
              <a:rPr lang="en-US" altLang="zh-CN" sz="1600" spc="-5" dirty="0">
                <a:latin typeface="Times New Roman" panose="02020603050405020304" pitchFamily="18" charset="0"/>
                <a:ea typeface="SimSun" panose="02010600030101010101" pitchFamily="2" charset="-122"/>
                <a:cs typeface="Times New Roman" panose="02020603050405020304" pitchFamily="18" charset="0"/>
              </a:rPr>
              <a:t>COVID-19</a:t>
            </a:r>
            <a:r>
              <a:rPr lang="zh-CN" altLang="en-US" sz="1600" spc="-5" dirty="0">
                <a:latin typeface="Times New Roman" panose="02020603050405020304" pitchFamily="18" charset="0"/>
                <a:ea typeface="SimSun" panose="02010600030101010101" pitchFamily="2" charset="-122"/>
                <a:cs typeface="Times New Roman" panose="02020603050405020304" pitchFamily="18" charset="0"/>
              </a:rPr>
              <a:t>疑似病例所需的公共卫生计划和机构。本次演练以已发布的</a:t>
            </a:r>
            <a:r>
              <a:rPr lang="en-US" altLang="zh-CN" sz="1600" spc="-5" dirty="0">
                <a:latin typeface="Times New Roman" panose="02020603050405020304" pitchFamily="18" charset="0"/>
                <a:ea typeface="SimSun" panose="02010600030101010101" pitchFamily="2" charset="-122"/>
                <a:cs typeface="Times New Roman" panose="02020603050405020304" pitchFamily="18" charset="0"/>
              </a:rPr>
              <a:t>COVID-19</a:t>
            </a:r>
            <a:r>
              <a:rPr lang="zh-CN" altLang="en-US" sz="1600" spc="-5" dirty="0">
                <a:latin typeface="Times New Roman" panose="02020603050405020304" pitchFamily="18" charset="0"/>
                <a:ea typeface="SimSun" panose="02010600030101010101" pitchFamily="2" charset="-122"/>
                <a:cs typeface="Times New Roman" panose="02020603050405020304" pitchFamily="18" charset="0"/>
              </a:rPr>
              <a:t>入境口岸指导文件为基础，包括：</a:t>
            </a:r>
            <a:endParaRPr sz="1600" dirty="0">
              <a:latin typeface="Times New Roman" panose="02020603050405020304" pitchFamily="18" charset="0"/>
              <a:ea typeface="SimSun" panose="02010600030101010101" pitchFamily="2" charset="-122"/>
              <a:cs typeface="Times New Roman" panose="02020603050405020304" pitchFamily="18" charset="0"/>
            </a:endParaRPr>
          </a:p>
          <a:p>
            <a:pPr marL="12700">
              <a:lnSpc>
                <a:spcPts val="2600"/>
              </a:lnSpc>
              <a:tabLst>
                <a:tab pos="354965" algn="l"/>
                <a:tab pos="355600" algn="l"/>
              </a:tabLst>
            </a:pPr>
            <a:r>
              <a:rPr lang="en-US" sz="1600" spc="-5" dirty="0">
                <a:latin typeface="Times New Roman" panose="02020603050405020304" pitchFamily="18" charset="0"/>
                <a:ea typeface="SimSun" panose="02010600030101010101" pitchFamily="2" charset="-122"/>
                <a:cs typeface="Times New Roman" panose="02020603050405020304" pitchFamily="18" charset="0"/>
              </a:rPr>
              <a:t>1.	</a:t>
            </a:r>
            <a:r>
              <a:rPr lang="en-US" sz="1600" u="sng" spc="-5" dirty="0">
                <a:solidFill>
                  <a:schemeClr val="tx2">
                    <a:lumMod val="60000"/>
                    <a:lumOff val="40000"/>
                  </a:schemeClr>
                </a:solidFill>
                <a:latin typeface="Times New Roman" panose="02020603050405020304" pitchFamily="18" charset="0"/>
                <a:ea typeface="SimSun" panose="02010600030101010101" pitchFamily="2" charset="-122"/>
                <a:cs typeface="Times New Roman" panose="02020603050405020304" pitchFamily="18" charset="0"/>
              </a:rPr>
              <a:t>COVID-19</a:t>
            </a:r>
            <a:r>
              <a:rPr lang="zh-CN" altLang="en-US" sz="1600" u="sng" spc="-5" dirty="0">
                <a:solidFill>
                  <a:schemeClr val="tx2">
                    <a:lumMod val="60000"/>
                    <a:lumOff val="40000"/>
                  </a:schemeClr>
                </a:solidFill>
                <a:latin typeface="Times New Roman" panose="02020603050405020304" pitchFamily="18" charset="0"/>
                <a:ea typeface="SimSun" panose="02010600030101010101" pitchFamily="2" charset="-122"/>
                <a:cs typeface="Times New Roman" panose="02020603050405020304" pitchFamily="18" charset="0"/>
              </a:rPr>
              <a:t>病例接触者隔离注意事项</a:t>
            </a:r>
            <a:r>
              <a:rPr lang="zh-CN" altLang="en-US" sz="1600" spc="-5" dirty="0">
                <a:latin typeface="Times New Roman" panose="02020603050405020304" pitchFamily="18" charset="0"/>
                <a:ea typeface="SimSun" panose="02010600030101010101" pitchFamily="2" charset="-122"/>
                <a:cs typeface="Times New Roman" panose="02020603050405020304" pitchFamily="18" charset="0"/>
              </a:rPr>
              <a:t>（</a:t>
            </a:r>
            <a:r>
              <a:rPr lang="en-US" altLang="zh-CN" sz="1600" spc="-5" dirty="0">
                <a:latin typeface="Times New Roman" panose="02020603050405020304" pitchFamily="18" charset="0"/>
                <a:ea typeface="SimSun" panose="02010600030101010101" pitchFamily="2" charset="-122"/>
                <a:cs typeface="Times New Roman" panose="02020603050405020304" pitchFamily="18" charset="0"/>
              </a:rPr>
              <a:t>2020</a:t>
            </a:r>
            <a:r>
              <a:rPr lang="zh-CN" altLang="en-US" sz="1600" spc="-5" dirty="0">
                <a:latin typeface="Times New Roman" panose="02020603050405020304" pitchFamily="18" charset="0"/>
                <a:ea typeface="SimSun" panose="02010600030101010101" pitchFamily="2" charset="-122"/>
                <a:cs typeface="Times New Roman" panose="02020603050405020304" pitchFamily="18" charset="0"/>
              </a:rPr>
              <a:t>年</a:t>
            </a:r>
            <a:r>
              <a:rPr lang="en-US" altLang="zh-CN" sz="1600" spc="-5" dirty="0">
                <a:latin typeface="Times New Roman" panose="02020603050405020304" pitchFamily="18" charset="0"/>
                <a:ea typeface="SimSun" panose="02010600030101010101" pitchFamily="2" charset="-122"/>
                <a:cs typeface="Times New Roman" panose="02020603050405020304" pitchFamily="18" charset="0"/>
              </a:rPr>
              <a:t>8</a:t>
            </a:r>
            <a:r>
              <a:rPr lang="zh-CN" altLang="en-US" sz="1600" spc="-5" dirty="0">
                <a:latin typeface="Times New Roman" panose="02020603050405020304" pitchFamily="18" charset="0"/>
                <a:ea typeface="SimSun" panose="02010600030101010101" pitchFamily="2" charset="-122"/>
                <a:cs typeface="Times New Roman" panose="02020603050405020304" pitchFamily="18" charset="0"/>
              </a:rPr>
              <a:t>月）</a:t>
            </a:r>
            <a:endParaRPr lang="en-US" altLang="zh-CN" sz="1600" spc="-5" dirty="0">
              <a:latin typeface="Times New Roman" panose="02020603050405020304" pitchFamily="18" charset="0"/>
              <a:ea typeface="SimSun" panose="02010600030101010101" pitchFamily="2" charset="-122"/>
              <a:cs typeface="Times New Roman" panose="02020603050405020304" pitchFamily="18" charset="0"/>
            </a:endParaRPr>
          </a:p>
          <a:p>
            <a:pPr marL="12700">
              <a:lnSpc>
                <a:spcPts val="2600"/>
              </a:lnSpc>
              <a:tabLst>
                <a:tab pos="354965" algn="l"/>
                <a:tab pos="355600" algn="l"/>
              </a:tabLst>
            </a:pPr>
            <a:r>
              <a:rPr lang="en-US" altLang="zh-CN" sz="1600" spc="-5" dirty="0">
                <a:latin typeface="Times New Roman" panose="02020603050405020304" pitchFamily="18" charset="0"/>
                <a:ea typeface="SimSun" panose="02010600030101010101" pitchFamily="2" charset="-122"/>
                <a:cs typeface="Times New Roman" panose="02020603050405020304" pitchFamily="18" charset="0"/>
              </a:rPr>
              <a:t>2.	</a:t>
            </a:r>
            <a:r>
              <a:rPr lang="zh-CN" altLang="en-US" sz="1600" u="sng" spc="-5" dirty="0">
                <a:solidFill>
                  <a:schemeClr val="tx2">
                    <a:lumMod val="60000"/>
                    <a:lumOff val="40000"/>
                  </a:schemeClr>
                </a:solidFill>
                <a:latin typeface="Times New Roman" panose="02020603050405020304" pitchFamily="18" charset="0"/>
                <a:ea typeface="SimSun" panose="02010600030101010101" pitchFamily="2" charset="-122"/>
                <a:cs typeface="Times New Roman" panose="02020603050405020304" pitchFamily="18" charset="0"/>
              </a:rPr>
              <a:t>在陆路过境点控制</a:t>
            </a:r>
            <a:r>
              <a:rPr lang="en-US" altLang="zh-CN" sz="1600" u="sng" spc="-5" dirty="0">
                <a:solidFill>
                  <a:schemeClr val="tx2">
                    <a:lumMod val="60000"/>
                    <a:lumOff val="40000"/>
                  </a:schemeClr>
                </a:solidFill>
                <a:latin typeface="Times New Roman" panose="02020603050405020304" pitchFamily="18" charset="0"/>
                <a:ea typeface="SimSun" panose="02010600030101010101" pitchFamily="2" charset="-122"/>
                <a:cs typeface="Times New Roman" panose="02020603050405020304" pitchFamily="18" charset="0"/>
              </a:rPr>
              <a:t>COVID-19</a:t>
            </a:r>
            <a:r>
              <a:rPr lang="zh-CN" altLang="en-US" sz="1600" u="sng" spc="-5" dirty="0">
                <a:solidFill>
                  <a:schemeClr val="tx2">
                    <a:lumMod val="60000"/>
                    <a:lumOff val="40000"/>
                  </a:schemeClr>
                </a:solidFill>
                <a:latin typeface="Times New Roman" panose="02020603050405020304" pitchFamily="18" charset="0"/>
                <a:ea typeface="SimSun" panose="02010600030101010101" pitchFamily="2" charset="-122"/>
                <a:cs typeface="Times New Roman" panose="02020603050405020304" pitchFamily="18" charset="0"/>
              </a:rPr>
              <a:t>传播</a:t>
            </a:r>
            <a:r>
              <a:rPr lang="zh-CN" altLang="en-US" sz="1600" spc="-5" dirty="0">
                <a:latin typeface="Times New Roman" panose="02020603050405020304" pitchFamily="18" charset="0"/>
                <a:ea typeface="SimSun" panose="02010600030101010101" pitchFamily="2" charset="-122"/>
                <a:cs typeface="Times New Roman" panose="02020603050405020304" pitchFamily="18" charset="0"/>
              </a:rPr>
              <a:t>（</a:t>
            </a:r>
            <a:r>
              <a:rPr lang="en-US" altLang="zh-CN" sz="1600" spc="-5" dirty="0">
                <a:latin typeface="Times New Roman" panose="02020603050405020304" pitchFamily="18" charset="0"/>
                <a:ea typeface="SimSun" panose="02010600030101010101" pitchFamily="2" charset="-122"/>
                <a:cs typeface="Times New Roman" panose="02020603050405020304" pitchFamily="18" charset="0"/>
              </a:rPr>
              <a:t>2020</a:t>
            </a:r>
            <a:r>
              <a:rPr lang="zh-CN" altLang="en-US" sz="1600" spc="-5" dirty="0">
                <a:latin typeface="Times New Roman" panose="02020603050405020304" pitchFamily="18" charset="0"/>
                <a:ea typeface="SimSun" panose="02010600030101010101" pitchFamily="2" charset="-122"/>
                <a:cs typeface="Times New Roman" panose="02020603050405020304" pitchFamily="18" charset="0"/>
              </a:rPr>
              <a:t>年</a:t>
            </a:r>
            <a:r>
              <a:rPr lang="en-US" altLang="zh-CN" sz="1600" spc="-5" dirty="0">
                <a:latin typeface="Times New Roman" panose="02020603050405020304" pitchFamily="18" charset="0"/>
                <a:ea typeface="SimSun" panose="02010600030101010101" pitchFamily="2" charset="-122"/>
                <a:cs typeface="Times New Roman" panose="02020603050405020304" pitchFamily="18" charset="0"/>
              </a:rPr>
              <a:t>5</a:t>
            </a:r>
            <a:r>
              <a:rPr lang="zh-CN" altLang="en-US" sz="1600" spc="-5" dirty="0">
                <a:latin typeface="Times New Roman" panose="02020603050405020304" pitchFamily="18" charset="0"/>
                <a:ea typeface="SimSun" panose="02010600030101010101" pitchFamily="2" charset="-122"/>
                <a:cs typeface="Times New Roman" panose="02020603050405020304" pitchFamily="18" charset="0"/>
              </a:rPr>
              <a:t>月）</a:t>
            </a:r>
            <a:endParaRPr lang="en-US" altLang="zh-CN" sz="1600" spc="-5" dirty="0">
              <a:latin typeface="Times New Roman" panose="02020603050405020304" pitchFamily="18" charset="0"/>
              <a:ea typeface="SimSun" panose="02010600030101010101" pitchFamily="2" charset="-122"/>
              <a:cs typeface="Times New Roman" panose="02020603050405020304" pitchFamily="18" charset="0"/>
            </a:endParaRPr>
          </a:p>
          <a:p>
            <a:pPr marL="12700">
              <a:lnSpc>
                <a:spcPts val="2600"/>
              </a:lnSpc>
              <a:tabLst>
                <a:tab pos="354965" algn="l"/>
                <a:tab pos="355600" algn="l"/>
              </a:tabLst>
            </a:pPr>
            <a:r>
              <a:rPr lang="en-US" altLang="zh-CN" sz="1600" spc="-5" dirty="0">
                <a:latin typeface="Times New Roman" panose="02020603050405020304" pitchFamily="18" charset="0"/>
                <a:ea typeface="SimSun" panose="02010600030101010101" pitchFamily="2" charset="-122"/>
                <a:cs typeface="Times New Roman" panose="02020603050405020304" pitchFamily="18" charset="0"/>
              </a:rPr>
              <a:t>3.	</a:t>
            </a:r>
            <a:r>
              <a:rPr lang="zh-CN" altLang="en-US" sz="1600" u="sng" spc="-5" dirty="0">
                <a:solidFill>
                  <a:schemeClr val="tx2">
                    <a:lumMod val="60000"/>
                    <a:lumOff val="40000"/>
                  </a:schemeClr>
                </a:solidFill>
                <a:latin typeface="Times New Roman" panose="02020603050405020304" pitchFamily="18" charset="0"/>
                <a:ea typeface="SimSun" panose="02010600030101010101" pitchFamily="2" charset="-122"/>
                <a:cs typeface="Times New Roman" panose="02020603050405020304" pitchFamily="18" charset="0"/>
              </a:rPr>
              <a:t>入境口岸患病旅客的管理</a:t>
            </a:r>
            <a:r>
              <a:rPr lang="zh-CN" altLang="en-US" sz="1600" spc="-5" dirty="0">
                <a:latin typeface="Times New Roman" panose="02020603050405020304" pitchFamily="18" charset="0"/>
                <a:ea typeface="SimSun" panose="02010600030101010101" pitchFamily="2" charset="-122"/>
                <a:cs typeface="Times New Roman" panose="02020603050405020304" pitchFamily="18" charset="0"/>
              </a:rPr>
              <a:t>（</a:t>
            </a:r>
            <a:r>
              <a:rPr lang="en-US" altLang="zh-CN" sz="1600" spc="-5" dirty="0">
                <a:latin typeface="Times New Roman" panose="02020603050405020304" pitchFamily="18" charset="0"/>
                <a:ea typeface="SimSun" panose="02010600030101010101" pitchFamily="2" charset="-122"/>
                <a:cs typeface="Times New Roman" panose="02020603050405020304" pitchFamily="18" charset="0"/>
              </a:rPr>
              <a:t>2020</a:t>
            </a:r>
            <a:r>
              <a:rPr lang="zh-CN" altLang="en-US" sz="1600" spc="-5" dirty="0">
                <a:latin typeface="Times New Roman" panose="02020603050405020304" pitchFamily="18" charset="0"/>
                <a:ea typeface="SimSun" panose="02010600030101010101" pitchFamily="2" charset="-122"/>
                <a:cs typeface="Times New Roman" panose="02020603050405020304" pitchFamily="18" charset="0"/>
              </a:rPr>
              <a:t>年</a:t>
            </a:r>
            <a:r>
              <a:rPr lang="en-US" altLang="zh-CN" sz="1600" spc="-5" dirty="0">
                <a:latin typeface="Times New Roman" panose="02020603050405020304" pitchFamily="18" charset="0"/>
                <a:ea typeface="SimSun" panose="02010600030101010101" pitchFamily="2" charset="-122"/>
                <a:cs typeface="Times New Roman" panose="02020603050405020304" pitchFamily="18" charset="0"/>
              </a:rPr>
              <a:t>3</a:t>
            </a:r>
            <a:r>
              <a:rPr lang="zh-CN" altLang="en-US" sz="1600" spc="-5" dirty="0">
                <a:latin typeface="Times New Roman" panose="02020603050405020304" pitchFamily="18" charset="0"/>
                <a:ea typeface="SimSun" panose="02010600030101010101" pitchFamily="2" charset="-122"/>
                <a:cs typeface="Times New Roman" panose="02020603050405020304" pitchFamily="18" charset="0"/>
              </a:rPr>
              <a:t>月）</a:t>
            </a:r>
            <a:endParaRPr lang="en-US" altLang="zh-CN" sz="1600" spc="-5" dirty="0">
              <a:latin typeface="Times New Roman" panose="02020603050405020304" pitchFamily="18" charset="0"/>
              <a:ea typeface="SimSun" panose="02010600030101010101" pitchFamily="2" charset="-122"/>
              <a:cs typeface="Times New Roman" panose="02020603050405020304" pitchFamily="18" charset="0"/>
            </a:endParaRPr>
          </a:p>
          <a:p>
            <a:pPr marL="12700">
              <a:lnSpc>
                <a:spcPts val="2600"/>
              </a:lnSpc>
              <a:tabLst>
                <a:tab pos="354965" algn="l"/>
                <a:tab pos="355600" algn="l"/>
              </a:tabLst>
            </a:pPr>
            <a:r>
              <a:rPr lang="en-US" altLang="zh-CN" sz="1600" spc="-5" dirty="0">
                <a:latin typeface="Times New Roman" panose="02020603050405020304" pitchFamily="18" charset="0"/>
                <a:ea typeface="SimSun" panose="02010600030101010101" pitchFamily="2" charset="-122"/>
                <a:cs typeface="Times New Roman" panose="02020603050405020304" pitchFamily="18" charset="0"/>
              </a:rPr>
              <a:t>4.	</a:t>
            </a:r>
            <a:r>
              <a:rPr lang="zh-CN" altLang="en-US" sz="1600" u="sng" spc="-5" dirty="0">
                <a:solidFill>
                  <a:schemeClr val="tx2">
                    <a:lumMod val="60000"/>
                    <a:lumOff val="40000"/>
                  </a:schemeClr>
                </a:solidFill>
                <a:latin typeface="Times New Roman" panose="02020603050405020304" pitchFamily="18" charset="0"/>
                <a:ea typeface="SimSun" panose="02010600030101010101" pitchFamily="2" charset="-122"/>
                <a:cs typeface="Times New Roman" panose="02020603050405020304" pitchFamily="18" charset="0"/>
              </a:rPr>
              <a:t>在货船和渔船上促进应对</a:t>
            </a:r>
            <a:r>
              <a:rPr lang="en-US" altLang="zh-CN" sz="1600" u="sng" spc="-5" dirty="0">
                <a:solidFill>
                  <a:schemeClr val="tx2">
                    <a:lumMod val="60000"/>
                    <a:lumOff val="40000"/>
                  </a:schemeClr>
                </a:solidFill>
                <a:latin typeface="Times New Roman" panose="02020603050405020304" pitchFamily="18" charset="0"/>
                <a:ea typeface="SimSun" panose="02010600030101010101" pitchFamily="2" charset="-122"/>
                <a:cs typeface="Times New Roman" panose="02020603050405020304" pitchFamily="18" charset="0"/>
              </a:rPr>
              <a:t>COVID-19</a:t>
            </a:r>
            <a:r>
              <a:rPr lang="zh-CN" altLang="en-US" sz="1600" u="sng" spc="-5" dirty="0">
                <a:solidFill>
                  <a:schemeClr val="tx2">
                    <a:lumMod val="60000"/>
                    <a:lumOff val="40000"/>
                  </a:schemeClr>
                </a:solidFill>
                <a:latin typeface="Times New Roman" panose="02020603050405020304" pitchFamily="18" charset="0"/>
                <a:ea typeface="SimSun" panose="02010600030101010101" pitchFamily="2" charset="-122"/>
                <a:cs typeface="Times New Roman" panose="02020603050405020304" pitchFamily="18" charset="0"/>
              </a:rPr>
              <a:t>的公共卫生措施</a:t>
            </a:r>
            <a:r>
              <a:rPr lang="zh-CN" altLang="en-US" sz="1600" spc="-5" dirty="0">
                <a:latin typeface="Times New Roman" panose="02020603050405020304" pitchFamily="18" charset="0"/>
                <a:ea typeface="SimSun" panose="02010600030101010101" pitchFamily="2" charset="-122"/>
                <a:cs typeface="Times New Roman" panose="02020603050405020304" pitchFamily="18" charset="0"/>
              </a:rPr>
              <a:t>（</a:t>
            </a:r>
            <a:r>
              <a:rPr lang="en-US" altLang="zh-CN" sz="1600" spc="-5" dirty="0">
                <a:latin typeface="Times New Roman" panose="02020603050405020304" pitchFamily="18" charset="0"/>
                <a:ea typeface="SimSun" panose="02010600030101010101" pitchFamily="2" charset="-122"/>
                <a:cs typeface="Times New Roman" panose="02020603050405020304" pitchFamily="18" charset="0"/>
              </a:rPr>
              <a:t>2020</a:t>
            </a:r>
            <a:r>
              <a:rPr lang="zh-CN" altLang="en-US" sz="1600" spc="-5" dirty="0">
                <a:latin typeface="Times New Roman" panose="02020603050405020304" pitchFamily="18" charset="0"/>
                <a:ea typeface="SimSun" panose="02010600030101010101" pitchFamily="2" charset="-122"/>
                <a:cs typeface="Times New Roman" panose="02020603050405020304" pitchFamily="18" charset="0"/>
              </a:rPr>
              <a:t>年</a:t>
            </a:r>
            <a:r>
              <a:rPr lang="en-US" altLang="zh-CN" sz="1600" spc="-5" dirty="0">
                <a:latin typeface="Times New Roman" panose="02020603050405020304" pitchFamily="18" charset="0"/>
                <a:ea typeface="SimSun" panose="02010600030101010101" pitchFamily="2" charset="-122"/>
                <a:cs typeface="Times New Roman" panose="02020603050405020304" pitchFamily="18" charset="0"/>
              </a:rPr>
              <a:t>8</a:t>
            </a:r>
            <a:r>
              <a:rPr lang="zh-CN" altLang="en-US" sz="1600" spc="-5" dirty="0">
                <a:latin typeface="Times New Roman" panose="02020603050405020304" pitchFamily="18" charset="0"/>
                <a:ea typeface="SimSun" panose="02010600030101010101" pitchFamily="2" charset="-122"/>
                <a:cs typeface="Times New Roman" panose="02020603050405020304" pitchFamily="18" charset="0"/>
              </a:rPr>
              <a:t>月）</a:t>
            </a:r>
            <a:endParaRPr lang="en-US" altLang="zh-CN" sz="1600" spc="-5" dirty="0">
              <a:latin typeface="Times New Roman" panose="02020603050405020304" pitchFamily="18" charset="0"/>
              <a:ea typeface="SimSun" panose="02010600030101010101" pitchFamily="2" charset="-122"/>
              <a:cs typeface="Times New Roman" panose="02020603050405020304" pitchFamily="18" charset="0"/>
            </a:endParaRPr>
          </a:p>
          <a:p>
            <a:pPr marL="12700">
              <a:lnSpc>
                <a:spcPts val="2600"/>
              </a:lnSpc>
              <a:tabLst>
                <a:tab pos="354965" algn="l"/>
                <a:tab pos="355600" algn="l"/>
              </a:tabLst>
            </a:pPr>
            <a:r>
              <a:rPr lang="en-US" altLang="zh-CN" sz="1600" spc="-5" dirty="0">
                <a:latin typeface="Times New Roman" panose="02020603050405020304" pitchFamily="18" charset="0"/>
                <a:ea typeface="SimSun" panose="02010600030101010101" pitchFamily="2" charset="-122"/>
                <a:cs typeface="Times New Roman" panose="02020603050405020304" pitchFamily="18" charset="0"/>
              </a:rPr>
              <a:t>5.	</a:t>
            </a:r>
            <a:r>
              <a:rPr lang="zh-CN" altLang="en-US" sz="1600" u="sng" spc="-5" dirty="0">
                <a:solidFill>
                  <a:schemeClr val="tx2">
                    <a:lumMod val="60000"/>
                    <a:lumOff val="40000"/>
                  </a:schemeClr>
                </a:solidFill>
                <a:latin typeface="Times New Roman" panose="02020603050405020304" pitchFamily="18" charset="0"/>
                <a:ea typeface="SimSun" panose="02010600030101010101" pitchFamily="2" charset="-122"/>
                <a:cs typeface="Times New Roman" panose="02020603050405020304" pitchFamily="18" charset="0"/>
              </a:rPr>
              <a:t>航空中</a:t>
            </a:r>
            <a:r>
              <a:rPr lang="en-US" sz="1600" u="sng" spc="-5" dirty="0">
                <a:solidFill>
                  <a:schemeClr val="tx2">
                    <a:lumMod val="60000"/>
                    <a:lumOff val="40000"/>
                  </a:schemeClr>
                </a:solidFill>
                <a:latin typeface="Times New Roman" panose="02020603050405020304" pitchFamily="18" charset="0"/>
                <a:ea typeface="SimSun" panose="02010600030101010101" pitchFamily="2" charset="-122"/>
                <a:cs typeface="Times New Roman" panose="02020603050405020304" pitchFamily="18" charset="0"/>
              </a:rPr>
              <a:t>COVID-19</a:t>
            </a:r>
            <a:r>
              <a:rPr lang="zh-CN" altLang="en-US" sz="1600" u="sng" spc="-5" dirty="0">
                <a:solidFill>
                  <a:schemeClr val="tx2">
                    <a:lumMod val="60000"/>
                    <a:lumOff val="40000"/>
                  </a:schemeClr>
                </a:solidFill>
                <a:latin typeface="Times New Roman" panose="02020603050405020304" pitchFamily="18" charset="0"/>
                <a:ea typeface="SimSun" panose="02010600030101010101" pitchFamily="2" charset="-122"/>
                <a:cs typeface="Times New Roman" panose="02020603050405020304" pitchFamily="18" charset="0"/>
              </a:rPr>
              <a:t>病例和疫情管理的操作问题</a:t>
            </a:r>
            <a:r>
              <a:rPr lang="zh-CN" altLang="en-US" sz="1600" spc="-5" dirty="0">
                <a:latin typeface="Times New Roman" panose="02020603050405020304" pitchFamily="18" charset="0"/>
                <a:ea typeface="SimSun" panose="02010600030101010101" pitchFamily="2" charset="-122"/>
                <a:cs typeface="Times New Roman" panose="02020603050405020304" pitchFamily="18" charset="0"/>
              </a:rPr>
              <a:t>（</a:t>
            </a:r>
            <a:r>
              <a:rPr lang="en-US" altLang="zh-CN" sz="1600" spc="-5" dirty="0">
                <a:latin typeface="Times New Roman" panose="02020603050405020304" pitchFamily="18" charset="0"/>
                <a:ea typeface="SimSun" panose="02010600030101010101" pitchFamily="2" charset="-122"/>
                <a:cs typeface="Times New Roman" panose="02020603050405020304" pitchFamily="18" charset="0"/>
              </a:rPr>
              <a:t>2020</a:t>
            </a:r>
            <a:r>
              <a:rPr lang="zh-CN" altLang="en-US" sz="1600" spc="-5" dirty="0">
                <a:latin typeface="Times New Roman" panose="02020603050405020304" pitchFamily="18" charset="0"/>
                <a:ea typeface="SimSun" panose="02010600030101010101" pitchFamily="2" charset="-122"/>
                <a:cs typeface="Times New Roman" panose="02020603050405020304" pitchFamily="18" charset="0"/>
              </a:rPr>
              <a:t>年</a:t>
            </a:r>
            <a:r>
              <a:rPr lang="en-US" altLang="zh-CN" sz="1600" spc="-5" dirty="0">
                <a:latin typeface="Times New Roman" panose="02020603050405020304" pitchFamily="18" charset="0"/>
                <a:ea typeface="SimSun" panose="02010600030101010101" pitchFamily="2" charset="-122"/>
                <a:cs typeface="Times New Roman" panose="02020603050405020304" pitchFamily="18" charset="0"/>
              </a:rPr>
              <a:t>3</a:t>
            </a:r>
            <a:r>
              <a:rPr lang="zh-CN" altLang="en-US" sz="1600" spc="-5" dirty="0">
                <a:latin typeface="Times New Roman" panose="02020603050405020304" pitchFamily="18" charset="0"/>
                <a:ea typeface="SimSun" panose="02010600030101010101" pitchFamily="2" charset="-122"/>
                <a:cs typeface="Times New Roman" panose="02020603050405020304" pitchFamily="18" charset="0"/>
              </a:rPr>
              <a:t>月）</a:t>
            </a:r>
            <a:endParaRPr lang="en-US" altLang="zh-CN" sz="1600" spc="-5" dirty="0">
              <a:latin typeface="Times New Roman" panose="02020603050405020304" pitchFamily="18" charset="0"/>
              <a:ea typeface="SimSun" panose="02010600030101010101" pitchFamily="2" charset="-122"/>
              <a:cs typeface="Times New Roman" panose="02020603050405020304" pitchFamily="18" charset="0"/>
            </a:endParaRPr>
          </a:p>
          <a:p>
            <a:pPr marL="12700">
              <a:lnSpc>
                <a:spcPts val="2600"/>
              </a:lnSpc>
              <a:spcAft>
                <a:spcPts val="2400"/>
              </a:spcAft>
              <a:tabLst>
                <a:tab pos="354965" algn="l"/>
                <a:tab pos="355600" algn="l"/>
              </a:tabLst>
            </a:pPr>
            <a:r>
              <a:rPr lang="en-US" altLang="zh-CN" sz="1600" spc="-5" dirty="0">
                <a:latin typeface="Times New Roman" panose="02020603050405020304" pitchFamily="18" charset="0"/>
                <a:ea typeface="SimSun" panose="02010600030101010101" pitchFamily="2" charset="-122"/>
                <a:cs typeface="Times New Roman" panose="02020603050405020304" pitchFamily="18" charset="0"/>
              </a:rPr>
              <a:t>6.	</a:t>
            </a:r>
            <a:r>
              <a:rPr lang="zh-CN" altLang="en-US" sz="1600" u="sng" spc="-5" dirty="0">
                <a:solidFill>
                  <a:schemeClr val="tx2">
                    <a:lumMod val="60000"/>
                    <a:lumOff val="40000"/>
                  </a:schemeClr>
                </a:solidFill>
                <a:latin typeface="Times New Roman" panose="02020603050405020304" pitchFamily="18" charset="0"/>
                <a:ea typeface="SimSun" panose="02010600030101010101" pitchFamily="2" charset="-122"/>
                <a:cs typeface="Times New Roman" panose="02020603050405020304" pitchFamily="18" charset="0"/>
              </a:rPr>
              <a:t>船上 </a:t>
            </a:r>
            <a:r>
              <a:rPr lang="en-US" altLang="zh-CN" sz="1600" u="sng" spc="-5" dirty="0">
                <a:solidFill>
                  <a:schemeClr val="tx2">
                    <a:lumMod val="60000"/>
                    <a:lumOff val="40000"/>
                  </a:schemeClr>
                </a:solidFill>
                <a:latin typeface="Times New Roman" panose="02020603050405020304" pitchFamily="18" charset="0"/>
                <a:ea typeface="SimSun" panose="02010600030101010101" pitchFamily="2" charset="-122"/>
                <a:cs typeface="Times New Roman" panose="02020603050405020304" pitchFamily="18" charset="0"/>
              </a:rPr>
              <a:t>COVID-19 </a:t>
            </a:r>
            <a:r>
              <a:rPr lang="zh-CN" altLang="en-US" sz="1600" u="sng" spc="-5" dirty="0">
                <a:solidFill>
                  <a:schemeClr val="tx2">
                    <a:lumMod val="60000"/>
                    <a:lumOff val="40000"/>
                  </a:schemeClr>
                </a:solidFill>
                <a:latin typeface="Times New Roman" panose="02020603050405020304" pitchFamily="18" charset="0"/>
                <a:ea typeface="SimSun" panose="02010600030101010101" pitchFamily="2" charset="-122"/>
                <a:cs typeface="Times New Roman" panose="02020603050405020304" pitchFamily="18" charset="0"/>
              </a:rPr>
              <a:t>病例或疫情管理的操作问题</a:t>
            </a:r>
            <a:r>
              <a:rPr lang="zh-CN" altLang="en-US" sz="1600" spc="-5" dirty="0">
                <a:latin typeface="Times New Roman" panose="02020603050405020304" pitchFamily="18" charset="0"/>
                <a:ea typeface="SimSun" panose="02010600030101010101" pitchFamily="2" charset="-122"/>
                <a:cs typeface="Times New Roman" panose="02020603050405020304" pitchFamily="18" charset="0"/>
              </a:rPr>
              <a:t>（</a:t>
            </a:r>
            <a:r>
              <a:rPr lang="en-US" altLang="zh-CN" sz="1600" spc="-5" dirty="0">
                <a:latin typeface="Times New Roman" panose="02020603050405020304" pitchFamily="18" charset="0"/>
                <a:ea typeface="SimSun" panose="02010600030101010101" pitchFamily="2" charset="-122"/>
                <a:cs typeface="Times New Roman" panose="02020603050405020304" pitchFamily="18" charset="0"/>
              </a:rPr>
              <a:t>2020</a:t>
            </a:r>
            <a:r>
              <a:rPr lang="zh-CN" altLang="en-US" sz="1600" spc="-5" dirty="0">
                <a:latin typeface="Times New Roman" panose="02020603050405020304" pitchFamily="18" charset="0"/>
                <a:ea typeface="SimSun" panose="02010600030101010101" pitchFamily="2" charset="-122"/>
                <a:cs typeface="Times New Roman" panose="02020603050405020304" pitchFamily="18" charset="0"/>
              </a:rPr>
              <a:t>年</a:t>
            </a:r>
            <a:r>
              <a:rPr lang="en-US" altLang="zh-CN" sz="1600" spc="-5" dirty="0">
                <a:latin typeface="Times New Roman" panose="02020603050405020304" pitchFamily="18" charset="0"/>
                <a:ea typeface="SimSun" panose="02010600030101010101" pitchFamily="2" charset="-122"/>
                <a:cs typeface="Times New Roman" panose="02020603050405020304" pitchFamily="18" charset="0"/>
              </a:rPr>
              <a:t>3</a:t>
            </a:r>
            <a:r>
              <a:rPr lang="zh-CN" altLang="en-US" sz="1600" spc="-5" dirty="0">
                <a:latin typeface="Times New Roman" panose="02020603050405020304" pitchFamily="18" charset="0"/>
                <a:ea typeface="SimSun" panose="02010600030101010101" pitchFamily="2" charset="-122"/>
                <a:cs typeface="Times New Roman" panose="02020603050405020304" pitchFamily="18" charset="0"/>
              </a:rPr>
              <a:t>月）</a:t>
            </a:r>
            <a:endParaRPr sz="1600" spc="-5" dirty="0">
              <a:latin typeface="Times New Roman" panose="02020603050405020304" pitchFamily="18" charset="0"/>
              <a:ea typeface="SimSun" panose="02010600030101010101" pitchFamily="2" charset="-122"/>
              <a:cs typeface="Times New Roman" panose="02020603050405020304" pitchFamily="18" charset="0"/>
            </a:endParaRPr>
          </a:p>
          <a:p>
            <a:pPr marL="12700">
              <a:lnSpc>
                <a:spcPct val="100000"/>
              </a:lnSpc>
              <a:spcBef>
                <a:spcPts val="5"/>
              </a:spcBef>
              <a:spcAft>
                <a:spcPts val="1800"/>
              </a:spcAft>
            </a:pPr>
            <a:r>
              <a:rPr lang="zh-CN" altLang="en-US" sz="1600" b="1" spc="-5" dirty="0">
                <a:solidFill>
                  <a:srgbClr val="005D85"/>
                </a:solidFill>
                <a:latin typeface="STXihei" panose="02010600040101010101" pitchFamily="2" charset="-122"/>
                <a:ea typeface="STXihei" panose="02010600040101010101" pitchFamily="2" charset="-122"/>
                <a:cs typeface="Arial"/>
              </a:rPr>
              <a:t>目的</a:t>
            </a:r>
          </a:p>
          <a:p>
            <a:pPr>
              <a:lnSpc>
                <a:spcPct val="100000"/>
              </a:lnSpc>
              <a:spcBef>
                <a:spcPts val="20"/>
              </a:spcBef>
            </a:pPr>
            <a:endParaRPr sz="1200" dirty="0">
              <a:latin typeface="Arial"/>
              <a:cs typeface="Arial"/>
            </a:endParaRPr>
          </a:p>
          <a:p>
            <a:pPr marL="12700" marR="5080" indent="432000" algn="just">
              <a:lnSpc>
                <a:spcPts val="2300"/>
              </a:lnSpc>
              <a:spcAft>
                <a:spcPts val="1800"/>
              </a:spcAft>
            </a:pPr>
            <a:r>
              <a:rPr lang="zh-CN" altLang="en-US" sz="1600" spc="-5" dirty="0">
                <a:latin typeface="Times New Roman" panose="02020603050405020304" pitchFamily="18" charset="0"/>
                <a:ea typeface="SimSun" panose="02010600030101010101" pitchFamily="2" charset="-122"/>
                <a:cs typeface="Times New Roman" panose="02020603050405020304" pitchFamily="18" charset="0"/>
              </a:rPr>
              <a:t>通过有主持人牵头的小组讨论，本次演练旨在审查和加强您在国际旅行中（包括航空和陆路过境点）管理</a:t>
            </a:r>
            <a:r>
              <a:rPr lang="en-US" altLang="zh-CN" sz="1600" spc="-5" dirty="0">
                <a:latin typeface="Times New Roman" panose="02020603050405020304" pitchFamily="18" charset="0"/>
                <a:ea typeface="SimSun" panose="02010600030101010101" pitchFamily="2" charset="-122"/>
                <a:cs typeface="Times New Roman" panose="02020603050405020304" pitchFamily="18" charset="0"/>
              </a:rPr>
              <a:t>COVID-19</a:t>
            </a:r>
            <a:r>
              <a:rPr lang="zh-CN" altLang="en-US" sz="1600" spc="-5" dirty="0">
                <a:latin typeface="Times New Roman" panose="02020603050405020304" pitchFamily="18" charset="0"/>
                <a:ea typeface="SimSun" panose="02010600030101010101" pitchFamily="2" charset="-122"/>
                <a:cs typeface="Times New Roman" panose="02020603050405020304" pitchFamily="18" charset="0"/>
              </a:rPr>
              <a:t>病例的现有计划、程序和能力。</a:t>
            </a:r>
            <a:endParaRPr sz="1600" dirty="0">
              <a:latin typeface="Times New Roman" panose="02020603050405020304" pitchFamily="18" charset="0"/>
              <a:ea typeface="SimSun" panose="02010600030101010101" pitchFamily="2" charset="-122"/>
              <a:cs typeface="Times New Roman" panose="02020603050405020304" pitchFamily="18" charset="0"/>
            </a:endParaRPr>
          </a:p>
        </p:txBody>
      </p:sp>
      <p:sp>
        <p:nvSpPr>
          <p:cNvPr id="7" name="object 7"/>
          <p:cNvSpPr/>
          <p:nvPr/>
        </p:nvSpPr>
        <p:spPr>
          <a:xfrm>
            <a:off x="8915400" y="1429579"/>
            <a:ext cx="2966759" cy="3998842"/>
          </a:xfrm>
          <a:prstGeom prst="rect">
            <a:avLst/>
          </a:prstGeom>
          <a:blipFill>
            <a:blip r:embed="rId4" cstate="email">
              <a:extLst>
                <a:ext uri="{28A0092B-C50C-407E-A947-70E740481C1C}">
                  <a14:useLocalDpi xmlns:a14="http://schemas.microsoft.com/office/drawing/2010/main"/>
                </a:ext>
              </a:extLst>
            </a:blip>
            <a:stretch>
              <a:fillRect t="-4911"/>
            </a:stretch>
          </a:blipFill>
        </p:spPr>
        <p:txBody>
          <a:bodyPr wrap="square" lIns="0" tIns="0" rIns="0" bIns="0" rtlCol="0"/>
          <a:lstStyle/>
          <a:p>
            <a:endParaRPr dirty="0"/>
          </a:p>
        </p:txBody>
      </p:sp>
      <p:pic>
        <p:nvPicPr>
          <p:cNvPr id="11" name="Picture 10">
            <a:extLst>
              <a:ext uri="{FF2B5EF4-FFF2-40B4-BE49-F238E27FC236}">
                <a16:creationId xmlns:a16="http://schemas.microsoft.com/office/drawing/2014/main" id="{4045A676-B64B-4FFB-8FF0-CFC2B3AB53FB}"/>
              </a:ext>
            </a:extLst>
          </p:cNvPr>
          <p:cNvPicPr>
            <a:picLocks noChangeAspect="1"/>
          </p:cNvPicPr>
          <p:nvPr/>
        </p:nvPicPr>
        <p:blipFill>
          <a:blip r:embed="rId5"/>
          <a:stretch>
            <a:fillRect/>
          </a:stretch>
        </p:blipFill>
        <p:spPr>
          <a:xfrm>
            <a:off x="9249709" y="2286000"/>
            <a:ext cx="2738159" cy="3296424"/>
          </a:xfrm>
          <a:prstGeom prst="rect">
            <a:avLst/>
          </a:prstGeom>
        </p:spPr>
      </p:pic>
      <p:pic>
        <p:nvPicPr>
          <p:cNvPr id="9" name="Picture 8">
            <a:extLst>
              <a:ext uri="{FF2B5EF4-FFF2-40B4-BE49-F238E27FC236}">
                <a16:creationId xmlns:a16="http://schemas.microsoft.com/office/drawing/2014/main" id="{47A84FB8-9B8C-446F-A280-B4D2383F4D65}"/>
              </a:ext>
            </a:extLst>
          </p:cNvPr>
          <p:cNvPicPr>
            <a:picLocks noChangeAspect="1"/>
          </p:cNvPicPr>
          <p:nvPr/>
        </p:nvPicPr>
        <p:blipFill rotWithShape="1">
          <a:blip r:embed="rId6"/>
          <a:srcRect r="2214"/>
          <a:stretch/>
        </p:blipFill>
        <p:spPr>
          <a:xfrm>
            <a:off x="9453841" y="3307416"/>
            <a:ext cx="2738159" cy="343475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5" y="0"/>
            <a:ext cx="5770880" cy="513080"/>
          </a:xfrm>
          <a:prstGeom prst="rect">
            <a:avLst/>
          </a:prstGeom>
        </p:spPr>
        <p:txBody>
          <a:bodyPr vert="horz" wrap="square" lIns="0" tIns="12700" rIns="0" bIns="0" rtlCol="0">
            <a:spAutoFit/>
          </a:bodyPr>
          <a:lstStyle/>
          <a:p>
            <a:pPr marL="12700">
              <a:lnSpc>
                <a:spcPct val="100000"/>
              </a:lnSpc>
              <a:spcBef>
                <a:spcPts val="100"/>
              </a:spcBef>
            </a:pPr>
            <a:r>
              <a:rPr lang="zh-CN" altLang="en-US" sz="3200" spc="-5" dirty="0">
                <a:latin typeface="STXihei" panose="02010600040101010101" pitchFamily="2" charset="-122"/>
                <a:ea typeface="STXihei" panose="02010600040101010101" pitchFamily="2" charset="-122"/>
              </a:rPr>
              <a:t>桌面演练的具体目标</a:t>
            </a:r>
            <a:endParaRPr sz="3200" dirty="0">
              <a:latin typeface="STXihei" panose="02010600040101010101" pitchFamily="2" charset="-122"/>
              <a:ea typeface="STXihei" panose="02010600040101010101" pitchFamily="2" charset="-122"/>
            </a:endParaRPr>
          </a:p>
        </p:txBody>
      </p:sp>
      <p:sp>
        <p:nvSpPr>
          <p:cNvPr id="3" name="object 3"/>
          <p:cNvSpPr txBox="1"/>
          <p:nvPr/>
        </p:nvSpPr>
        <p:spPr>
          <a:xfrm>
            <a:off x="231125" y="941323"/>
            <a:ext cx="11672570" cy="4198393"/>
          </a:xfrm>
          <a:prstGeom prst="rect">
            <a:avLst/>
          </a:prstGeom>
        </p:spPr>
        <p:txBody>
          <a:bodyPr vert="horz" wrap="square" lIns="0" tIns="9525" rIns="0" bIns="0" rtlCol="0">
            <a:spAutoFit/>
          </a:bodyPr>
          <a:lstStyle/>
          <a:p>
            <a:pPr marL="527050" marR="398780" indent="-514350">
              <a:lnSpc>
                <a:spcPct val="100800"/>
              </a:lnSpc>
              <a:spcBef>
                <a:spcPts val="75"/>
              </a:spcBef>
              <a:spcAft>
                <a:spcPts val="2400"/>
              </a:spcAft>
              <a:buFont typeface="Arial"/>
              <a:buChar char="•"/>
              <a:tabLst>
                <a:tab pos="526415" algn="l"/>
                <a:tab pos="527050" algn="l"/>
              </a:tabLst>
            </a:pPr>
            <a:r>
              <a:rPr lang="zh-CN" altLang="en-US" sz="2400" b="1" spc="-5" dirty="0">
                <a:solidFill>
                  <a:srgbClr val="008FCE"/>
                </a:solidFill>
                <a:latin typeface="Times New Roman" panose="02020603050405020304" pitchFamily="18" charset="0"/>
                <a:ea typeface="STXihei" panose="02010600040101010101" pitchFamily="2" charset="-122"/>
                <a:cs typeface="Times New Roman" panose="02020603050405020304" pitchFamily="18" charset="0"/>
              </a:rPr>
              <a:t>改进国家、区域和</a:t>
            </a:r>
            <a:r>
              <a:rPr lang="en-US" altLang="zh-CN" sz="2400" b="1" spc="-5" dirty="0">
                <a:solidFill>
                  <a:srgbClr val="008FCE"/>
                </a:solidFill>
                <a:latin typeface="Times New Roman" panose="02020603050405020304" pitchFamily="18" charset="0"/>
                <a:ea typeface="STXihei" panose="02010600040101010101" pitchFamily="2" charset="-122"/>
                <a:cs typeface="Times New Roman" panose="02020603050405020304" pitchFamily="18" charset="0"/>
              </a:rPr>
              <a:t>/</a:t>
            </a:r>
            <a:r>
              <a:rPr lang="zh-CN" altLang="en-US" sz="2400" b="1" spc="-5" dirty="0">
                <a:solidFill>
                  <a:srgbClr val="008FCE"/>
                </a:solidFill>
                <a:latin typeface="Times New Roman" panose="02020603050405020304" pitchFamily="18" charset="0"/>
                <a:ea typeface="STXihei" panose="02010600040101010101" pitchFamily="2" charset="-122"/>
                <a:cs typeface="Times New Roman" panose="02020603050405020304" pitchFamily="18" charset="0"/>
              </a:rPr>
              <a:t>或区县行动计划，以加强您</a:t>
            </a:r>
            <a:r>
              <a:rPr lang="zh-CN" altLang="en-US" sz="2400" spc="-5" dirty="0">
                <a:latin typeface="SimSun" panose="02010600030101010101" pitchFamily="2" charset="-122"/>
                <a:ea typeface="SimSun" panose="02010600030101010101" pitchFamily="2" charset="-122"/>
                <a:cs typeface="Arial"/>
              </a:rPr>
              <a:t>在入境口岸</a:t>
            </a:r>
            <a:r>
              <a:rPr lang="zh-CN" altLang="en-US" sz="2400" b="1" spc="-5" dirty="0">
                <a:solidFill>
                  <a:srgbClr val="008FCE"/>
                </a:solidFill>
                <a:latin typeface="Times New Roman" panose="02020603050405020304" pitchFamily="18" charset="0"/>
                <a:ea typeface="STXihei" panose="02010600040101010101" pitchFamily="2" charset="-122"/>
                <a:cs typeface="Times New Roman" panose="02020603050405020304" pitchFamily="18" charset="0"/>
              </a:rPr>
              <a:t>的行动</a:t>
            </a:r>
            <a:r>
              <a:rPr lang="zh-CN" altLang="en-US" sz="2400" b="1" spc="-5" dirty="0">
                <a:latin typeface="Arial"/>
                <a:cs typeface="Arial"/>
              </a:rPr>
              <a:t>。</a:t>
            </a:r>
            <a:endParaRPr lang="en-US" altLang="zh-CN" sz="2400" b="1" spc="-5" dirty="0">
              <a:latin typeface="Arial"/>
              <a:cs typeface="Arial"/>
            </a:endParaRPr>
          </a:p>
          <a:p>
            <a:pPr marL="527050" marR="398780" indent="-514350">
              <a:lnSpc>
                <a:spcPct val="100800"/>
              </a:lnSpc>
              <a:spcBef>
                <a:spcPts val="75"/>
              </a:spcBef>
              <a:spcAft>
                <a:spcPts val="2400"/>
              </a:spcAft>
              <a:buFont typeface="Arial"/>
              <a:buChar char="•"/>
              <a:tabLst>
                <a:tab pos="526415" algn="l"/>
                <a:tab pos="527050" algn="l"/>
              </a:tabLst>
            </a:pPr>
            <a:r>
              <a:rPr lang="zh-CN" altLang="en-US" sz="2400" b="1" spc="-5" dirty="0">
                <a:solidFill>
                  <a:srgbClr val="008FCE"/>
                </a:solidFill>
                <a:latin typeface="Times New Roman" panose="02020603050405020304" pitchFamily="18" charset="0"/>
                <a:ea typeface="STXihei" panose="02010600040101010101" pitchFamily="2" charset="-122"/>
                <a:cs typeface="Times New Roman" panose="02020603050405020304" pitchFamily="18" charset="0"/>
              </a:rPr>
              <a:t>分享</a:t>
            </a:r>
            <a:r>
              <a:rPr lang="zh-CN" altLang="en-US" sz="2400" spc="-5" dirty="0">
                <a:latin typeface="SimSun" panose="02010600030101010101" pitchFamily="2" charset="-122"/>
                <a:ea typeface="SimSun" panose="02010600030101010101" pitchFamily="2" charset="-122"/>
                <a:cs typeface="Arial"/>
              </a:rPr>
              <a:t>关于入境口岸的应对能力、计划和程序的</a:t>
            </a:r>
            <a:r>
              <a:rPr lang="zh-CN" altLang="en-US" sz="2400" b="1" spc="-5" dirty="0">
                <a:solidFill>
                  <a:srgbClr val="008FCE"/>
                </a:solidFill>
                <a:latin typeface="Times New Roman" panose="02020603050405020304" pitchFamily="18" charset="0"/>
                <a:ea typeface="STXihei" panose="02010600040101010101" pitchFamily="2" charset="-122"/>
                <a:cs typeface="Times New Roman" panose="02020603050405020304" pitchFamily="18" charset="0"/>
              </a:rPr>
              <a:t>信息</a:t>
            </a:r>
            <a:r>
              <a:rPr lang="zh-CN" altLang="en-US" sz="2400" b="1" spc="-5" dirty="0">
                <a:latin typeface="Arial"/>
                <a:cs typeface="Arial"/>
              </a:rPr>
              <a:t>。</a:t>
            </a:r>
            <a:endParaRPr lang="en-US" altLang="zh-CN" sz="2400" b="1" spc="-5" dirty="0">
              <a:latin typeface="Arial"/>
              <a:cs typeface="Arial"/>
            </a:endParaRPr>
          </a:p>
          <a:p>
            <a:pPr marL="527050" marR="398780" indent="-514350">
              <a:lnSpc>
                <a:spcPct val="100800"/>
              </a:lnSpc>
              <a:spcBef>
                <a:spcPts val="75"/>
              </a:spcBef>
              <a:spcAft>
                <a:spcPts val="2400"/>
              </a:spcAft>
              <a:buFont typeface="Arial"/>
              <a:buChar char="•"/>
              <a:tabLst>
                <a:tab pos="526415" algn="l"/>
                <a:tab pos="527050" algn="l"/>
              </a:tabLst>
            </a:pPr>
            <a:r>
              <a:rPr lang="zh-CN" altLang="en-US" sz="2400" b="1" spc="-5" dirty="0">
                <a:solidFill>
                  <a:srgbClr val="008FCE"/>
                </a:solidFill>
                <a:latin typeface="Times New Roman" panose="02020603050405020304" pitchFamily="18" charset="0"/>
                <a:ea typeface="STXihei" panose="02010600040101010101" pitchFamily="2" charset="-122"/>
                <a:cs typeface="Times New Roman" panose="02020603050405020304" pitchFamily="18" charset="0"/>
              </a:rPr>
              <a:t>审查</a:t>
            </a:r>
            <a:r>
              <a:rPr lang="zh-CN" altLang="en-US" sz="2400" spc="-5" dirty="0">
                <a:latin typeface="SimSun" panose="02010600030101010101" pitchFamily="2" charset="-122"/>
                <a:ea typeface="SimSun" panose="02010600030101010101" pitchFamily="2" charset="-122"/>
                <a:cs typeface="Arial"/>
              </a:rPr>
              <a:t>对通过入境口岸抵达（和可能离开）的旅行者的业务管理程序</a:t>
            </a:r>
            <a:r>
              <a:rPr lang="zh-CN" altLang="en-US" sz="2400" b="1" spc="-5" dirty="0">
                <a:latin typeface="Arial"/>
                <a:cs typeface="Arial"/>
              </a:rPr>
              <a:t>。</a:t>
            </a:r>
            <a:endParaRPr lang="en-US" altLang="zh-CN" sz="2400" b="1" spc="-5" dirty="0">
              <a:latin typeface="Arial"/>
              <a:cs typeface="Arial"/>
            </a:endParaRPr>
          </a:p>
          <a:p>
            <a:pPr marL="527050" marR="398780" indent="-514350">
              <a:lnSpc>
                <a:spcPct val="100800"/>
              </a:lnSpc>
              <a:spcBef>
                <a:spcPts val="75"/>
              </a:spcBef>
              <a:spcAft>
                <a:spcPts val="2400"/>
              </a:spcAft>
              <a:buFont typeface="Arial"/>
              <a:buChar char="•"/>
              <a:tabLst>
                <a:tab pos="526415" algn="l"/>
                <a:tab pos="527050" algn="l"/>
              </a:tabLst>
            </a:pPr>
            <a:r>
              <a:rPr lang="zh-CN" altLang="en-US" sz="2400" b="1" spc="-5" dirty="0">
                <a:solidFill>
                  <a:srgbClr val="008FCE"/>
                </a:solidFill>
                <a:latin typeface="Times New Roman" panose="02020603050405020304" pitchFamily="18" charset="0"/>
                <a:ea typeface="STXihei" panose="02010600040101010101" pitchFamily="2" charset="-122"/>
                <a:cs typeface="Times New Roman" panose="02020603050405020304" pitchFamily="18" charset="0"/>
              </a:rPr>
              <a:t>确认</a:t>
            </a:r>
            <a:r>
              <a:rPr lang="zh-CN" altLang="en-US" sz="2400" spc="-5" dirty="0">
                <a:latin typeface="Times New Roman" panose="02020603050405020304" pitchFamily="18" charset="0"/>
                <a:ea typeface="SimSun" panose="02010600030101010101" pitchFamily="2" charset="-122"/>
                <a:cs typeface="Times New Roman" panose="02020603050405020304" pitchFamily="18" charset="0"/>
              </a:rPr>
              <a:t>管理来自受</a:t>
            </a:r>
            <a:r>
              <a:rPr lang="en-US" altLang="zh-CN" sz="2400" spc="-5" dirty="0">
                <a:latin typeface="Times New Roman" panose="02020603050405020304" pitchFamily="18" charset="0"/>
                <a:ea typeface="SimSun" panose="02010600030101010101" pitchFamily="2" charset="-122"/>
                <a:cs typeface="Times New Roman" panose="02020603050405020304" pitchFamily="18" charset="0"/>
              </a:rPr>
              <a:t>COVID-19</a:t>
            </a:r>
            <a:r>
              <a:rPr lang="zh-CN" altLang="en-US" sz="2400" spc="-5" dirty="0">
                <a:latin typeface="Times New Roman" panose="02020603050405020304" pitchFamily="18" charset="0"/>
                <a:ea typeface="SimSun" panose="02010600030101010101" pitchFamily="2" charset="-122"/>
                <a:cs typeface="Times New Roman" panose="02020603050405020304" pitchFamily="18" charset="0"/>
              </a:rPr>
              <a:t>影响地区的个人或团体时的通知、协调和内部沟通</a:t>
            </a:r>
            <a:r>
              <a:rPr lang="zh-CN" altLang="en-US" sz="2400" b="1" spc="-5" dirty="0">
                <a:solidFill>
                  <a:srgbClr val="008FCE"/>
                </a:solidFill>
                <a:latin typeface="Times New Roman" panose="02020603050405020304" pitchFamily="18" charset="0"/>
                <a:ea typeface="STXihei" panose="02010600040101010101" pitchFamily="2" charset="-122"/>
                <a:cs typeface="Times New Roman" panose="02020603050405020304" pitchFamily="18" charset="0"/>
              </a:rPr>
              <a:t>安排</a:t>
            </a:r>
            <a:r>
              <a:rPr lang="zh-CN" altLang="en-US" sz="2400" b="1" spc="-5" dirty="0">
                <a:latin typeface="Arial"/>
                <a:cs typeface="Arial"/>
              </a:rPr>
              <a:t>。</a:t>
            </a:r>
            <a:endParaRPr lang="en-US" altLang="zh-CN" sz="2400" b="1" spc="-5" dirty="0">
              <a:latin typeface="Arial"/>
              <a:cs typeface="Arial"/>
            </a:endParaRPr>
          </a:p>
          <a:p>
            <a:pPr marL="527050" marR="398780" indent="-514350">
              <a:lnSpc>
                <a:spcPct val="100800"/>
              </a:lnSpc>
              <a:spcBef>
                <a:spcPts val="75"/>
              </a:spcBef>
              <a:spcAft>
                <a:spcPts val="2400"/>
              </a:spcAft>
              <a:buFont typeface="Arial"/>
              <a:buChar char="•"/>
              <a:tabLst>
                <a:tab pos="526415" algn="l"/>
                <a:tab pos="527050" algn="l"/>
              </a:tabLst>
            </a:pPr>
            <a:r>
              <a:rPr lang="zh-CN" altLang="en-US" sz="2400" b="1" spc="-5" dirty="0">
                <a:solidFill>
                  <a:srgbClr val="008FCE"/>
                </a:solidFill>
                <a:latin typeface="Times New Roman" panose="02020603050405020304" pitchFamily="18" charset="0"/>
                <a:ea typeface="STXihei" panose="02010600040101010101" pitchFamily="2" charset="-122"/>
                <a:cs typeface="Times New Roman" panose="02020603050405020304" pitchFamily="18" charset="0"/>
              </a:rPr>
              <a:t>确认</a:t>
            </a:r>
            <a:r>
              <a:rPr lang="zh-CN" altLang="en-US" sz="2400" spc="-5" dirty="0">
                <a:latin typeface="SimSun" panose="02010600030101010101" pitchFamily="2" charset="-122"/>
                <a:ea typeface="SimSun" panose="02010600030101010101" pitchFamily="2" charset="-122"/>
                <a:cs typeface="Arial"/>
              </a:rPr>
              <a:t>在实验室确诊之前和之后管理疑似病例的相关</a:t>
            </a:r>
            <a:r>
              <a:rPr lang="zh-CN" altLang="en-US" sz="2400" b="1" spc="-5" dirty="0">
                <a:solidFill>
                  <a:srgbClr val="008FCE"/>
                </a:solidFill>
                <a:latin typeface="Times New Roman" panose="02020603050405020304" pitchFamily="18" charset="0"/>
                <a:ea typeface="STXihei" panose="02010600040101010101" pitchFamily="2" charset="-122"/>
                <a:cs typeface="Times New Roman" panose="02020603050405020304" pitchFamily="18" charset="0"/>
              </a:rPr>
              <a:t>程序</a:t>
            </a:r>
            <a:r>
              <a:rPr lang="zh-CN" altLang="en-US" sz="2400" b="1" spc="-5" dirty="0">
                <a:latin typeface="Arial"/>
                <a:cs typeface="Arial"/>
              </a:rPr>
              <a:t>。</a:t>
            </a:r>
            <a:endParaRPr lang="en-US" altLang="zh-CN" sz="2400" b="1" spc="-5" dirty="0">
              <a:latin typeface="Arial"/>
              <a:cs typeface="Arial"/>
            </a:endParaRPr>
          </a:p>
          <a:p>
            <a:pPr marL="527050" marR="398780" indent="-514350">
              <a:lnSpc>
                <a:spcPct val="100800"/>
              </a:lnSpc>
              <a:spcBef>
                <a:spcPts val="75"/>
              </a:spcBef>
              <a:spcAft>
                <a:spcPts val="2400"/>
              </a:spcAft>
              <a:buFont typeface="Arial"/>
              <a:buChar char="•"/>
              <a:tabLst>
                <a:tab pos="526415" algn="l"/>
                <a:tab pos="527050" algn="l"/>
              </a:tabLst>
            </a:pPr>
            <a:r>
              <a:rPr lang="zh-CN" altLang="en-US" sz="2400" b="1" spc="-5" dirty="0">
                <a:solidFill>
                  <a:srgbClr val="008FCE"/>
                </a:solidFill>
                <a:latin typeface="Times New Roman" panose="02020603050405020304" pitchFamily="18" charset="0"/>
                <a:ea typeface="STXihei" panose="02010600040101010101" pitchFamily="2" charset="-122"/>
                <a:cs typeface="Times New Roman" panose="02020603050405020304" pitchFamily="18" charset="0"/>
              </a:rPr>
              <a:t>审查风险和媒体沟通</a:t>
            </a:r>
            <a:r>
              <a:rPr lang="zh-CN" altLang="en-US" sz="2400" spc="-5" dirty="0">
                <a:latin typeface="SimSun" panose="02010600030101010101" pitchFamily="2" charset="-122"/>
                <a:ea typeface="SimSun" panose="02010600030101010101" pitchFamily="2" charset="-122"/>
                <a:cs typeface="Arial"/>
              </a:rPr>
              <a:t>计划</a:t>
            </a:r>
            <a:r>
              <a:rPr lang="zh-CN" altLang="en-US" sz="2400" b="1" spc="-5" dirty="0">
                <a:latin typeface="Arial"/>
                <a:cs typeface="Arial"/>
              </a:rPr>
              <a:t>。</a:t>
            </a:r>
            <a:endParaRPr sz="2400" dirty="0">
              <a:latin typeface="Arial"/>
              <a:cs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5" y="0"/>
            <a:ext cx="5372735" cy="513080"/>
          </a:xfrm>
          <a:prstGeom prst="rect">
            <a:avLst/>
          </a:prstGeom>
        </p:spPr>
        <p:txBody>
          <a:bodyPr vert="horz" wrap="square" lIns="0" tIns="12700" rIns="0" bIns="0" rtlCol="0">
            <a:spAutoFit/>
          </a:bodyPr>
          <a:lstStyle/>
          <a:p>
            <a:pPr marL="12700">
              <a:lnSpc>
                <a:spcPct val="100000"/>
              </a:lnSpc>
              <a:spcBef>
                <a:spcPts val="100"/>
              </a:spcBef>
            </a:pPr>
            <a:r>
              <a:rPr lang="zh-CN" altLang="en-US" sz="3200" spc="-5" dirty="0">
                <a:latin typeface="STXihei" panose="02010600040101010101" pitchFamily="2" charset="-122"/>
                <a:ea typeface="STXihei" panose="02010600040101010101" pitchFamily="2" charset="-122"/>
              </a:rPr>
              <a:t>演练管理团队</a:t>
            </a:r>
            <a:endParaRPr sz="3200" dirty="0">
              <a:latin typeface="STXihei" panose="02010600040101010101" pitchFamily="2" charset="-122"/>
              <a:ea typeface="STXihei" panose="02010600040101010101" pitchFamily="2" charset="-122"/>
            </a:endParaRPr>
          </a:p>
        </p:txBody>
      </p:sp>
      <p:sp>
        <p:nvSpPr>
          <p:cNvPr id="3" name="object 3"/>
          <p:cNvSpPr txBox="1"/>
          <p:nvPr/>
        </p:nvSpPr>
        <p:spPr>
          <a:xfrm>
            <a:off x="231125" y="1239011"/>
            <a:ext cx="5353685" cy="2263312"/>
          </a:xfrm>
          <a:prstGeom prst="rect">
            <a:avLst/>
          </a:prstGeom>
        </p:spPr>
        <p:txBody>
          <a:bodyPr vert="horz" wrap="square" lIns="0" tIns="109855" rIns="0" bIns="0" rtlCol="0">
            <a:spAutoFit/>
          </a:bodyPr>
          <a:lstStyle/>
          <a:p>
            <a:pPr marL="12700">
              <a:lnSpc>
                <a:spcPct val="100000"/>
              </a:lnSpc>
              <a:spcBef>
                <a:spcPts val="865"/>
              </a:spcBef>
            </a:pPr>
            <a:r>
              <a:rPr lang="zh-CN" altLang="en-US" sz="2600" b="1" spc="-5" dirty="0">
                <a:solidFill>
                  <a:srgbClr val="005D85"/>
                </a:solidFill>
                <a:latin typeface="STXihei" panose="02010600040101010101" pitchFamily="2" charset="-122"/>
                <a:ea typeface="STXihei" panose="02010600040101010101" pitchFamily="2" charset="-122"/>
                <a:cs typeface="Arial"/>
              </a:rPr>
              <a:t>角色</a:t>
            </a:r>
          </a:p>
          <a:p>
            <a:pPr marL="469900" indent="-457200">
              <a:lnSpc>
                <a:spcPts val="4000"/>
              </a:lnSpc>
              <a:spcBef>
                <a:spcPts val="695"/>
              </a:spcBef>
              <a:buFontTx/>
              <a:buChar char="•"/>
              <a:tabLst>
                <a:tab pos="469265" algn="l"/>
                <a:tab pos="469900" algn="l"/>
              </a:tabLst>
            </a:pPr>
            <a:r>
              <a:rPr lang="zh-CN" altLang="en-US" sz="2600" spc="-5" dirty="0">
                <a:latin typeface="Times New Roman" panose="02020603050405020304" pitchFamily="18" charset="0"/>
                <a:ea typeface="SimSun" panose="02010600030101010101" pitchFamily="2" charset="-122"/>
                <a:cs typeface="Times New Roman" panose="02020603050405020304" pitchFamily="18" charset="0"/>
              </a:rPr>
              <a:t>主持人：（</a:t>
            </a:r>
            <a:r>
              <a:rPr lang="en-US" altLang="zh-CN" sz="2600" spc="-5" dirty="0" err="1">
                <a:latin typeface="Times New Roman" panose="02020603050405020304" pitchFamily="18" charset="0"/>
                <a:ea typeface="SimSun" panose="02010600030101010101" pitchFamily="2" charset="-122"/>
                <a:cs typeface="Times New Roman" panose="02020603050405020304" pitchFamily="18" charset="0"/>
              </a:rPr>
              <a:t>xxxxx</a:t>
            </a:r>
            <a:r>
              <a:rPr lang="zh-CN" altLang="en-US" sz="2600" spc="-5" dirty="0">
                <a:latin typeface="Times New Roman" panose="02020603050405020304" pitchFamily="18" charset="0"/>
                <a:ea typeface="SimSun" panose="02010600030101010101" pitchFamily="2" charset="-122"/>
                <a:cs typeface="Times New Roman" panose="02020603050405020304" pitchFamily="18" charset="0"/>
              </a:rPr>
              <a:t>）</a:t>
            </a:r>
          </a:p>
          <a:p>
            <a:pPr marL="469900" indent="-457200">
              <a:lnSpc>
                <a:spcPts val="4000"/>
              </a:lnSpc>
              <a:spcBef>
                <a:spcPts val="695"/>
              </a:spcBef>
              <a:buFontTx/>
              <a:buChar char="•"/>
              <a:tabLst>
                <a:tab pos="469265" algn="l"/>
                <a:tab pos="469900" algn="l"/>
              </a:tabLst>
            </a:pPr>
            <a:r>
              <a:rPr lang="zh-CN" altLang="en-US" sz="2600" spc="-5" dirty="0">
                <a:latin typeface="Times New Roman" panose="02020603050405020304" pitchFamily="18" charset="0"/>
                <a:ea typeface="SimSun" panose="02010600030101010101" pitchFamily="2" charset="-122"/>
                <a:cs typeface="Times New Roman" panose="02020603050405020304" pitchFamily="18" charset="0"/>
              </a:rPr>
              <a:t>报告员：（小组记录员）</a:t>
            </a:r>
            <a:endParaRPr lang="en-US" altLang="zh-CN" sz="2600" spc="-5" dirty="0">
              <a:latin typeface="Times New Roman" panose="02020603050405020304" pitchFamily="18" charset="0"/>
              <a:ea typeface="SimSun" panose="02010600030101010101" pitchFamily="2" charset="-122"/>
              <a:cs typeface="Times New Roman" panose="02020603050405020304" pitchFamily="18" charset="0"/>
            </a:endParaRPr>
          </a:p>
          <a:p>
            <a:pPr marL="469900" indent="-457200">
              <a:lnSpc>
                <a:spcPts val="4000"/>
              </a:lnSpc>
              <a:spcBef>
                <a:spcPts val="675"/>
              </a:spcBef>
              <a:buChar char="•"/>
              <a:tabLst>
                <a:tab pos="469265" algn="l"/>
                <a:tab pos="469900" algn="l"/>
              </a:tabLst>
            </a:pPr>
            <a:r>
              <a:rPr lang="zh-CN" altLang="en-US" sz="2600" spc="-5" dirty="0">
                <a:latin typeface="Times New Roman" panose="02020603050405020304" pitchFamily="18" charset="0"/>
                <a:ea typeface="SimSun" panose="02010600030101010101" pitchFamily="2" charset="-122"/>
                <a:cs typeface="Times New Roman" panose="02020603050405020304" pitchFamily="18" charset="0"/>
              </a:rPr>
              <a:t>观察员：（所有伙伴）</a:t>
            </a:r>
            <a:endParaRPr sz="2600" dirty="0">
              <a:latin typeface="Times New Roman" panose="02020603050405020304" pitchFamily="18" charset="0"/>
              <a:ea typeface="SimSun" panose="02010600030101010101" pitchFamily="2" charset="-122"/>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5" y="0"/>
            <a:ext cx="3677920" cy="513080"/>
          </a:xfrm>
          <a:prstGeom prst="rect">
            <a:avLst/>
          </a:prstGeom>
        </p:spPr>
        <p:txBody>
          <a:bodyPr vert="horz" wrap="square" lIns="0" tIns="12700" rIns="0" bIns="0" rtlCol="0">
            <a:spAutoFit/>
          </a:bodyPr>
          <a:lstStyle/>
          <a:p>
            <a:pPr marL="12700">
              <a:lnSpc>
                <a:spcPct val="100000"/>
              </a:lnSpc>
              <a:spcBef>
                <a:spcPts val="100"/>
              </a:spcBef>
            </a:pPr>
            <a:r>
              <a:rPr lang="zh-CN" altLang="en-US" sz="3200" spc="-5" dirty="0">
                <a:latin typeface="STXihei" panose="02010600040101010101" pitchFamily="2" charset="-122"/>
                <a:ea typeface="STXihei" panose="02010600040101010101" pitchFamily="2" charset="-122"/>
              </a:rPr>
              <a:t>目标学员</a:t>
            </a:r>
            <a:endParaRPr sz="3200" dirty="0">
              <a:latin typeface="STXihei" panose="02010600040101010101" pitchFamily="2" charset="-122"/>
              <a:ea typeface="STXihei" panose="02010600040101010101" pitchFamily="2" charset="-122"/>
            </a:endParaRPr>
          </a:p>
        </p:txBody>
      </p:sp>
      <p:sp>
        <p:nvSpPr>
          <p:cNvPr id="3" name="object 3"/>
          <p:cNvSpPr txBox="1"/>
          <p:nvPr/>
        </p:nvSpPr>
        <p:spPr>
          <a:xfrm>
            <a:off x="1031225" y="1128267"/>
            <a:ext cx="9807575" cy="3131948"/>
          </a:xfrm>
          <a:prstGeom prst="rect">
            <a:avLst/>
          </a:prstGeom>
        </p:spPr>
        <p:txBody>
          <a:bodyPr vert="horz" wrap="square" lIns="0" tIns="63500" rIns="0" bIns="0" rtlCol="0">
            <a:spAutoFit/>
          </a:bodyPr>
          <a:lstStyle/>
          <a:p>
            <a:pPr marL="354965" marR="5080" indent="-342900">
              <a:lnSpc>
                <a:spcPts val="3000"/>
              </a:lnSpc>
              <a:spcBef>
                <a:spcPts val="500"/>
              </a:spcBef>
              <a:spcAft>
                <a:spcPts val="2400"/>
              </a:spcAft>
              <a:buSzPts val="200"/>
              <a:buChar char="•"/>
              <a:tabLst>
                <a:tab pos="354965" algn="l"/>
                <a:tab pos="355600" algn="l"/>
              </a:tabLst>
            </a:pPr>
            <a:r>
              <a:rPr lang="zh-CN" altLang="en-US" sz="2800" b="1" dirty="0">
                <a:latin typeface="STXihei" panose="02010600040101010101" pitchFamily="2" charset="-122"/>
                <a:ea typeface="STXihei" panose="02010600040101010101" pitchFamily="2" charset="-122"/>
                <a:cs typeface="Arial"/>
              </a:rPr>
              <a:t>桌面演练的目标学员主要是入境口岸的利益攸关方：</a:t>
            </a:r>
            <a:endParaRPr sz="4050" b="1" dirty="0">
              <a:latin typeface="STXihei" panose="02010600040101010101" pitchFamily="2" charset="-122"/>
              <a:ea typeface="STXihei" panose="02010600040101010101" pitchFamily="2" charset="-122"/>
              <a:cs typeface="Arial"/>
            </a:endParaRPr>
          </a:p>
          <a:p>
            <a:pPr marL="1071880" lvl="1" indent="-673735">
              <a:lnSpc>
                <a:spcPts val="3800"/>
              </a:lnSpc>
              <a:buChar char="•"/>
              <a:tabLst>
                <a:tab pos="1071245" algn="l"/>
                <a:tab pos="1071880" algn="l"/>
              </a:tabLst>
            </a:pPr>
            <a:r>
              <a:rPr lang="zh-CN" altLang="en-US" sz="2800" dirty="0">
                <a:latin typeface="SimSun" panose="02010600030101010101" pitchFamily="2" charset="-122"/>
                <a:ea typeface="SimSun" panose="02010600030101010101" pitchFamily="2" charset="-122"/>
                <a:cs typeface="Arial"/>
              </a:rPr>
              <a:t>港口卫生部门的代表</a:t>
            </a:r>
            <a:endParaRPr lang="en-US" altLang="zh-CN" sz="2800" dirty="0">
              <a:latin typeface="SimSun" panose="02010600030101010101" pitchFamily="2" charset="-122"/>
              <a:ea typeface="SimSun" panose="02010600030101010101" pitchFamily="2" charset="-122"/>
              <a:cs typeface="Arial"/>
            </a:endParaRPr>
          </a:p>
          <a:p>
            <a:pPr marL="1071880" lvl="1" indent="-673735">
              <a:lnSpc>
                <a:spcPts val="3800"/>
              </a:lnSpc>
              <a:buChar char="•"/>
              <a:tabLst>
                <a:tab pos="1071245" algn="l"/>
                <a:tab pos="1071880" algn="l"/>
              </a:tabLst>
            </a:pPr>
            <a:r>
              <a:rPr lang="zh-CN" altLang="en-US" sz="2800" dirty="0">
                <a:latin typeface="SimSun" panose="02010600030101010101" pitchFamily="2" charset="-122"/>
                <a:ea typeface="SimSun" panose="02010600030101010101" pitchFamily="2" charset="-122"/>
                <a:cs typeface="Arial"/>
              </a:rPr>
              <a:t>监测人员</a:t>
            </a:r>
            <a:endParaRPr lang="en-US" altLang="zh-CN" sz="2800" dirty="0">
              <a:latin typeface="SimSun" panose="02010600030101010101" pitchFamily="2" charset="-122"/>
              <a:ea typeface="SimSun" panose="02010600030101010101" pitchFamily="2" charset="-122"/>
              <a:cs typeface="Arial"/>
            </a:endParaRPr>
          </a:p>
          <a:p>
            <a:pPr marL="1071880" lvl="1" indent="-673735">
              <a:lnSpc>
                <a:spcPts val="3800"/>
              </a:lnSpc>
              <a:buChar char="•"/>
              <a:tabLst>
                <a:tab pos="1071245" algn="l"/>
                <a:tab pos="1071880" algn="l"/>
              </a:tabLst>
            </a:pPr>
            <a:r>
              <a:rPr lang="zh-CN" altLang="en-US" sz="2800" dirty="0">
                <a:latin typeface="SimSun" panose="02010600030101010101" pitchFamily="2" charset="-122"/>
                <a:ea typeface="SimSun" panose="02010600030101010101" pitchFamily="2" charset="-122"/>
                <a:cs typeface="Arial"/>
              </a:rPr>
              <a:t>航空公司或运输公司</a:t>
            </a:r>
            <a:endParaRPr lang="en-US" altLang="zh-CN" sz="2800" dirty="0">
              <a:latin typeface="SimSun" panose="02010600030101010101" pitchFamily="2" charset="-122"/>
              <a:ea typeface="SimSun" panose="02010600030101010101" pitchFamily="2" charset="-122"/>
              <a:cs typeface="Arial"/>
            </a:endParaRPr>
          </a:p>
          <a:p>
            <a:pPr marL="1071880" lvl="1" indent="-673735">
              <a:lnSpc>
                <a:spcPts val="3800"/>
              </a:lnSpc>
              <a:buChar char="•"/>
              <a:tabLst>
                <a:tab pos="1071245" algn="l"/>
                <a:tab pos="1071880" algn="l"/>
              </a:tabLst>
            </a:pPr>
            <a:r>
              <a:rPr lang="zh-CN" altLang="en-US" sz="2800" dirty="0">
                <a:latin typeface="SimSun" panose="02010600030101010101" pitchFamily="2" charset="-122"/>
                <a:ea typeface="SimSun" panose="02010600030101010101" pitchFamily="2" charset="-122"/>
                <a:cs typeface="Arial"/>
              </a:rPr>
              <a:t>机场主管部门等</a:t>
            </a:r>
            <a:endParaRPr lang="en-US" altLang="zh-CN" sz="2800" dirty="0">
              <a:latin typeface="SimSun" panose="02010600030101010101" pitchFamily="2" charset="-122"/>
              <a:ea typeface="SimSun" panose="02010600030101010101" pitchFamily="2" charset="-122"/>
              <a:cs typeface="Arial"/>
            </a:endParaRPr>
          </a:p>
          <a:p>
            <a:pPr marL="1071880" lvl="1" indent="-673735">
              <a:lnSpc>
                <a:spcPts val="3800"/>
              </a:lnSpc>
              <a:buChar char="•"/>
              <a:tabLst>
                <a:tab pos="1071245" algn="l"/>
                <a:tab pos="1071880" algn="l"/>
              </a:tabLst>
            </a:pPr>
            <a:r>
              <a:rPr lang="zh-CN" altLang="en-US" sz="2800" spc="-5" dirty="0">
                <a:latin typeface="SimSun" panose="02010600030101010101" pitchFamily="2" charset="-122"/>
                <a:ea typeface="SimSun" panose="02010600030101010101" pitchFamily="2" charset="-122"/>
                <a:cs typeface="Arial"/>
              </a:rPr>
              <a:t>参与设施管理的工作人员</a:t>
            </a:r>
            <a:endParaRPr sz="2800" dirty="0">
              <a:latin typeface="SimSun" panose="02010600030101010101" pitchFamily="2" charset="-122"/>
              <a:ea typeface="SimSun" panose="02010600030101010101" pitchFamily="2" charset="-122"/>
              <a:cs typeface="Aria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563C1"/>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Custom 1">
      <a:dk1>
        <a:sysClr val="windowText" lastClr="000000"/>
      </a:dk1>
      <a:lt1>
        <a:sysClr val="window" lastClr="FFFFFF"/>
      </a:lt1>
      <a:dk2>
        <a:srgbClr val="595959"/>
      </a:dk2>
      <a:lt2>
        <a:srgbClr val="E7E6E6"/>
      </a:lt2>
      <a:accent1>
        <a:srgbClr val="A24B19"/>
      </a:accent1>
      <a:accent2>
        <a:srgbClr val="D86422"/>
      </a:accent2>
      <a:accent3>
        <a:srgbClr val="005D85"/>
      </a:accent3>
      <a:accent4>
        <a:srgbClr val="006A97"/>
      </a:accent4>
      <a:accent5>
        <a:srgbClr val="008FCE"/>
      </a:accent5>
      <a:accent6>
        <a:srgbClr val="9DC3CB"/>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rtlCol="0">
        <a:spAutoFit/>
      </a:bodyPr>
      <a:lstStyle>
        <a:defPPr algn="l">
          <a:spcBef>
            <a:spcPts val="700"/>
          </a:spcBef>
          <a:buClr>
            <a:srgbClr val="DD8047"/>
          </a:buClr>
          <a:buSzPct val="60000"/>
          <a:defRPr sz="2000" b="1" dirty="0" smtClean="0">
            <a:solidFill>
              <a:srgbClr val="0070C0"/>
            </a:solidFill>
            <a:latin typeface="+mj-lt"/>
            <a:cs typeface="Calibri" panose="020F050202020403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B8C5FCD04D76B4F9E83E1FFDAAD0434" ma:contentTypeVersion="12" ma:contentTypeDescription="Create a new document." ma:contentTypeScope="" ma:versionID="bf8e85f3622c27d67cc3cbd27cc3a127">
  <xsd:schema xmlns:xsd="http://www.w3.org/2001/XMLSchema" xmlns:xs="http://www.w3.org/2001/XMLSchema" xmlns:p="http://schemas.microsoft.com/office/2006/metadata/properties" xmlns:ns2="a1d858d0-9300-440e-863b-088bced39a33" xmlns:ns3="537a4c0a-028d-41b0-9193-6635ca5775f6" targetNamespace="http://schemas.microsoft.com/office/2006/metadata/properties" ma:root="true" ma:fieldsID="dff9a7b1e994b620ba838fd5a29bea04" ns2:_="" ns3:_="">
    <xsd:import namespace="a1d858d0-9300-440e-863b-088bced39a33"/>
    <xsd:import namespace="537a4c0a-028d-41b0-9193-6635ca5775f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1d858d0-9300-440e-863b-088bced39a3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37a4c0a-028d-41b0-9193-6635ca5775f6"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AE7E171-1D3A-41BF-B6DE-247968968854}">
  <ds:schemaRefs>
    <ds:schemaRef ds:uri="http://schemas.microsoft.com/sharepoint/v3/contenttype/forms"/>
  </ds:schemaRefs>
</ds:datastoreItem>
</file>

<file path=customXml/itemProps2.xml><?xml version="1.0" encoding="utf-8"?>
<ds:datastoreItem xmlns:ds="http://schemas.openxmlformats.org/officeDocument/2006/customXml" ds:itemID="{B98C56FF-3B45-4F9A-AD8F-595410FA4E9D}">
  <ds:schemaRefs>
    <ds:schemaRef ds:uri="http://purl.org/dc/elements/1.1/"/>
    <ds:schemaRef ds:uri="http://schemas.microsoft.com/office/2006/metadata/properties"/>
    <ds:schemaRef ds:uri="http://purl.org/dc/terms/"/>
    <ds:schemaRef ds:uri="a1d858d0-9300-440e-863b-088bced39a33"/>
    <ds:schemaRef ds:uri="http://schemas.microsoft.com/office/2006/documentManagement/types"/>
    <ds:schemaRef ds:uri="http://schemas.microsoft.com/office/infopath/2007/PartnerControls"/>
    <ds:schemaRef ds:uri="http://schemas.openxmlformats.org/package/2006/metadata/core-properties"/>
    <ds:schemaRef ds:uri="537a4c0a-028d-41b0-9193-6635ca5775f6"/>
    <ds:schemaRef ds:uri="http://www.w3.org/XML/1998/namespace"/>
    <ds:schemaRef ds:uri="http://purl.org/dc/dcmitype/"/>
  </ds:schemaRefs>
</ds:datastoreItem>
</file>

<file path=customXml/itemProps3.xml><?xml version="1.0" encoding="utf-8"?>
<ds:datastoreItem xmlns:ds="http://schemas.openxmlformats.org/officeDocument/2006/customXml" ds:itemID="{191701FE-362B-4552-8D14-E427F2FAFA6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1d858d0-9300-440e-863b-088bced39a33"/>
    <ds:schemaRef ds:uri="537a4c0a-028d-41b0-9193-6635ca5775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2867</TotalTime>
  <Words>5471</Words>
  <Application>Microsoft Office PowerPoint</Application>
  <PresentationFormat>Widescreen</PresentationFormat>
  <Paragraphs>378</Paragraphs>
  <Slides>41</Slides>
  <Notes>6</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41</vt:i4>
      </vt:variant>
    </vt:vector>
  </HeadingPairs>
  <TitlesOfParts>
    <vt:vector size="50" baseType="lpstr">
      <vt:lpstr>KaiTi</vt:lpstr>
      <vt:lpstr>SimSun</vt:lpstr>
      <vt:lpstr>STXihei</vt:lpstr>
      <vt:lpstr>Arial</vt:lpstr>
      <vt:lpstr>Arial Black</vt:lpstr>
      <vt:lpstr>Calibri</vt:lpstr>
      <vt:lpstr>Times New Roman</vt:lpstr>
      <vt:lpstr>Office Theme</vt:lpstr>
      <vt:lpstr>1_Office Theme</vt:lpstr>
      <vt:lpstr>PowerPoint Presentation</vt:lpstr>
      <vt:lpstr>日程</vt:lpstr>
      <vt:lpstr>世卫组织的最新形势报告</vt:lpstr>
      <vt:lpstr>指导防范和应对工作</vt:lpstr>
      <vt:lpstr>桌面演练是什么？</vt:lpstr>
      <vt:lpstr>设计和目的</vt:lpstr>
      <vt:lpstr>桌面演练的具体目标</vt:lpstr>
      <vt:lpstr>演练管理团队</vt:lpstr>
      <vt:lpstr>目标学员</vt:lpstr>
      <vt:lpstr>桌面演练的规则</vt:lpstr>
      <vt:lpstr>桌面演练的规则（续）</vt:lpstr>
      <vt:lpstr>桌面演练：如何开展</vt:lpstr>
      <vt:lpstr>问题解答</vt:lpstr>
      <vt:lpstr>PowerPoint Presentation</vt:lpstr>
      <vt:lpstr>第一课 – 局面</vt:lpstr>
      <vt:lpstr>第一课 – 讨论问题 </vt:lpstr>
      <vt:lpstr>第二课 – 为主持人提供的说明</vt:lpstr>
      <vt:lpstr>第二课：方案1 – 不进行检疫的国家</vt:lpstr>
      <vt:lpstr>第二课 – 方案1：讨论问题</vt:lpstr>
      <vt:lpstr>第二课：方案2 – 进行自我隔离的国家</vt:lpstr>
      <vt:lpstr>第二课 - 方案2：讨论问题</vt:lpstr>
      <vt:lpstr>PowerPoint Presentation</vt:lpstr>
      <vt:lpstr>第三课 – 货船</vt:lpstr>
      <vt:lpstr>第三课</vt:lpstr>
      <vt:lpstr>第四课 – 陆路过境点</vt:lpstr>
      <vt:lpstr>第四课</vt:lpstr>
      <vt:lpstr>第五课 ‒ 风险沟通</vt:lpstr>
      <vt:lpstr>第五课</vt:lpstr>
      <vt:lpstr>演练结束</vt:lpstr>
      <vt:lpstr>PowerPoint Presentation</vt:lpstr>
      <vt:lpstr>总结和 后续步骤</vt:lpstr>
      <vt:lpstr>日程第二部分</vt:lpstr>
      <vt:lpstr>优势和差距分析</vt:lpstr>
      <vt:lpstr>PowerPoint Presentation</vt:lpstr>
      <vt:lpstr>行动计划</vt:lpstr>
      <vt:lpstr>汇总</vt:lpstr>
      <vt:lpstr>学员反馈表</vt:lpstr>
      <vt:lpstr>PowerPoint Presentation</vt:lpstr>
      <vt:lpstr>世卫组织COVID-19合作伙伴平台：</vt:lpstr>
      <vt:lpstr>电子学习课程</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COPPER, Frederik Anton</cp:lastModifiedBy>
  <cp:revision>107</cp:revision>
  <dcterms:created xsi:type="dcterms:W3CDTF">2020-10-20T10:36:26Z</dcterms:created>
  <dcterms:modified xsi:type="dcterms:W3CDTF">2020-11-03T11:37:45Z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2020-10-20T00:00:00Z</vt:filetime>
  </property>
  <property fmtid="{D5CDD505-2E9C-101B-9397-08002B2CF9AE}" pid="3" name="LastSaved">
    <vt:filetime>2020-10-20T00:00:00Z</vt:filetime>
  </property>
  <property fmtid="{D5CDD505-2E9C-101B-9397-08002B2CF9AE}" pid="4" name="ContentTypeId">
    <vt:lpwstr>0x0101004B8C5FCD04D76B4F9E83E1FFDAAD0434</vt:lpwstr>
  </property>
</Properties>
</file>